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7/9/23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7/9/23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7/9/23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7/9/23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7/9/23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7/9/23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7/9/23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7/9/23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7/9/23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7/9/23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7/9/23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7/9/23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2F3526-34D0-BACD-BC15-70A7B1C2CF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/>
              <a:t>HIPERTEXTUALIDAD Y MULTIMEDIALIDAD</a:t>
            </a:r>
            <a:endParaRPr lang="es-EC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5F6BD5-FDCA-6A96-A505-59F67AB43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/>
              <a:t>GÈNEROS DE OPINIÒN</a:t>
            </a: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2886289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2670B0-D254-B4E7-7B03-D2610F1F8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CONCEPTO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C4D11F-ABB0-DC59-5D76-2F448C823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656794"/>
            <a:ext cx="10058400" cy="292188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sz="2400" dirty="0"/>
              <a:t>La multimedialidad se refiere a la combinación de diferentes formas de medios (texto, imágenes, audio, video) en un único entorno o recurso digital. En lugar de depender exclusivamente del texto, la multimedialidad utiliza varios medios para presentar y comunicar información. 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4125222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A10B1-AAB0-BB2F-0061-30539F79E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CARACTERÌTICAS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FFF958-F283-848B-E964-3EC17537D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299" y="2086342"/>
            <a:ext cx="10058400" cy="3802729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s-MX" sz="3000" b="1" dirty="0"/>
              <a:t>Combinación de medios: </a:t>
            </a:r>
            <a:r>
              <a:rPr lang="es-MX" sz="2600" dirty="0"/>
              <a:t>Utiliza texto, imágenes, audio, video u otros elementos multimedia en conjunto.</a:t>
            </a:r>
          </a:p>
          <a:p>
            <a:pPr algn="just">
              <a:lnSpc>
                <a:spcPct val="160000"/>
              </a:lnSpc>
            </a:pPr>
            <a:r>
              <a:rPr lang="es-MX" sz="3000" b="1" dirty="0"/>
              <a:t>Interactividad: </a:t>
            </a:r>
            <a:r>
              <a:rPr lang="es-MX" sz="2600" dirty="0"/>
              <a:t>Permite la interacción del usuario con los diferentes medios.</a:t>
            </a:r>
          </a:p>
          <a:p>
            <a:pPr algn="just">
              <a:lnSpc>
                <a:spcPct val="160000"/>
              </a:lnSpc>
            </a:pPr>
            <a:r>
              <a:rPr lang="es-MX" sz="3000" b="1" dirty="0"/>
              <a:t>Complementariedad: </a:t>
            </a:r>
            <a:r>
              <a:rPr lang="es-MX" sz="2600" dirty="0"/>
              <a:t>Cada medio contribuye de manera única a la transmisión de información.</a:t>
            </a:r>
            <a:endParaRPr lang="es-EC" sz="2600" dirty="0"/>
          </a:p>
        </p:txBody>
      </p:sp>
    </p:spTree>
    <p:extLst>
      <p:ext uri="{BB962C8B-B14F-4D97-AF65-F5344CB8AC3E}">
        <p14:creationId xmlns:p14="http://schemas.microsoft.com/office/powerpoint/2010/main" val="2467413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E5269C-2953-DBD9-7AB3-9C5385484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TIPOS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64EBC5-DC51-90BE-AD5B-E881F0413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70077"/>
            <a:ext cx="10058400" cy="414416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2800" b="1" dirty="0"/>
              <a:t>Presentaciones multimedia: </a:t>
            </a:r>
            <a:r>
              <a:rPr lang="es-MX" sz="2400" dirty="0"/>
              <a:t>Utilización combinada de imágenes, audio y video para presentaciones interactivas.</a:t>
            </a:r>
          </a:p>
          <a:p>
            <a:pPr algn="just">
              <a:lnSpc>
                <a:spcPct val="150000"/>
              </a:lnSpc>
            </a:pPr>
            <a:r>
              <a:rPr lang="es-MX" sz="2800" b="1" dirty="0"/>
              <a:t>Publicaciones digitales: </a:t>
            </a:r>
            <a:r>
              <a:rPr lang="es-MX" sz="2400" dirty="0"/>
              <a:t>Incorporación de diversos medios en libros, revistas o periódicos electrónicos.</a:t>
            </a:r>
          </a:p>
          <a:p>
            <a:pPr algn="just">
              <a:lnSpc>
                <a:spcPct val="150000"/>
              </a:lnSpc>
            </a:pPr>
            <a:r>
              <a:rPr lang="es-MX" sz="2800" b="1" dirty="0"/>
              <a:t>Juegos multimedia: </a:t>
            </a:r>
            <a:r>
              <a:rPr lang="es-MX" sz="2400" dirty="0"/>
              <a:t>Integración de texto, imágenes, audio y video en juegos digitales interactivos.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631593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822E33-B0D7-D535-8CA4-F3DE3B26B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FUNCIONES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DD1607-E5C2-AE63-657A-B36C39E37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688" y="1935339"/>
            <a:ext cx="10058400" cy="365928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sz="2800" b="1" dirty="0"/>
              <a:t>Enriquecer la experiencia del usuario: </a:t>
            </a:r>
            <a:r>
              <a:rPr lang="es-MX" sz="2400" dirty="0"/>
              <a:t>Permite una experiencia más inmersiva y dinámica.</a:t>
            </a:r>
          </a:p>
          <a:p>
            <a:pPr algn="just">
              <a:lnSpc>
                <a:spcPct val="150000"/>
              </a:lnSpc>
            </a:pPr>
            <a:r>
              <a:rPr lang="es-MX" sz="2800" b="1" dirty="0"/>
              <a:t>Mejorar la comprensión: </a:t>
            </a:r>
            <a:r>
              <a:rPr lang="es-MX" sz="2400" dirty="0"/>
              <a:t>Al combinar diferentes medios, se pueden transmitir mensajes de manera más efectiva.</a:t>
            </a:r>
          </a:p>
          <a:p>
            <a:pPr algn="just">
              <a:lnSpc>
                <a:spcPct val="150000"/>
              </a:lnSpc>
            </a:pPr>
            <a:r>
              <a:rPr lang="es-MX" sz="2800" b="1" dirty="0"/>
              <a:t>Potenciar la comunicación: </a:t>
            </a:r>
            <a:r>
              <a:rPr lang="es-MX" sz="2600" dirty="0"/>
              <a:t>Permite transmitir información de manera más creativa y emocional.</a:t>
            </a:r>
            <a:endParaRPr lang="es-EC" sz="2600" dirty="0"/>
          </a:p>
        </p:txBody>
      </p:sp>
    </p:spTree>
    <p:extLst>
      <p:ext uri="{BB962C8B-B14F-4D97-AF65-F5344CB8AC3E}">
        <p14:creationId xmlns:p14="http://schemas.microsoft.com/office/powerpoint/2010/main" val="3823206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3DD893-B561-D95B-D64D-50A94D91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ESTRUCTURA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05C6EF-F416-FBCB-70EF-2DBBC52B5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856" y="1926951"/>
            <a:ext cx="10602287" cy="2812829"/>
          </a:xfrm>
        </p:spPr>
        <p:txBody>
          <a:bodyPr>
            <a:no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MX" sz="2800" b="1" dirty="0"/>
              <a:t>Introducción: </a:t>
            </a:r>
            <a:r>
              <a:rPr lang="es-MX" sz="2400" dirty="0"/>
              <a:t>La estructura multimediática suele comenzar con una introducción que establece el contexto y presenta la temática o el mensaje principal. Puede incluir texto, imágenes, audio o video para captar la atención del usuario y establecer el tono.</a:t>
            </a:r>
            <a:endParaRPr lang="es-MX" sz="2400" b="1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2800" b="1" dirty="0"/>
              <a:t>Organización y navegación: </a:t>
            </a:r>
            <a:r>
              <a:rPr lang="es-MX" sz="2400" dirty="0"/>
              <a:t>Es importante tener una estructura clara y organizada que facilite la navegación del usuario a través del contenido multimedia. Esto puede incluir menús, botones interactivos, barras de desplazamiento u otros elementos de navegación que permitan acceder a diferentes secciones o partes del contenido.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957116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3DD893-B561-D95B-D64D-50A94D91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ESTRUCTURA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05C6EF-F416-FBCB-70EF-2DBBC52B5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856" y="2497402"/>
            <a:ext cx="10602287" cy="28128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3. </a:t>
            </a:r>
            <a:r>
              <a:rPr lang="es-MX" sz="2800" b="1" dirty="0"/>
              <a:t>Contenido principal: </a:t>
            </a:r>
            <a:r>
              <a:rPr lang="es-MX" sz="2400" dirty="0"/>
              <a:t>Aquí es donde se presenta el contenido central o la información principal que se desea transmitir. Puede incluir texto, imágenes, gráficos, audio, video u otros medios para proporcionar una experiencia multimedia completa. Los diferentes elementos multimedia pueden organizarse de manera secuencial, en paralelo o en capas, dependiendo del diseño y la intención comunicativa.</a:t>
            </a:r>
          </a:p>
        </p:txBody>
      </p:sp>
    </p:spTree>
    <p:extLst>
      <p:ext uri="{BB962C8B-B14F-4D97-AF65-F5344CB8AC3E}">
        <p14:creationId xmlns:p14="http://schemas.microsoft.com/office/powerpoint/2010/main" val="2888246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3DD893-B561-D95B-D64D-50A94D915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4683"/>
            <a:ext cx="10058400" cy="1371600"/>
          </a:xfrm>
        </p:spPr>
        <p:txBody>
          <a:bodyPr/>
          <a:lstStyle/>
          <a:p>
            <a:pPr algn="ctr"/>
            <a:r>
              <a:rPr lang="es-ES" b="1" dirty="0"/>
              <a:t>ESTRUCTURA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05C6EF-F416-FBCB-70EF-2DBBC52B5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66" y="1473945"/>
            <a:ext cx="10602287" cy="28128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4. </a:t>
            </a:r>
            <a:r>
              <a:rPr lang="es-MX" sz="2800" b="1" dirty="0"/>
              <a:t>Interactividad: </a:t>
            </a:r>
            <a:r>
              <a:rPr lang="es-MX" sz="2400" dirty="0"/>
              <a:t>La estructura multimediática a menudo incluye elementos interactivos que permiten al usuario participar activamente en la experiencia. Esto puede implicar botones de reproducción o pausa, controles de volumen, opciones de reproducción o pausa, formularios interactivos, juegos, cuestionarios, entre otros.</a:t>
            </a:r>
          </a:p>
          <a:p>
            <a:pPr marL="0" indent="0" algn="just">
              <a:buNone/>
            </a:pPr>
            <a:endParaRPr lang="es-MX" sz="2800" b="1" dirty="0"/>
          </a:p>
          <a:p>
            <a:pPr marL="0" indent="0" algn="just">
              <a:buNone/>
            </a:pPr>
            <a:r>
              <a:rPr lang="es-MX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5. </a:t>
            </a:r>
            <a:r>
              <a:rPr lang="es-MX" sz="2800" b="1" dirty="0"/>
              <a:t>Cierre: </a:t>
            </a:r>
            <a:r>
              <a:rPr lang="es-MX" sz="2400" dirty="0"/>
              <a:t>Al finalizar el contenido multimediático, se suele proporcionar un cierre o conclusión que sintetiza la información presentada y puede incluir un resumen, una llamada a la acción, referencias adicionales o cualquier otro elemento relevante para el propósito del contenido.</a:t>
            </a:r>
          </a:p>
        </p:txBody>
      </p:sp>
    </p:spTree>
    <p:extLst>
      <p:ext uri="{BB962C8B-B14F-4D97-AF65-F5344CB8AC3E}">
        <p14:creationId xmlns:p14="http://schemas.microsoft.com/office/powerpoint/2010/main" val="2841479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0127D-2466-88EC-240C-29D79EDF5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0"/>
            <a:ext cx="10058400" cy="1371600"/>
          </a:xfrm>
        </p:spPr>
        <p:txBody>
          <a:bodyPr/>
          <a:lstStyle/>
          <a:p>
            <a:pPr algn="ctr"/>
            <a:r>
              <a:rPr lang="es-ES" b="1" dirty="0"/>
              <a:t>EJEMPLO</a:t>
            </a:r>
            <a:endParaRPr lang="es-EC" b="1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83B7F2B-3B4B-3331-ED28-22FE28476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899" y="1049760"/>
            <a:ext cx="8928201" cy="537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834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ABE4B-5B1E-92AB-154E-616C6ADE8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576" y="2379535"/>
            <a:ext cx="9070848" cy="2587752"/>
          </a:xfrm>
        </p:spPr>
        <p:txBody>
          <a:bodyPr/>
          <a:lstStyle/>
          <a:p>
            <a:r>
              <a:rPr lang="es-ES" b="1" dirty="0"/>
              <a:t>HIPERTEXTUALIDAD</a:t>
            </a: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3709374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2670B0-D254-B4E7-7B03-D2610F1F8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CONCEPTO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C4D11F-ABB0-DC59-5D76-2F448C823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656794"/>
            <a:ext cx="10058400" cy="292188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sz="2400" dirty="0"/>
              <a:t>La hipertextualidad se refiere a la posibilidad de conectar información a través de enlaces o hipervínculos, permitiendo al usuario navegar de un contenido a otro de manera no lineal. Al hacer clic en un enlace, se accede a una nueva página, documento o recurso relacionado con el contenido original.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3221081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A10B1-AAB0-BB2F-0061-30539F79E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CARACTERÌTICAS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FFF958-F283-848B-E964-3EC17537D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522570"/>
            <a:ext cx="10058400" cy="2947052"/>
          </a:xfrm>
        </p:spPr>
        <p:txBody>
          <a:bodyPr/>
          <a:lstStyle/>
          <a:p>
            <a:pPr algn="just"/>
            <a:r>
              <a:rPr lang="es-MX" sz="2800" b="1" dirty="0"/>
              <a:t>No linealidad: </a:t>
            </a:r>
            <a:r>
              <a:rPr lang="es-MX" sz="2400" dirty="0"/>
              <a:t>El usuario puede elegir su propio recorrido y saltar de un contenido a otro.</a:t>
            </a:r>
          </a:p>
          <a:p>
            <a:pPr algn="just"/>
            <a:r>
              <a:rPr lang="es-MX" sz="2800" b="1" dirty="0"/>
              <a:t>Asociatividad: </a:t>
            </a:r>
            <a:r>
              <a:rPr lang="es-MX" sz="2400" dirty="0"/>
              <a:t>Los enlaces permiten establecer relaciones y asociaciones entre distintos documentos o recursos.</a:t>
            </a:r>
          </a:p>
          <a:p>
            <a:pPr algn="just"/>
            <a:r>
              <a:rPr lang="es-MX" sz="2800" b="1" dirty="0"/>
              <a:t>Interactividad: </a:t>
            </a:r>
            <a:r>
              <a:rPr lang="es-MX" sz="2400" dirty="0"/>
              <a:t>Los usuarios pueden interactuar con el contenido y participar activamente en su exploración.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381497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E5269C-2953-DBD9-7AB3-9C5385484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TIPOS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64EBC5-DC51-90BE-AD5B-E881F0413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63846"/>
            <a:ext cx="10058400" cy="2821218"/>
          </a:xfrm>
        </p:spPr>
        <p:txBody>
          <a:bodyPr/>
          <a:lstStyle/>
          <a:p>
            <a:pPr algn="just"/>
            <a:r>
              <a:rPr lang="es-MX" sz="2800" b="1" dirty="0"/>
              <a:t>Hipertexto lineal: </a:t>
            </a:r>
            <a:r>
              <a:rPr lang="es-MX" sz="2400" dirty="0"/>
              <a:t>Los enlaces están predeterminados y siguen una estructura lineal.</a:t>
            </a:r>
          </a:p>
          <a:p>
            <a:pPr algn="just"/>
            <a:r>
              <a:rPr lang="es-MX" sz="2800" b="1" dirty="0"/>
              <a:t>Hipertexto no lineal: </a:t>
            </a:r>
            <a:r>
              <a:rPr lang="es-MX" sz="2400" dirty="0"/>
              <a:t>Los enlaces no siguen una secuencia fija y permiten distintos caminos de navegación.</a:t>
            </a:r>
          </a:p>
          <a:p>
            <a:pPr algn="just"/>
            <a:r>
              <a:rPr lang="es-MX" sz="2800" b="1" dirty="0"/>
              <a:t>Hipertexto de red: </a:t>
            </a:r>
            <a:r>
              <a:rPr lang="es-MX" sz="2400" dirty="0"/>
              <a:t>Los enlaces forman una red compleja de conexiones entre diferentes elementos.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3506564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822E33-B0D7-D535-8CA4-F3DE3B26B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FUNCIONES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DD1607-E5C2-AE63-657A-B36C39E37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556125"/>
            <a:ext cx="10058400" cy="2821218"/>
          </a:xfrm>
        </p:spPr>
        <p:txBody>
          <a:bodyPr/>
          <a:lstStyle/>
          <a:p>
            <a:r>
              <a:rPr lang="es-MX" sz="2800" b="1" dirty="0"/>
              <a:t>Ampliar información: </a:t>
            </a:r>
            <a:r>
              <a:rPr lang="es-MX" sz="2400" dirty="0"/>
              <a:t>Permite acceder a más detalles o explicaciones adicionales.</a:t>
            </a:r>
          </a:p>
          <a:p>
            <a:r>
              <a:rPr lang="es-MX" sz="2800" b="1" dirty="0"/>
              <a:t>Enlazar fuentes: </a:t>
            </a:r>
            <a:r>
              <a:rPr lang="es-MX" sz="2400" dirty="0"/>
              <a:t>Facilita la referencia y citación de otras fuentes o documentos.</a:t>
            </a:r>
          </a:p>
          <a:p>
            <a:r>
              <a:rPr lang="es-MX" sz="2800" b="1" dirty="0"/>
              <a:t>Explorar contextos: </a:t>
            </a:r>
            <a:r>
              <a:rPr lang="es-MX" sz="2400" dirty="0"/>
              <a:t>Permite contextualizar la información al acceder a otros recursos relacionados.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406993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3DD893-B561-D95B-D64D-50A94D91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ESTRUCTURA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05C6EF-F416-FBCB-70EF-2DBBC52B5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72235"/>
            <a:ext cx="10058400" cy="2812829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EC" sz="2800" b="1" dirty="0"/>
              <a:t>Jerárquica: </a:t>
            </a:r>
            <a:r>
              <a:rPr lang="es-EC" sz="2400" dirty="0"/>
              <a:t>Los enlaces se organizan en forma de árbol o estructura jerárquica.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C" sz="2800" b="1" dirty="0"/>
              <a:t>Web: </a:t>
            </a:r>
            <a:r>
              <a:rPr lang="es-EC" sz="2400" dirty="0"/>
              <a:t>Enlaces distribuidos en una red de documentos interconectados.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C" sz="2800" b="1" dirty="0"/>
              <a:t>Asociativa: </a:t>
            </a:r>
            <a:r>
              <a:rPr lang="es-EC" sz="2400" dirty="0"/>
              <a:t>Enlaces establecidos a través de asociaciones temáticas o conceptuales.</a:t>
            </a:r>
          </a:p>
        </p:txBody>
      </p:sp>
    </p:spTree>
    <p:extLst>
      <p:ext uri="{BB962C8B-B14F-4D97-AF65-F5344CB8AC3E}">
        <p14:creationId xmlns:p14="http://schemas.microsoft.com/office/powerpoint/2010/main" val="1187326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0127D-2466-88EC-240C-29D79EDF5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0257"/>
            <a:ext cx="10058400" cy="1371600"/>
          </a:xfrm>
        </p:spPr>
        <p:txBody>
          <a:bodyPr/>
          <a:lstStyle/>
          <a:p>
            <a:pPr algn="ctr"/>
            <a:r>
              <a:rPr lang="es-ES" b="1" dirty="0"/>
              <a:t>EJEMPLO</a:t>
            </a:r>
            <a:endParaRPr lang="es-EC" b="1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19E3A7F-FCD1-A199-E728-6E2F9D7A7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780" y="1438143"/>
            <a:ext cx="8808440" cy="494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332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ABE4B-5B1E-92AB-154E-616C6ADE8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576" y="2379535"/>
            <a:ext cx="9070848" cy="2587752"/>
          </a:xfrm>
        </p:spPr>
        <p:txBody>
          <a:bodyPr/>
          <a:lstStyle/>
          <a:p>
            <a:r>
              <a:rPr lang="es-ES" b="1" dirty="0"/>
              <a:t>MULTIMEDIALIDAD</a:t>
            </a: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4257133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217</TotalTime>
  <Words>694</Words>
  <Application>Microsoft Macintosh PowerPoint</Application>
  <PresentationFormat>Panorámica</PresentationFormat>
  <Paragraphs>47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Century Gothic</vt:lpstr>
      <vt:lpstr>Savon</vt:lpstr>
      <vt:lpstr>HIPERTEXTUALIDAD Y MULTIMEDIALIDAD</vt:lpstr>
      <vt:lpstr>HIPERTEXTUALIDAD</vt:lpstr>
      <vt:lpstr>CONCEPTO</vt:lpstr>
      <vt:lpstr>CARACTERÌTICAS</vt:lpstr>
      <vt:lpstr>TIPOS</vt:lpstr>
      <vt:lpstr>FUNCIONES</vt:lpstr>
      <vt:lpstr>ESTRUCTURA</vt:lpstr>
      <vt:lpstr>EJEMPLO</vt:lpstr>
      <vt:lpstr>MULTIMEDIALIDAD</vt:lpstr>
      <vt:lpstr>CONCEPTO</vt:lpstr>
      <vt:lpstr>CARACTERÌTICAS</vt:lpstr>
      <vt:lpstr>TIPOS</vt:lpstr>
      <vt:lpstr>FUNCIONES</vt:lpstr>
      <vt:lpstr>ESTRUCTURA</vt:lpstr>
      <vt:lpstr>ESTRUCTURA</vt:lpstr>
      <vt:lpstr>ESTRUCTURA</vt:lpstr>
      <vt:lpstr>EJEMPLO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HIPERTEXTUALIDAD Y MULTIMEDIALIDAD</dc:title>
  <dc:creator>DELL HG</dc:creator>
  <cp:lastModifiedBy>5097</cp:lastModifiedBy>
  <cp:revision>2</cp:revision>
  <dcterms:created xsi:type="dcterms:W3CDTF">2023-07-09T14:52:09Z</dcterms:created>
  <dcterms:modified xsi:type="dcterms:W3CDTF">2023-07-10T03:52:57Z</dcterms:modified>
</cp:coreProperties>
</file>