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sldIdLst>
    <p:sldId id="256" r:id="rId2"/>
    <p:sldId id="260" r:id="rId3"/>
    <p:sldId id="277" r:id="rId4"/>
    <p:sldId id="261" r:id="rId5"/>
    <p:sldId id="262" r:id="rId6"/>
    <p:sldId id="263" r:id="rId7"/>
    <p:sldId id="278" r:id="rId8"/>
    <p:sldId id="279" r:id="rId9"/>
    <p:sldId id="284" r:id="rId10"/>
    <p:sldId id="285" r:id="rId11"/>
    <p:sldId id="286" r:id="rId12"/>
    <p:sldId id="264" r:id="rId13"/>
    <p:sldId id="265" r:id="rId14"/>
    <p:sldId id="280" r:id="rId15"/>
    <p:sldId id="281" r:id="rId16"/>
    <p:sldId id="282" r:id="rId17"/>
    <p:sldId id="283" r:id="rId18"/>
    <p:sldId id="302" r:id="rId19"/>
    <p:sldId id="287" r:id="rId20"/>
    <p:sldId id="288" r:id="rId21"/>
    <p:sldId id="289" r:id="rId22"/>
    <p:sldId id="300" r:id="rId23"/>
    <p:sldId id="290" r:id="rId24"/>
    <p:sldId id="292" r:id="rId25"/>
    <p:sldId id="293" r:id="rId26"/>
    <p:sldId id="294" r:id="rId27"/>
    <p:sldId id="266" r:id="rId28"/>
    <p:sldId id="301" r:id="rId29"/>
    <p:sldId id="267" r:id="rId30"/>
    <p:sldId id="268" r:id="rId31"/>
    <p:sldId id="269" r:id="rId32"/>
    <p:sldId id="270" r:id="rId33"/>
    <p:sldId id="271" r:id="rId34"/>
    <p:sldId id="272" r:id="rId35"/>
    <p:sldId id="275" r:id="rId36"/>
    <p:sldId id="273" r:id="rId37"/>
    <p:sldId id="303" r:id="rId38"/>
    <p:sldId id="304" r:id="rId39"/>
    <p:sldId id="295" r:id="rId40"/>
    <p:sldId id="296" r:id="rId41"/>
    <p:sldId id="297" r:id="rId42"/>
    <p:sldId id="298" r:id="rId43"/>
    <p:sldId id="299" r:id="rId44"/>
    <p:sldId id="274"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0" d="100"/>
          <a:sy n="40" d="100"/>
        </p:scale>
        <p:origin x="44" y="5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324BA85-E547-4871-887F-F3394B620679}" type="datetimeFigureOut">
              <a:rPr lang="es-EC" smtClean="0"/>
              <a:t>9/7/2025</a:t>
            </a:fld>
            <a:endParaRPr lang="es-EC"/>
          </a:p>
        </p:txBody>
      </p:sp>
      <p:sp>
        <p:nvSpPr>
          <p:cNvPr id="5" name="Footer Placeholder 4"/>
          <p:cNvSpPr>
            <a:spLocks noGrp="1"/>
          </p:cNvSpPr>
          <p:nvPr>
            <p:ph type="ftr" sz="quarter" idx="11"/>
          </p:nvPr>
        </p:nvSpPr>
        <p:spPr/>
        <p:txBody>
          <a:bodyPr/>
          <a:lstStyle/>
          <a:p>
            <a:endParaRPr lang="es-EC"/>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FC324B9-A3AD-438B-9C50-2BC67A1BD00D}" type="slidenum">
              <a:rPr lang="es-EC" smtClean="0"/>
              <a:t>‹Nº›</a:t>
            </a:fld>
            <a:endParaRPr lang="es-EC"/>
          </a:p>
        </p:txBody>
      </p:sp>
    </p:spTree>
    <p:extLst>
      <p:ext uri="{BB962C8B-B14F-4D97-AF65-F5344CB8AC3E}">
        <p14:creationId xmlns:p14="http://schemas.microsoft.com/office/powerpoint/2010/main" val="3432216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324BA85-E547-4871-887F-F3394B620679}" type="datetimeFigureOut">
              <a:rPr lang="es-EC" smtClean="0"/>
              <a:t>9/7/2025</a:t>
            </a:fld>
            <a:endParaRPr lang="es-EC"/>
          </a:p>
        </p:txBody>
      </p:sp>
      <p:sp>
        <p:nvSpPr>
          <p:cNvPr id="5" name="Footer Placeholder 4"/>
          <p:cNvSpPr>
            <a:spLocks noGrp="1"/>
          </p:cNvSpPr>
          <p:nvPr>
            <p:ph type="ftr" sz="quarter" idx="11"/>
          </p:nvPr>
        </p:nvSpPr>
        <p:spPr/>
        <p:txBody>
          <a:bodyPr/>
          <a:lstStyle/>
          <a:p>
            <a:endParaRPr lang="es-EC"/>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FC324B9-A3AD-438B-9C50-2BC67A1BD00D}" type="slidenum">
              <a:rPr lang="es-EC" smtClean="0"/>
              <a:t>‹Nº›</a:t>
            </a:fld>
            <a:endParaRPr lang="es-EC"/>
          </a:p>
        </p:txBody>
      </p:sp>
    </p:spTree>
    <p:extLst>
      <p:ext uri="{BB962C8B-B14F-4D97-AF65-F5344CB8AC3E}">
        <p14:creationId xmlns:p14="http://schemas.microsoft.com/office/powerpoint/2010/main" val="1981450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324BA85-E547-4871-887F-F3394B620679}" type="datetimeFigureOut">
              <a:rPr lang="es-EC" smtClean="0"/>
              <a:t>9/7/2025</a:t>
            </a:fld>
            <a:endParaRPr lang="es-EC"/>
          </a:p>
        </p:txBody>
      </p:sp>
      <p:sp>
        <p:nvSpPr>
          <p:cNvPr id="5" name="Footer Placeholder 4"/>
          <p:cNvSpPr>
            <a:spLocks noGrp="1"/>
          </p:cNvSpPr>
          <p:nvPr>
            <p:ph type="ftr" sz="quarter" idx="11"/>
          </p:nvPr>
        </p:nvSpPr>
        <p:spPr/>
        <p:txBody>
          <a:bodyPr/>
          <a:lstStyle/>
          <a:p>
            <a:endParaRPr lang="es-EC"/>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FC324B9-A3AD-438B-9C50-2BC67A1BD00D}" type="slidenum">
              <a:rPr lang="es-EC" smtClean="0"/>
              <a:t>‹Nº›</a:t>
            </a:fld>
            <a:endParaRPr lang="es-EC"/>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86970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C324BA85-E547-4871-887F-F3394B620679}" type="datetimeFigureOut">
              <a:rPr lang="es-EC" smtClean="0"/>
              <a:t>9/7/2025</a:t>
            </a:fld>
            <a:endParaRPr lang="es-EC"/>
          </a:p>
        </p:txBody>
      </p:sp>
      <p:sp>
        <p:nvSpPr>
          <p:cNvPr id="6" name="Footer Placeholder 5"/>
          <p:cNvSpPr>
            <a:spLocks noGrp="1"/>
          </p:cNvSpPr>
          <p:nvPr>
            <p:ph type="ftr" sz="quarter" idx="11"/>
          </p:nvPr>
        </p:nvSpPr>
        <p:spPr/>
        <p:txBody>
          <a:bodyPr/>
          <a:lstStyle/>
          <a:p>
            <a:endParaRPr lang="es-EC"/>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FC324B9-A3AD-438B-9C50-2BC67A1BD00D}" type="slidenum">
              <a:rPr lang="es-EC" smtClean="0"/>
              <a:t>‹Nº›</a:t>
            </a:fld>
            <a:endParaRPr lang="es-EC"/>
          </a:p>
        </p:txBody>
      </p:sp>
    </p:spTree>
    <p:extLst>
      <p:ext uri="{BB962C8B-B14F-4D97-AF65-F5344CB8AC3E}">
        <p14:creationId xmlns:p14="http://schemas.microsoft.com/office/powerpoint/2010/main" val="28424057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C324BA85-E547-4871-887F-F3394B620679}" type="datetimeFigureOut">
              <a:rPr lang="es-EC" smtClean="0"/>
              <a:t>9/7/2025</a:t>
            </a:fld>
            <a:endParaRPr lang="es-EC"/>
          </a:p>
        </p:txBody>
      </p:sp>
      <p:sp>
        <p:nvSpPr>
          <p:cNvPr id="6" name="Footer Placeholder 5"/>
          <p:cNvSpPr>
            <a:spLocks noGrp="1"/>
          </p:cNvSpPr>
          <p:nvPr>
            <p:ph type="ftr" sz="quarter" idx="11"/>
          </p:nvPr>
        </p:nvSpPr>
        <p:spPr/>
        <p:txBody>
          <a:bodyPr/>
          <a:lstStyle/>
          <a:p>
            <a:endParaRPr lang="es-EC"/>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FC324B9-A3AD-438B-9C50-2BC67A1BD00D}" type="slidenum">
              <a:rPr lang="es-EC" smtClean="0"/>
              <a:t>‹Nº›</a:t>
            </a:fld>
            <a:endParaRPr lang="es-EC"/>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652893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C324BA85-E547-4871-887F-F3394B620679}" type="datetimeFigureOut">
              <a:rPr lang="es-EC" smtClean="0"/>
              <a:t>9/7/2025</a:t>
            </a:fld>
            <a:endParaRPr lang="es-EC"/>
          </a:p>
        </p:txBody>
      </p:sp>
      <p:sp>
        <p:nvSpPr>
          <p:cNvPr id="6" name="Footer Placeholder 5"/>
          <p:cNvSpPr>
            <a:spLocks noGrp="1"/>
          </p:cNvSpPr>
          <p:nvPr>
            <p:ph type="ftr" sz="quarter" idx="11"/>
          </p:nvPr>
        </p:nvSpPr>
        <p:spPr/>
        <p:txBody>
          <a:bodyPr/>
          <a:lstStyle/>
          <a:p>
            <a:endParaRPr lang="es-EC"/>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FC324B9-A3AD-438B-9C50-2BC67A1BD00D}" type="slidenum">
              <a:rPr lang="es-EC" smtClean="0"/>
              <a:t>‹Nº›</a:t>
            </a:fld>
            <a:endParaRPr lang="es-EC"/>
          </a:p>
        </p:txBody>
      </p:sp>
    </p:spTree>
    <p:extLst>
      <p:ext uri="{BB962C8B-B14F-4D97-AF65-F5344CB8AC3E}">
        <p14:creationId xmlns:p14="http://schemas.microsoft.com/office/powerpoint/2010/main" val="13950180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324BA85-E547-4871-887F-F3394B620679}" type="datetimeFigureOut">
              <a:rPr lang="es-EC" smtClean="0"/>
              <a:t>9/7/2025</a:t>
            </a:fld>
            <a:endParaRPr lang="es-EC"/>
          </a:p>
        </p:txBody>
      </p:sp>
      <p:sp>
        <p:nvSpPr>
          <p:cNvPr id="5" name="Footer Placeholder 4"/>
          <p:cNvSpPr>
            <a:spLocks noGrp="1"/>
          </p:cNvSpPr>
          <p:nvPr>
            <p:ph type="ftr" sz="quarter" idx="11"/>
          </p:nvPr>
        </p:nvSpPr>
        <p:spPr/>
        <p:txBody>
          <a:bodyPr/>
          <a:lstStyle/>
          <a:p>
            <a:endParaRPr lang="es-EC"/>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FC324B9-A3AD-438B-9C50-2BC67A1BD00D}" type="slidenum">
              <a:rPr lang="es-EC" smtClean="0"/>
              <a:t>‹Nº›</a:t>
            </a:fld>
            <a:endParaRPr lang="es-EC"/>
          </a:p>
        </p:txBody>
      </p:sp>
    </p:spTree>
    <p:extLst>
      <p:ext uri="{BB962C8B-B14F-4D97-AF65-F5344CB8AC3E}">
        <p14:creationId xmlns:p14="http://schemas.microsoft.com/office/powerpoint/2010/main" val="30921053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324BA85-E547-4871-887F-F3394B620679}" type="datetimeFigureOut">
              <a:rPr lang="es-EC" smtClean="0"/>
              <a:t>9/7/2025</a:t>
            </a:fld>
            <a:endParaRPr lang="es-EC"/>
          </a:p>
        </p:txBody>
      </p:sp>
      <p:sp>
        <p:nvSpPr>
          <p:cNvPr id="5" name="Footer Placeholder 4"/>
          <p:cNvSpPr>
            <a:spLocks noGrp="1"/>
          </p:cNvSpPr>
          <p:nvPr>
            <p:ph type="ftr" sz="quarter" idx="11"/>
          </p:nvPr>
        </p:nvSpPr>
        <p:spPr/>
        <p:txBody>
          <a:bodyPr/>
          <a:lstStyle/>
          <a:p>
            <a:endParaRPr lang="es-EC"/>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FC324B9-A3AD-438B-9C50-2BC67A1BD00D}" type="slidenum">
              <a:rPr lang="es-EC" smtClean="0"/>
              <a:t>‹Nº›</a:t>
            </a:fld>
            <a:endParaRPr lang="es-EC"/>
          </a:p>
        </p:txBody>
      </p:sp>
    </p:spTree>
    <p:extLst>
      <p:ext uri="{BB962C8B-B14F-4D97-AF65-F5344CB8AC3E}">
        <p14:creationId xmlns:p14="http://schemas.microsoft.com/office/powerpoint/2010/main" val="2477568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324BA85-E547-4871-887F-F3394B620679}" type="datetimeFigureOut">
              <a:rPr lang="es-EC" smtClean="0"/>
              <a:t>9/7/2025</a:t>
            </a:fld>
            <a:endParaRPr lang="es-EC"/>
          </a:p>
        </p:txBody>
      </p:sp>
      <p:sp>
        <p:nvSpPr>
          <p:cNvPr id="5" name="Footer Placeholder 4"/>
          <p:cNvSpPr>
            <a:spLocks noGrp="1"/>
          </p:cNvSpPr>
          <p:nvPr>
            <p:ph type="ftr" sz="quarter" idx="11"/>
          </p:nvPr>
        </p:nvSpPr>
        <p:spPr/>
        <p:txBody>
          <a:bodyPr/>
          <a:lstStyle/>
          <a:p>
            <a:endParaRPr lang="es-EC"/>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FC324B9-A3AD-438B-9C50-2BC67A1BD00D}" type="slidenum">
              <a:rPr lang="es-EC" smtClean="0"/>
              <a:t>‹Nº›</a:t>
            </a:fld>
            <a:endParaRPr lang="es-EC"/>
          </a:p>
        </p:txBody>
      </p:sp>
    </p:spTree>
    <p:extLst>
      <p:ext uri="{BB962C8B-B14F-4D97-AF65-F5344CB8AC3E}">
        <p14:creationId xmlns:p14="http://schemas.microsoft.com/office/powerpoint/2010/main" val="2152803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324BA85-E547-4871-887F-F3394B620679}" type="datetimeFigureOut">
              <a:rPr lang="es-EC" smtClean="0"/>
              <a:t>9/7/2025</a:t>
            </a:fld>
            <a:endParaRPr lang="es-EC"/>
          </a:p>
        </p:txBody>
      </p:sp>
      <p:sp>
        <p:nvSpPr>
          <p:cNvPr id="5" name="Footer Placeholder 4"/>
          <p:cNvSpPr>
            <a:spLocks noGrp="1"/>
          </p:cNvSpPr>
          <p:nvPr>
            <p:ph type="ftr" sz="quarter" idx="11"/>
          </p:nvPr>
        </p:nvSpPr>
        <p:spPr/>
        <p:txBody>
          <a:bodyPr/>
          <a:lstStyle/>
          <a:p>
            <a:endParaRPr lang="es-EC"/>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FC324B9-A3AD-438B-9C50-2BC67A1BD00D}" type="slidenum">
              <a:rPr lang="es-EC" smtClean="0"/>
              <a:t>‹Nº›</a:t>
            </a:fld>
            <a:endParaRPr lang="es-EC"/>
          </a:p>
        </p:txBody>
      </p:sp>
    </p:spTree>
    <p:extLst>
      <p:ext uri="{BB962C8B-B14F-4D97-AF65-F5344CB8AC3E}">
        <p14:creationId xmlns:p14="http://schemas.microsoft.com/office/powerpoint/2010/main" val="2346461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324BA85-E547-4871-887F-F3394B620679}" type="datetimeFigureOut">
              <a:rPr lang="es-EC" smtClean="0"/>
              <a:t>9/7/2025</a:t>
            </a:fld>
            <a:endParaRPr lang="es-EC"/>
          </a:p>
        </p:txBody>
      </p:sp>
      <p:sp>
        <p:nvSpPr>
          <p:cNvPr id="6" name="Footer Placeholder 5"/>
          <p:cNvSpPr>
            <a:spLocks noGrp="1"/>
          </p:cNvSpPr>
          <p:nvPr>
            <p:ph type="ftr" sz="quarter" idx="11"/>
          </p:nvPr>
        </p:nvSpPr>
        <p:spPr/>
        <p:txBody>
          <a:bodyPr/>
          <a:lstStyle/>
          <a:p>
            <a:endParaRPr lang="es-EC"/>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FC324B9-A3AD-438B-9C50-2BC67A1BD00D}" type="slidenum">
              <a:rPr lang="es-EC" smtClean="0"/>
              <a:t>‹Nº›</a:t>
            </a:fld>
            <a:endParaRPr lang="es-EC"/>
          </a:p>
        </p:txBody>
      </p:sp>
    </p:spTree>
    <p:extLst>
      <p:ext uri="{BB962C8B-B14F-4D97-AF65-F5344CB8AC3E}">
        <p14:creationId xmlns:p14="http://schemas.microsoft.com/office/powerpoint/2010/main" val="2129310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324BA85-E547-4871-887F-F3394B620679}" type="datetimeFigureOut">
              <a:rPr lang="es-EC" smtClean="0"/>
              <a:t>9/7/2025</a:t>
            </a:fld>
            <a:endParaRPr lang="es-EC"/>
          </a:p>
        </p:txBody>
      </p:sp>
      <p:sp>
        <p:nvSpPr>
          <p:cNvPr id="8" name="Footer Placeholder 7"/>
          <p:cNvSpPr>
            <a:spLocks noGrp="1"/>
          </p:cNvSpPr>
          <p:nvPr>
            <p:ph type="ftr" sz="quarter" idx="11"/>
          </p:nvPr>
        </p:nvSpPr>
        <p:spPr/>
        <p:txBody>
          <a:bodyPr/>
          <a:lstStyle/>
          <a:p>
            <a:endParaRPr lang="es-EC"/>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FC324B9-A3AD-438B-9C50-2BC67A1BD00D}" type="slidenum">
              <a:rPr lang="es-EC" smtClean="0"/>
              <a:t>‹Nº›</a:t>
            </a:fld>
            <a:endParaRPr lang="es-EC"/>
          </a:p>
        </p:txBody>
      </p:sp>
    </p:spTree>
    <p:extLst>
      <p:ext uri="{BB962C8B-B14F-4D97-AF65-F5344CB8AC3E}">
        <p14:creationId xmlns:p14="http://schemas.microsoft.com/office/powerpoint/2010/main" val="4292297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324BA85-E547-4871-887F-F3394B620679}" type="datetimeFigureOut">
              <a:rPr lang="es-EC" smtClean="0"/>
              <a:t>9/7/2025</a:t>
            </a:fld>
            <a:endParaRPr lang="es-EC"/>
          </a:p>
        </p:txBody>
      </p:sp>
      <p:sp>
        <p:nvSpPr>
          <p:cNvPr id="4" name="Footer Placeholder 3"/>
          <p:cNvSpPr>
            <a:spLocks noGrp="1"/>
          </p:cNvSpPr>
          <p:nvPr>
            <p:ph type="ftr" sz="quarter" idx="11"/>
          </p:nvPr>
        </p:nvSpPr>
        <p:spPr/>
        <p:txBody>
          <a:bodyPr/>
          <a:lstStyle/>
          <a:p>
            <a:endParaRPr lang="es-EC"/>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FC324B9-A3AD-438B-9C50-2BC67A1BD00D}" type="slidenum">
              <a:rPr lang="es-EC" smtClean="0"/>
              <a:t>‹Nº›</a:t>
            </a:fld>
            <a:endParaRPr lang="es-EC"/>
          </a:p>
        </p:txBody>
      </p:sp>
    </p:spTree>
    <p:extLst>
      <p:ext uri="{BB962C8B-B14F-4D97-AF65-F5344CB8AC3E}">
        <p14:creationId xmlns:p14="http://schemas.microsoft.com/office/powerpoint/2010/main" val="650831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24BA85-E547-4871-887F-F3394B620679}" type="datetimeFigureOut">
              <a:rPr lang="es-EC" smtClean="0"/>
              <a:t>9/7/2025</a:t>
            </a:fld>
            <a:endParaRPr lang="es-EC"/>
          </a:p>
        </p:txBody>
      </p:sp>
      <p:sp>
        <p:nvSpPr>
          <p:cNvPr id="3" name="Footer Placeholder 2"/>
          <p:cNvSpPr>
            <a:spLocks noGrp="1"/>
          </p:cNvSpPr>
          <p:nvPr>
            <p:ph type="ftr" sz="quarter" idx="11"/>
          </p:nvPr>
        </p:nvSpPr>
        <p:spPr/>
        <p:txBody>
          <a:bodyPr/>
          <a:lstStyle/>
          <a:p>
            <a:endParaRPr lang="es-EC"/>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FC324B9-A3AD-438B-9C50-2BC67A1BD00D}" type="slidenum">
              <a:rPr lang="es-EC" smtClean="0"/>
              <a:t>‹Nº›</a:t>
            </a:fld>
            <a:endParaRPr lang="es-EC"/>
          </a:p>
        </p:txBody>
      </p:sp>
    </p:spTree>
    <p:extLst>
      <p:ext uri="{BB962C8B-B14F-4D97-AF65-F5344CB8AC3E}">
        <p14:creationId xmlns:p14="http://schemas.microsoft.com/office/powerpoint/2010/main" val="3502017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324BA85-E547-4871-887F-F3394B620679}" type="datetimeFigureOut">
              <a:rPr lang="es-EC" smtClean="0"/>
              <a:t>9/7/2025</a:t>
            </a:fld>
            <a:endParaRPr lang="es-EC"/>
          </a:p>
        </p:txBody>
      </p:sp>
      <p:sp>
        <p:nvSpPr>
          <p:cNvPr id="6" name="Footer Placeholder 5"/>
          <p:cNvSpPr>
            <a:spLocks noGrp="1"/>
          </p:cNvSpPr>
          <p:nvPr>
            <p:ph type="ftr" sz="quarter" idx="11"/>
          </p:nvPr>
        </p:nvSpPr>
        <p:spPr/>
        <p:txBody>
          <a:bodyPr/>
          <a:lstStyle/>
          <a:p>
            <a:endParaRPr lang="es-EC"/>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FC324B9-A3AD-438B-9C50-2BC67A1BD00D}" type="slidenum">
              <a:rPr lang="es-EC" smtClean="0"/>
              <a:t>‹Nº›</a:t>
            </a:fld>
            <a:endParaRPr lang="es-EC"/>
          </a:p>
        </p:txBody>
      </p:sp>
    </p:spTree>
    <p:extLst>
      <p:ext uri="{BB962C8B-B14F-4D97-AF65-F5344CB8AC3E}">
        <p14:creationId xmlns:p14="http://schemas.microsoft.com/office/powerpoint/2010/main" val="2446021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324BA85-E547-4871-887F-F3394B620679}" type="datetimeFigureOut">
              <a:rPr lang="es-EC" smtClean="0"/>
              <a:t>9/7/2025</a:t>
            </a:fld>
            <a:endParaRPr lang="es-EC"/>
          </a:p>
        </p:txBody>
      </p:sp>
      <p:sp>
        <p:nvSpPr>
          <p:cNvPr id="6" name="Footer Placeholder 5"/>
          <p:cNvSpPr>
            <a:spLocks noGrp="1"/>
          </p:cNvSpPr>
          <p:nvPr>
            <p:ph type="ftr" sz="quarter" idx="11"/>
          </p:nvPr>
        </p:nvSpPr>
        <p:spPr/>
        <p:txBody>
          <a:bodyPr/>
          <a:lstStyle/>
          <a:p>
            <a:endParaRPr lang="es-EC"/>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FC324B9-A3AD-438B-9C50-2BC67A1BD00D}" type="slidenum">
              <a:rPr lang="es-EC" smtClean="0"/>
              <a:t>‹Nº›</a:t>
            </a:fld>
            <a:endParaRPr lang="es-EC"/>
          </a:p>
        </p:txBody>
      </p:sp>
    </p:spTree>
    <p:extLst>
      <p:ext uri="{BB962C8B-B14F-4D97-AF65-F5344CB8AC3E}">
        <p14:creationId xmlns:p14="http://schemas.microsoft.com/office/powerpoint/2010/main" val="929536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324BA85-E547-4871-887F-F3394B620679}" type="datetimeFigureOut">
              <a:rPr lang="es-EC" smtClean="0"/>
              <a:t>9/7/2025</a:t>
            </a:fld>
            <a:endParaRPr lang="es-EC"/>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C"/>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FC324B9-A3AD-438B-9C50-2BC67A1BD00D}" type="slidenum">
              <a:rPr lang="es-EC" smtClean="0"/>
              <a:t>‹Nº›</a:t>
            </a:fld>
            <a:endParaRPr lang="es-EC"/>
          </a:p>
        </p:txBody>
      </p:sp>
    </p:spTree>
    <p:extLst>
      <p:ext uri="{BB962C8B-B14F-4D97-AF65-F5344CB8AC3E}">
        <p14:creationId xmlns:p14="http://schemas.microsoft.com/office/powerpoint/2010/main" val="2908068507"/>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 id="2147483755" r:id="rId15"/>
    <p:sldLayoutId id="2147483756"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74CEB086-7FAF-45F1-9CB6-537FC1399C7F}"/>
              </a:ext>
            </a:extLst>
          </p:cNvPr>
          <p:cNvSpPr>
            <a:spLocks noGrp="1"/>
          </p:cNvSpPr>
          <p:nvPr>
            <p:ph type="subTitle" idx="1"/>
          </p:nvPr>
        </p:nvSpPr>
        <p:spPr>
          <a:xfrm>
            <a:off x="1524000" y="361881"/>
            <a:ext cx="9144000" cy="1655762"/>
          </a:xfrm>
        </p:spPr>
        <p:txBody>
          <a:bodyPr>
            <a:normAutofit/>
          </a:bodyPr>
          <a:lstStyle/>
          <a:p>
            <a:r>
              <a:rPr lang="es-EC" sz="3200" b="1" dirty="0">
                <a:latin typeface="Times New Roman" panose="02020603050405020304" pitchFamily="18" charset="0"/>
                <a:cs typeface="Times New Roman" panose="02020603050405020304" pitchFamily="18" charset="0"/>
              </a:rPr>
              <a:t>UNIDAD TRES</a:t>
            </a:r>
          </a:p>
          <a:p>
            <a:r>
              <a:rPr lang="es-EC" sz="3200" b="1" dirty="0">
                <a:latin typeface="Times New Roman" panose="02020603050405020304" pitchFamily="18" charset="0"/>
                <a:cs typeface="Times New Roman" panose="02020603050405020304" pitchFamily="18" charset="0"/>
              </a:rPr>
              <a:t>LA PENA Y LAS MEDIDAS DE SEGURIDAD</a:t>
            </a:r>
          </a:p>
        </p:txBody>
      </p:sp>
      <p:sp>
        <p:nvSpPr>
          <p:cNvPr id="5" name="CuadroTexto 4">
            <a:extLst>
              <a:ext uri="{FF2B5EF4-FFF2-40B4-BE49-F238E27FC236}">
                <a16:creationId xmlns:a16="http://schemas.microsoft.com/office/drawing/2014/main" id="{80B2C5A9-B42C-4CCE-BDE5-91342ED9AC98}"/>
              </a:ext>
            </a:extLst>
          </p:cNvPr>
          <p:cNvSpPr txBox="1"/>
          <p:nvPr/>
        </p:nvSpPr>
        <p:spPr>
          <a:xfrm>
            <a:off x="1123121" y="1441173"/>
            <a:ext cx="7802217" cy="1365758"/>
          </a:xfrm>
          <a:prstGeom prst="rect">
            <a:avLst/>
          </a:prstGeom>
          <a:noFill/>
        </p:spPr>
        <p:txBody>
          <a:bodyPr wrap="square" rtlCol="0">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Art. 51 COIP</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Pena.- La pena es una restricción a la libertad y a los derechos de las personas, como consecuencia jurídica de sus acciones u omisiones punibles. Se basa en una disposición legal e impuesta por una sentencia condenatoria ejecutoriada.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41ED260B-529C-45F6-AA92-6E19C820B2F0}"/>
              </a:ext>
            </a:extLst>
          </p:cNvPr>
          <p:cNvSpPr txBox="1"/>
          <p:nvPr/>
        </p:nvSpPr>
        <p:spPr>
          <a:xfrm>
            <a:off x="1975400" y="2928875"/>
            <a:ext cx="7802217" cy="1867306"/>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Art. 52</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Finalidad de la pena.- Los fines de la pena son:</a:t>
            </a: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1.- la prevención general para la comisión de delitos y </a:t>
            </a: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2.- el desarrollo progresivo de los derechos y capacidades de la persona con condena así como la reparación del derecho de la víctima.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uadroTexto 8">
            <a:extLst>
              <a:ext uri="{FF2B5EF4-FFF2-40B4-BE49-F238E27FC236}">
                <a16:creationId xmlns:a16="http://schemas.microsoft.com/office/drawing/2014/main" id="{19027AC0-A5C4-48B5-99AC-D06909292F66}"/>
              </a:ext>
            </a:extLst>
          </p:cNvPr>
          <p:cNvSpPr txBox="1"/>
          <p:nvPr/>
        </p:nvSpPr>
        <p:spPr>
          <a:xfrm>
            <a:off x="3128340" y="4840358"/>
            <a:ext cx="7539659" cy="1365758"/>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Art. 53</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Legalidad de la pena.- No se impondrán penas más severas que las determinadas en los tipos penales de este Código. El tiempo de duración de la pena debe ser determinado. Quedan proscritas las penas indefinidas.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2364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CA8F136-39A2-41C0-9128-5111825CF60B}"/>
              </a:ext>
            </a:extLst>
          </p:cNvPr>
          <p:cNvSpPr txBox="1"/>
          <p:nvPr/>
        </p:nvSpPr>
        <p:spPr>
          <a:xfrm>
            <a:off x="3535680" y="1143660"/>
            <a:ext cx="6096000" cy="3450304"/>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6. Asistir a algún programa educativo o de capacitación.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7. Reparar los daños o pagar una determinada suma a la víctima a título de reparación integral o garantizar debidamente su pago.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8. Presentarse periódicamente ante la autoridad designada por la o el juzgador y en su caso, acreditar el cumplimiento de las condiciones impuestas.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9. No ser reincidente.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10. No tener instrucción fiscal por nuevo delito.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1461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192E746-EE34-426A-A7B0-C05DBD73C0B7}"/>
              </a:ext>
            </a:extLst>
          </p:cNvPr>
          <p:cNvSpPr txBox="1"/>
          <p:nvPr/>
        </p:nvSpPr>
        <p:spPr>
          <a:xfrm>
            <a:off x="1950720" y="694959"/>
            <a:ext cx="6096000" cy="2813206"/>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Art. 632</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Control.-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o el juzgador de garantías penitenciarias será el encargado del control del cumplimiento de las condiciones. Cuando la persona sentenciada incumpla cualquiera de las condiciones impuestas o transgreda el plazo pactado, la o el juzgador de garantías penitenciarias ordenará inmediatamente la ejecución de la pena privativa de libertad.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FFB4587F-66A4-4F82-B345-F8461447E681}"/>
              </a:ext>
            </a:extLst>
          </p:cNvPr>
          <p:cNvSpPr txBox="1"/>
          <p:nvPr/>
        </p:nvSpPr>
        <p:spPr>
          <a:xfrm>
            <a:off x="4555958" y="3869276"/>
            <a:ext cx="6096000" cy="2154564"/>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Art. 633</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Extinción.-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Una vez que la persona sentenciada haya cumplido con las condiciones y plazos establecidos en la suspensión condicional de la pena, la condena quedará extinguida, previa resolución de la o el juzgador de Garantías Penitenciarias.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5751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3FE8BA8-DE78-42CA-8A07-F64AA938F41A}"/>
              </a:ext>
            </a:extLst>
          </p:cNvPr>
          <p:cNvSpPr txBox="1"/>
          <p:nvPr/>
        </p:nvSpPr>
        <p:spPr>
          <a:xfrm>
            <a:off x="2017643" y="1582341"/>
            <a:ext cx="7832035" cy="3477875"/>
          </a:xfrm>
          <a:prstGeom prst="rect">
            <a:avLst/>
          </a:prstGeom>
          <a:noFill/>
        </p:spPr>
        <p:txBody>
          <a:bodyPr wrap="square">
            <a:spAutoFit/>
          </a:bodyPr>
          <a:lstStyle/>
          <a:p>
            <a:r>
              <a:rPr lang="es-ES" sz="2000" dirty="0">
                <a:latin typeface="Times New Roman" panose="02020603050405020304" pitchFamily="18" charset="0"/>
                <a:cs typeface="Times New Roman" panose="02020603050405020304" pitchFamily="18" charset="0"/>
              </a:rPr>
              <a:t>EXTINCIÓN DE LA PENA</a:t>
            </a:r>
          </a:p>
          <a:p>
            <a:r>
              <a:rPr lang="es-ES" sz="2000" dirty="0">
                <a:latin typeface="Times New Roman" panose="02020603050405020304" pitchFamily="18" charset="0"/>
                <a:cs typeface="Times New Roman" panose="02020603050405020304" pitchFamily="18" charset="0"/>
              </a:rPr>
              <a:t>Art. 72</a:t>
            </a:r>
          </a:p>
          <a:p>
            <a:r>
              <a:rPr lang="es-ES" sz="2000" dirty="0">
                <a:latin typeface="Times New Roman" panose="02020603050405020304" pitchFamily="18" charset="0"/>
                <a:cs typeface="Times New Roman" panose="02020603050405020304" pitchFamily="18" charset="0"/>
              </a:rPr>
              <a:t>Formas de extinción.- La pena se extingue por cualquiera de las siguientes causas:</a:t>
            </a:r>
          </a:p>
          <a:p>
            <a:r>
              <a:rPr lang="es-ES" sz="2000" dirty="0">
                <a:latin typeface="Times New Roman" panose="02020603050405020304" pitchFamily="18" charset="0"/>
                <a:cs typeface="Times New Roman" panose="02020603050405020304" pitchFamily="18" charset="0"/>
              </a:rPr>
              <a:t>      1. Cumplimiento integral de la pena en cualquiera de sus formas.</a:t>
            </a:r>
          </a:p>
          <a:p>
            <a:r>
              <a:rPr lang="es-ES" sz="2000" dirty="0">
                <a:latin typeface="Times New Roman" panose="02020603050405020304" pitchFamily="18" charset="0"/>
                <a:cs typeface="Times New Roman" panose="02020603050405020304" pitchFamily="18" charset="0"/>
              </a:rPr>
              <a:t>      2. Extinción del delito o de la pena por ley posterior más favorable.</a:t>
            </a:r>
          </a:p>
          <a:p>
            <a:r>
              <a:rPr lang="es-ES" sz="2000" dirty="0">
                <a:latin typeface="Times New Roman" panose="02020603050405020304" pitchFamily="18" charset="0"/>
                <a:cs typeface="Times New Roman" panose="02020603050405020304" pitchFamily="18" charset="0"/>
              </a:rPr>
              <a:t>      3. Muerte de la persona condenada.</a:t>
            </a:r>
          </a:p>
          <a:p>
            <a:r>
              <a:rPr lang="es-ES" sz="2000" dirty="0">
                <a:latin typeface="Times New Roman" panose="02020603050405020304" pitchFamily="18" charset="0"/>
                <a:cs typeface="Times New Roman" panose="02020603050405020304" pitchFamily="18" charset="0"/>
              </a:rPr>
              <a:t>      4. Indulto.</a:t>
            </a:r>
          </a:p>
          <a:p>
            <a:r>
              <a:rPr lang="es-ES" sz="2000" dirty="0">
                <a:latin typeface="Times New Roman" panose="02020603050405020304" pitchFamily="18" charset="0"/>
                <a:cs typeface="Times New Roman" panose="02020603050405020304" pitchFamily="18" charset="0"/>
              </a:rPr>
              <a:t>      5. Recurso de revisión, cuando sea favorable.</a:t>
            </a:r>
          </a:p>
          <a:p>
            <a:r>
              <a:rPr lang="es-ES" sz="2000" dirty="0">
                <a:latin typeface="Times New Roman" panose="02020603050405020304" pitchFamily="18" charset="0"/>
                <a:cs typeface="Times New Roman" panose="02020603050405020304" pitchFamily="18" charset="0"/>
              </a:rPr>
              <a:t>      6. Prescripción.</a:t>
            </a:r>
          </a:p>
          <a:p>
            <a:r>
              <a:rPr lang="es-ES" sz="2000" dirty="0">
                <a:latin typeface="Times New Roman" panose="02020603050405020304" pitchFamily="18" charset="0"/>
                <a:cs typeface="Times New Roman" panose="02020603050405020304" pitchFamily="18" charset="0"/>
              </a:rPr>
              <a:t>      7. Amnistía.</a:t>
            </a:r>
          </a:p>
        </p:txBody>
      </p:sp>
    </p:spTree>
    <p:extLst>
      <p:ext uri="{BB962C8B-B14F-4D97-AF65-F5344CB8AC3E}">
        <p14:creationId xmlns:p14="http://schemas.microsoft.com/office/powerpoint/2010/main" val="1829442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9F12BB0-9770-4C99-932F-F60999AF9BE1}"/>
              </a:ext>
            </a:extLst>
          </p:cNvPr>
          <p:cNvSpPr txBox="1"/>
          <p:nvPr/>
        </p:nvSpPr>
        <p:spPr>
          <a:xfrm>
            <a:off x="1567767" y="197346"/>
            <a:ext cx="10406269" cy="5324535"/>
          </a:xfrm>
          <a:prstGeom prst="rect">
            <a:avLst/>
          </a:prstGeom>
          <a:noFill/>
        </p:spPr>
        <p:txBody>
          <a:bodyPr wrap="square">
            <a:spAutoFit/>
          </a:bodyPr>
          <a:lstStyle/>
          <a:p>
            <a:pPr algn="just"/>
            <a:r>
              <a:rPr lang="es-ES" sz="2000" dirty="0">
                <a:latin typeface="Times New Roman" panose="02020603050405020304" pitchFamily="18" charset="0"/>
                <a:cs typeface="Times New Roman" panose="02020603050405020304" pitchFamily="18" charset="0"/>
              </a:rPr>
              <a:t>Art. 75</a:t>
            </a:r>
          </a:p>
          <a:p>
            <a:pPr algn="just"/>
            <a:r>
              <a:rPr lang="es-ES" sz="2000" b="1" dirty="0">
                <a:latin typeface="Times New Roman" panose="02020603050405020304" pitchFamily="18" charset="0"/>
                <a:cs typeface="Times New Roman" panose="02020603050405020304" pitchFamily="18" charset="0"/>
              </a:rPr>
              <a:t>Prescripción de la pena.- </a:t>
            </a:r>
            <a:r>
              <a:rPr lang="es-ES" sz="2000" dirty="0">
                <a:latin typeface="Times New Roman" panose="02020603050405020304" pitchFamily="18" charset="0"/>
                <a:cs typeface="Times New Roman" panose="02020603050405020304" pitchFamily="18" charset="0"/>
              </a:rPr>
              <a:t>La pena se considera prescrita de conformidad con las siguientes reglas:</a:t>
            </a:r>
          </a:p>
          <a:p>
            <a:pPr algn="just"/>
            <a:r>
              <a:rPr lang="es-ES" sz="2000" dirty="0">
                <a:latin typeface="Times New Roman" panose="02020603050405020304" pitchFamily="18" charset="0"/>
                <a:cs typeface="Times New Roman" panose="02020603050405020304" pitchFamily="18" charset="0"/>
              </a:rPr>
              <a:t>     1. Las penas restrictivas de libertad prescribirán en el tiempo de la pena privativa de libertad impuesta en la sentencia condenatoria más el cincuenta por ciento. </a:t>
            </a:r>
          </a:p>
          <a:p>
            <a:pPr algn="just"/>
            <a:r>
              <a:rPr lang="es-ES" sz="2000" dirty="0">
                <a:latin typeface="Times New Roman" panose="02020603050405020304" pitchFamily="18" charset="0"/>
                <a:cs typeface="Times New Roman" panose="02020603050405020304" pitchFamily="18" charset="0"/>
              </a:rPr>
              <a:t>     2. Las penas no privativas de libertad prescribirán en el tiempo máximo de la condena más el cincuenta por ciento.</a:t>
            </a:r>
          </a:p>
          <a:p>
            <a:pPr algn="just"/>
            <a:r>
              <a:rPr lang="es-ES" sz="2000" dirty="0">
                <a:latin typeface="Times New Roman" panose="02020603050405020304" pitchFamily="18" charset="0"/>
                <a:cs typeface="Times New Roman" panose="02020603050405020304" pitchFamily="18" charset="0"/>
              </a:rPr>
              <a:t>      La prescripción de la pena comenzará a correr desde el día en que la sentencia quede ejecutoriada.</a:t>
            </a:r>
          </a:p>
          <a:p>
            <a:pPr algn="just"/>
            <a:r>
              <a:rPr lang="es-ES" sz="2000" dirty="0">
                <a:latin typeface="Times New Roman" panose="02020603050405020304" pitchFamily="18" charset="0"/>
                <a:cs typeface="Times New Roman" panose="02020603050405020304" pitchFamily="18" charset="0"/>
              </a:rPr>
              <a:t>      3. Las penas restrictivas de los derechos de propiedad prescribirán en el mismo plazo que las penas restrictivas de libertad o las penas no privativas de libertad, cuando se impongan en conjunto con estas; en los demás casos, las penas restrictivas de los derechos de propiedad prescribirán en cinco años.</a:t>
            </a:r>
          </a:p>
          <a:p>
            <a:pPr algn="just"/>
            <a:r>
              <a:rPr lang="es-ES" sz="2000" dirty="0">
                <a:latin typeface="Times New Roman" panose="02020603050405020304" pitchFamily="18" charset="0"/>
                <a:cs typeface="Times New Roman" panose="02020603050405020304" pitchFamily="18" charset="0"/>
              </a:rPr>
              <a:t>      La prescripción requiere ser declarada.</a:t>
            </a:r>
          </a:p>
          <a:p>
            <a:pPr algn="just"/>
            <a:r>
              <a:rPr lang="es-ES" sz="2000" dirty="0">
                <a:latin typeface="Times New Roman" panose="02020603050405020304" pitchFamily="18" charset="0"/>
                <a:cs typeface="Times New Roman" panose="02020603050405020304" pitchFamily="18" charset="0"/>
              </a:rPr>
              <a:t>      No prescriben las penas determinadas en las infracciones de agresión, genocidio, lesa humanidad, crímenes de guerra, desaparición forzada de personas, crímenes de agresión a un estado, peculado, cohecho, concusión, enriquecimiento ilícito, daños ambientales y, contra la integridad sexual y reproductiva cuyas víctimas sean niños, niñas y adolescentes.  </a:t>
            </a:r>
          </a:p>
        </p:txBody>
      </p:sp>
    </p:spTree>
    <p:extLst>
      <p:ext uri="{BB962C8B-B14F-4D97-AF65-F5344CB8AC3E}">
        <p14:creationId xmlns:p14="http://schemas.microsoft.com/office/powerpoint/2010/main" val="2432297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812BBE7-5BA4-4AB6-850B-D30E6C71B16C}"/>
              </a:ext>
            </a:extLst>
          </p:cNvPr>
          <p:cNvSpPr txBox="1"/>
          <p:nvPr/>
        </p:nvSpPr>
        <p:spPr>
          <a:xfrm>
            <a:off x="2321911" y="265391"/>
            <a:ext cx="6097656" cy="3289427"/>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PENAS SUSTITUTIVAS </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Son formas alternativas de cumplir una pena privativa de libertad, que permiten reemplazarla por otras medidas no carcelarias, si se cumplen ciertos requisitos.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Finalidad: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•Evitar el hacinamiento carcelario.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•Promover la reinserción social del condenado.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•Aplicar un sistema penal más proporcional y eficaz.</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9C052262-2707-4AD7-AE36-564B39076465}"/>
              </a:ext>
            </a:extLst>
          </p:cNvPr>
          <p:cNvSpPr txBox="1"/>
          <p:nvPr/>
        </p:nvSpPr>
        <p:spPr>
          <a:xfrm>
            <a:off x="5646821" y="3716666"/>
            <a:ext cx="6096000" cy="2559675"/>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Requisitos para aplicar penas sustitutivas</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Según el COIP, pueden aplicarse cuando: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pena impuesta es hasta 5 años.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•El delito no es violento ni grave.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•El condenado no tiene antecedentes penales.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EC" sz="2000" dirty="0">
                <a:effectLst/>
                <a:latin typeface="Times New Roman" panose="02020603050405020304" pitchFamily="18" charset="0"/>
                <a:ea typeface="Calibri" panose="020F0502020204030204" pitchFamily="34" charset="0"/>
              </a:rPr>
              <a:t>•Se garantiza la reparación del daño a la víctima (cuando </a:t>
            </a:r>
            <a:endParaRPr lang="es-EC" sz="2000" dirty="0"/>
          </a:p>
        </p:txBody>
      </p:sp>
    </p:spTree>
    <p:extLst>
      <p:ext uri="{BB962C8B-B14F-4D97-AF65-F5344CB8AC3E}">
        <p14:creationId xmlns:p14="http://schemas.microsoft.com/office/powerpoint/2010/main" val="1453831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FFC67E6-31A2-4D4E-A8A5-868931C0DF09}"/>
              </a:ext>
            </a:extLst>
          </p:cNvPr>
          <p:cNvSpPr txBox="1"/>
          <p:nvPr/>
        </p:nvSpPr>
        <p:spPr>
          <a:xfrm>
            <a:off x="3048000" y="1952220"/>
            <a:ext cx="6096000" cy="2894254"/>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Ejemplos de penas sustitutivas: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•Trabajo comunitario.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•Arresto domiciliario.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•Uso de dispositivo electrónico (grillete).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•Régimen de presentación periódica ante la autoridad.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•Prohibiciones específicas (acercarse a víctimas, asistir a ciertos lugares, etc.).</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1020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F819FE9-CD86-468E-9BF6-A07BE041E85F}"/>
              </a:ext>
            </a:extLst>
          </p:cNvPr>
          <p:cNvSpPr txBox="1"/>
          <p:nvPr/>
        </p:nvSpPr>
        <p:spPr>
          <a:xfrm>
            <a:off x="3384884" y="1168267"/>
            <a:ext cx="6096000" cy="4945969"/>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2.  Penas Potestativas</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No están expresamente definidas como tal en el COIP con ese nombre, pero desde la enseñanza del derecho penal, se entiende que son aquellas penas o sanciones cuya aplicación queda a discreción del juez, dependiendo de las circunstancias del caso y la conducta del procesado.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 Características:</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•Se aplican en conjunto o en lugar de otras penas.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•Permiten al juez valorar el contexto del hecho, la persona y el daño.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r>
              <a:rPr lang="es-EC" sz="2000" dirty="0">
                <a:effectLst/>
                <a:latin typeface="Times New Roman" panose="02020603050405020304" pitchFamily="18" charset="0"/>
                <a:ea typeface="Calibri" panose="020F0502020204030204" pitchFamily="34" charset="0"/>
              </a:rPr>
              <a:t>•Reflejan una visión de justicia individualizada y proporcional</a:t>
            </a:r>
            <a:endParaRPr lang="es-EC" sz="2000" dirty="0"/>
          </a:p>
        </p:txBody>
      </p:sp>
    </p:spTree>
    <p:extLst>
      <p:ext uri="{BB962C8B-B14F-4D97-AF65-F5344CB8AC3E}">
        <p14:creationId xmlns:p14="http://schemas.microsoft.com/office/powerpoint/2010/main" val="6949358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B45A996-9607-4BA1-9E30-6DA0B8A3E51F}"/>
              </a:ext>
            </a:extLst>
          </p:cNvPr>
          <p:cNvSpPr txBox="1"/>
          <p:nvPr/>
        </p:nvSpPr>
        <p:spPr>
          <a:xfrm>
            <a:off x="2711115" y="2096391"/>
            <a:ext cx="6096000" cy="2888932"/>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Ejemplo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En un caso de violencia intrafamiliar leve, el juez podría optar por medidas alternativas como: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•Tratamiento psicológico obligatorio.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•Prohibición de acercarse a la víctima.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•Participación en programas de reeducación</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6507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9F49B08-E901-490A-84E2-213D3BB08E4E}"/>
              </a:ext>
            </a:extLst>
          </p:cNvPr>
          <p:cNvSpPr txBox="1"/>
          <p:nvPr/>
        </p:nvSpPr>
        <p:spPr>
          <a:xfrm>
            <a:off x="3721768" y="979358"/>
            <a:ext cx="6096000" cy="3479414"/>
          </a:xfrm>
          <a:prstGeom prst="rect">
            <a:avLst/>
          </a:prstGeom>
          <a:noFill/>
        </p:spPr>
        <p:txBody>
          <a:bodyPr wrap="square">
            <a:spAutoFit/>
          </a:bodyPr>
          <a:lstStyle/>
          <a:p>
            <a:pPr algn="just">
              <a:lnSpc>
                <a:spcPct val="107000"/>
              </a:lnSpc>
              <a:spcAft>
                <a:spcPts val="800"/>
              </a:spcAft>
            </a:pPr>
            <a:r>
              <a:rPr lang="es-EC" sz="2800" b="1" dirty="0">
                <a:effectLst/>
                <a:latin typeface="Times New Roman" panose="02020603050405020304" pitchFamily="18" charset="0"/>
                <a:ea typeface="Calibri" panose="020F0502020204030204" pitchFamily="34" charset="0"/>
                <a:cs typeface="Times New Roman" panose="02020603050405020304" pitchFamily="18" charset="0"/>
              </a:rPr>
              <a:t>La libertad condicional </a:t>
            </a:r>
          </a:p>
          <a:p>
            <a:pPr algn="just">
              <a:lnSpc>
                <a:spcPct val="107000"/>
              </a:lnSpc>
              <a:spcAft>
                <a:spcPts val="800"/>
              </a:spcAft>
            </a:pPr>
            <a:r>
              <a:rPr lang="es-EC" sz="2000" dirty="0">
                <a:latin typeface="Times New Roman" panose="02020603050405020304" pitchFamily="18" charset="0"/>
                <a:ea typeface="Calibri" panose="020F0502020204030204" pitchFamily="34" charset="0"/>
                <a:cs typeface="Times New Roman" panose="02020603050405020304" pitchFamily="18" charset="0"/>
              </a:rPr>
              <a:t>E</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 una forma de cumplimiento anticipado de la pena privativa de libertad, que permite al condenado salir de prisión antes de cumplir la totalidad de su condena, siempre que cumpla con ciertos requisitos y condiciones.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No es impunidad ni perdón: es una forma de reinsertar progresivamente al condenado en la sociedad, bajo control y supervisión del sistema judicial.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62726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ACB8415-F2AA-473B-B51D-F5BB7B752F59}"/>
              </a:ext>
            </a:extLst>
          </p:cNvPr>
          <p:cNvSpPr txBox="1"/>
          <p:nvPr/>
        </p:nvSpPr>
        <p:spPr>
          <a:xfrm>
            <a:off x="2871537" y="1055305"/>
            <a:ext cx="8229600" cy="5404685"/>
          </a:xfrm>
          <a:prstGeom prst="rect">
            <a:avLst/>
          </a:prstGeom>
          <a:noFill/>
        </p:spPr>
        <p:txBody>
          <a:bodyPr wrap="square">
            <a:spAutoFit/>
          </a:bodyPr>
          <a:lstStyle/>
          <a:p>
            <a:pPr algn="just">
              <a:lnSpc>
                <a:spcPct val="107000"/>
              </a:lnSpc>
              <a:spcAft>
                <a:spcPts val="800"/>
              </a:spcAft>
            </a:pPr>
            <a:endParaRPr lang="es-EC" sz="20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Art. 696 COIP</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Regímenes de rehabilitación social.- Los regímenes son: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1. Cerrado.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2. Semiabierto.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3. Abierto.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Una persona privada de libertad podrá pasar de un régimen a otro en razón del cumplimiento del plan individualizado, de los requisitos previstos en el reglamento respectivo y el respeto a las normas disciplinarias.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autoridad competente encargada del centro, solicitará a la o al juez de garantías penitenciarias la imposición o cambio de régimen o la persona privada de libertad lo podrá requerir directamente cuando cumpla con los requisitos previstos en el reglamento respectivo y la autoridad no la haya solicitado.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41124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07C02EDC-642E-43AA-8F3E-CF2D5993628E}"/>
              </a:ext>
            </a:extLst>
          </p:cNvPr>
          <p:cNvSpPr txBox="1"/>
          <p:nvPr/>
        </p:nvSpPr>
        <p:spPr>
          <a:xfrm>
            <a:off x="1856133" y="818561"/>
            <a:ext cx="6097656" cy="3451714"/>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Art. 54</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Individualización de la pena.-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La o el juzgador debe individualizar la pena para cada persona, incluso si son varios responsables en una misma infracción, observando lo siguiente:</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1. Las circunstancias del hecho punible, atenuantes y agravantes.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2. Las necesidades y condiciones especiales o particulares de la víctima y la gravedad de la lesión a sus derechos.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3. El grado de participación y todas las circunstancias que limiten la responsabilidad penal.</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uadroTexto 8">
            <a:extLst>
              <a:ext uri="{FF2B5EF4-FFF2-40B4-BE49-F238E27FC236}">
                <a16:creationId xmlns:a16="http://schemas.microsoft.com/office/drawing/2014/main" id="{7AC1F774-5AEA-4D87-9B52-8DE385C855F3}"/>
              </a:ext>
            </a:extLst>
          </p:cNvPr>
          <p:cNvSpPr txBox="1"/>
          <p:nvPr/>
        </p:nvSpPr>
        <p:spPr>
          <a:xfrm>
            <a:off x="5066471" y="4294604"/>
            <a:ext cx="6097656" cy="1764714"/>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Art. 55</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Acumulación de penas.-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La acumulación de penas privativas de libertad procede hasta un máximo de cuarenta años.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Las multas se acumulan hasta el doble de la máxima impuesta.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66634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E034BA3-C222-418A-BFAF-09C412007B39}"/>
              </a:ext>
            </a:extLst>
          </p:cNvPr>
          <p:cNvSpPr txBox="1"/>
          <p:nvPr/>
        </p:nvSpPr>
        <p:spPr>
          <a:xfrm>
            <a:off x="1572126" y="266916"/>
            <a:ext cx="10170695" cy="6324167"/>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Art. 698</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Régimen semiabierto.-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Es el proceso de rehabilitación social de la o del sentenciado que cumple con los requisitos y normas del sistema progresivo para desarrollar su actividad fuera del centro de ejecución de penas de manera controlada por el Organismo Técnico.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La o el juez de Garantías Penitenciarias dispondrá el uso del dispositivo de vigilancia electrónica.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Se realizarán actividades de inserción familiar, laboral, social y comunitaria.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Para acceder a este régimen se requiere el cumplimiento de por menos el 60 % de la pena impuesta.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En el caso de incumplimiento injustificado de los mecanismos de control por parte del beneficiario de este régimen, sin causa de justificación suficiente y probada, la o el juez de Garantías Penitenciarias revocará el beneficio y declarará a la persona privada de libertad, en condición de prófuga.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No podrán acceder a este régimen las personas privadas de libertad que hayan sido condenadas por asesinato, femicidio, sicariato, delitos contra la integridad y libertad personal con resultado de muerte, robo con consecuencia de muerte, delitos contra la integridad sexual y reproductiva, trata de personas y tráfico ilícito de migrantes, delitos de violencia contra la mujer o miembros del núcleo familiar, cohecho, concusión, peculado, enriquecimiento ilícito, obstrucción de la justicia, sobreprecios en contratación pública, actos de corrupción en el sector privado, lavado de activos, enriquecimiento privado no justificado, delitos de tráfico ilícito de sustancias catalogadas sujetas a fiscalización en alta y gran escala, terrorismo, delincuencia organizada, abigeato con resultado de muerte y graves violaciones a los derechos humanos y delitos contra el derecho internacional humanitario.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355682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451680C-792C-4150-89A4-21B1FF64A220}"/>
              </a:ext>
            </a:extLst>
          </p:cNvPr>
          <p:cNvSpPr txBox="1"/>
          <p:nvPr/>
        </p:nvSpPr>
        <p:spPr>
          <a:xfrm>
            <a:off x="1665171" y="269507"/>
            <a:ext cx="9435965" cy="6381234"/>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Art. 699</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Régimen abierto.-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Se entiende por régimen abierto el período de rehabilitación tendiente a la inclusión y reinserción social de la persona privada de libertad, en el que convive en su entorno social, supervisada por el Organismo </a:t>
            </a:r>
            <a:r>
              <a:rPr lang="es-EC" sz="2000" dirty="0" err="1">
                <a:effectLst/>
                <a:latin typeface="Times New Roman" panose="02020603050405020304" pitchFamily="18" charset="0"/>
                <a:ea typeface="Calibri" panose="020F0502020204030204" pitchFamily="34" charset="0"/>
                <a:cs typeface="Times New Roman" panose="02020603050405020304" pitchFamily="18" charset="0"/>
              </a:rPr>
              <a:t>Técnico.Para</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acceder a este régimen se requiere el cumplimiento de por lo menos el 80 % de la pena.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No podrán acceder a este régimen: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1. Las personas privadas de libertad que se hayan fugado o intentado fugarse o aquellas sancionadas con la revocatoria del régimen semiabierto; y,</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2. Las personas privadas de libertad que hayan sido condenadas por asesinato, femicidio, sicariato, delitos contra la integridad y libertad personal con resultado de muerte, robo con consecuencia de muerte, delitos contra la integridad sexual y reproductiva, trata de personas y tráfico ilícito de migrantes, delitos de violencia contra la mujer o miembros del núcleo familiar, cohecho, concusión, peculado, enriquecimiento ilícito, obstrucción de la justicia, sobreprecios en contratación pública, actos de corrupción en el sector privado, lavado de activos, enriquecimiento privado no justificado, delitos de tráfico ilícito de sustancias catalogadas sujetas a fiscalización en alta y gran escala, terrorismo, delincuencia organizada, abigeato con resultado de muerte y graves violaciones a los derechos humanos y delitos contra el derecho internacional humanitario.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89030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A04DF97-391D-45AB-800C-01F09683F32A}"/>
              </a:ext>
            </a:extLst>
          </p:cNvPr>
          <p:cNvSpPr txBox="1"/>
          <p:nvPr/>
        </p:nvSpPr>
        <p:spPr>
          <a:xfrm>
            <a:off x="3048802" y="1808141"/>
            <a:ext cx="8212756" cy="2357440"/>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La o el juez de Garantías Penitenciarias dispondrá el uso del dispositivo de vigilancia electrónica. Una vez cumplida la sentencia la o el juez dispondrá el inmediato retiro del dispositivo electrónico.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En esta etapa el beneficiario se presentará periódicamente ante la o el juez.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En caso de incumplimiento injustificado de los mecanismos de control por parte del beneficiario de este régimen, la o el juez de garantías penitenciarias revocará este beneficio y declarará a la persona privada de libertad en condición de prófuga.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82722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6719BAD-1A5A-423D-9698-116D015E6D53}"/>
              </a:ext>
            </a:extLst>
          </p:cNvPr>
          <p:cNvSpPr txBox="1"/>
          <p:nvPr/>
        </p:nvSpPr>
        <p:spPr>
          <a:xfrm>
            <a:off x="3048000" y="1957927"/>
            <a:ext cx="6657474" cy="3310971"/>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Art. 700</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Asistencia al cumplimiento de la pena</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El Sistema de Rehabilitación Social prestará asistencia social y psicológica durante y después del cumplimiento de la pena.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El Estado, a través de los ministerios correspondientes, regulará los fines específicos y fomentará la inclusión laboral de las personas privadas de libertad con el fin de proporcionar a las personas que han cumplido la pena y recuperado su libertad, mayores oportunidades de trabajo.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45665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8595407-19A7-4052-AB13-B7A33F1E0C25}"/>
              </a:ext>
            </a:extLst>
          </p:cNvPr>
          <p:cNvSpPr txBox="1"/>
          <p:nvPr/>
        </p:nvSpPr>
        <p:spPr>
          <a:xfrm>
            <a:off x="2428774" y="478961"/>
            <a:ext cx="6096000" cy="3882217"/>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Requisitos generales:</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1.	Haber cumplido al menos el 60% de la pena impuesta (80% en delitos graves).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2.	Buena conducta en el centro penitenciario.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3.	No tener otro proceso penal pendiente.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4.	Presentar plan de reinserción social (trabajo, estudio, entorno familiar, etc.).</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5.	Reparación integral a la víctima (cuando corresponde).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AE3704E9-FCA1-4A33-86E5-74DDE4C433DB}"/>
              </a:ext>
            </a:extLst>
          </p:cNvPr>
          <p:cNvSpPr txBox="1"/>
          <p:nvPr/>
        </p:nvSpPr>
        <p:spPr>
          <a:xfrm>
            <a:off x="5245769" y="4515783"/>
            <a:ext cx="6096000" cy="1598515"/>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Oportunidad de resocialización bajo control judicial</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•No se da automáticamente: el juez evalúa y controla.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•Si se incumplen las condiciones, se revoca la libertad condicional y se regresa a prisión.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27931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A83C3A2-759D-4089-B947-E52799177BA3}"/>
              </a:ext>
            </a:extLst>
          </p:cNvPr>
          <p:cNvSpPr txBox="1"/>
          <p:nvPr/>
        </p:nvSpPr>
        <p:spPr>
          <a:xfrm>
            <a:off x="2290813" y="608447"/>
            <a:ext cx="6096000" cy="3284104"/>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rPr>
              <a:t>Obligaciones del beneficiario:</a:t>
            </a:r>
            <a:endParaRPr lang="es-EC" sz="24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Quien accede a libertad condicional debe</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•No cometer nuevos delitos.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•Asistir periódicamente ante el juez o autoridad competente.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•Mantener residencia fija.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•Cumplir otras condiciones que el juez considere necesarias</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09CF3B0E-2D0B-45F7-9885-2F40693D45B7}"/>
              </a:ext>
            </a:extLst>
          </p:cNvPr>
          <p:cNvSpPr txBox="1"/>
          <p:nvPr/>
        </p:nvSpPr>
        <p:spPr>
          <a:xfrm>
            <a:off x="6320589" y="3892551"/>
            <a:ext cx="6096000" cy="3463320"/>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Casos en que no aplica:</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No procede en delitos como: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•Crímenes de lesa humanidad.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•Genocidio.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•Secuestro.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•Delitos contra la integridad sexual en ciertos casos.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•Reincidencia en delitos graves.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064266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498A28C-9B4F-4AB3-BB20-B6C0A019D158}"/>
              </a:ext>
            </a:extLst>
          </p:cNvPr>
          <p:cNvSpPr txBox="1"/>
          <p:nvPr/>
        </p:nvSpPr>
        <p:spPr>
          <a:xfrm>
            <a:off x="3048000" y="1667912"/>
            <a:ext cx="6096000" cy="4110164"/>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Conclusión:</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La libertad condicional, bien entendida, es una institución penal moderna, que:</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•Promueve la humanización del derecho penal.</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•Enseña que la justicia también se basa en la oportunidad de cambio.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r>
              <a:rPr lang="es-EC" sz="2400" dirty="0">
                <a:effectLst/>
                <a:latin typeface="Times New Roman" panose="02020603050405020304" pitchFamily="18" charset="0"/>
                <a:ea typeface="Calibri" panose="020F0502020204030204" pitchFamily="34" charset="0"/>
              </a:rPr>
              <a:t>•Refuerza el principio de progresividad del cumplimiento de pena</a:t>
            </a:r>
            <a:endParaRPr lang="es-EC" sz="2400" dirty="0"/>
          </a:p>
        </p:txBody>
      </p:sp>
    </p:spTree>
    <p:extLst>
      <p:ext uri="{BB962C8B-B14F-4D97-AF65-F5344CB8AC3E}">
        <p14:creationId xmlns:p14="http://schemas.microsoft.com/office/powerpoint/2010/main" val="23008220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87D0361-B853-4E47-8E67-C18AE11184E6}"/>
              </a:ext>
            </a:extLst>
          </p:cNvPr>
          <p:cNvSpPr txBox="1"/>
          <p:nvPr/>
        </p:nvSpPr>
        <p:spPr>
          <a:xfrm>
            <a:off x="2527896" y="1658546"/>
            <a:ext cx="8540197" cy="3903761"/>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¿Qué son las medidas de seguridad?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Para entender qué son las medidas de seguridad, conviene recordar que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su finalidad principal no es castigar, sino evitar riesgos futuros y reinsertar al individuo cuando sea factible.</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Están contempladas en la ley como un instrumento preventivo que se impone a personas consideradas inimputables o semi imputables, especialmente por motivos de alteraciones mentales.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Son disposiciones aplicadas a personas que, debido a circunstancias especiales (como trastornos mentales), no pueden ser consideradas penalmente responsables de sus actos, pero representan un peligro para la sociedad. Estas medidas buscan proteger a la sociedad y rehabilitar al individuo, y pueden ser privativas o no privativas de libertad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uadroTexto 3">
            <a:extLst>
              <a:ext uri="{FF2B5EF4-FFF2-40B4-BE49-F238E27FC236}">
                <a16:creationId xmlns:a16="http://schemas.microsoft.com/office/drawing/2014/main" id="{6D9130D1-5F2D-42D8-BFCA-E2462FDEB7C6}"/>
              </a:ext>
            </a:extLst>
          </p:cNvPr>
          <p:cNvSpPr txBox="1"/>
          <p:nvPr/>
        </p:nvSpPr>
        <p:spPr>
          <a:xfrm>
            <a:off x="3687417" y="280958"/>
            <a:ext cx="4649030" cy="523220"/>
          </a:xfrm>
          <a:prstGeom prst="rect">
            <a:avLst/>
          </a:prstGeom>
          <a:noFill/>
        </p:spPr>
        <p:txBody>
          <a:bodyPr wrap="none" rtlCol="0">
            <a:spAutoFit/>
          </a:bodyPr>
          <a:lstStyle/>
          <a:p>
            <a:r>
              <a:rPr lang="es-EC" sz="2800" dirty="0">
                <a:latin typeface="Times New Roman" panose="02020603050405020304" pitchFamily="18" charset="0"/>
                <a:cs typeface="Times New Roman" panose="02020603050405020304" pitchFamily="18" charset="0"/>
              </a:rPr>
              <a:t>MEDIDAS DE SEGURIDAD </a:t>
            </a:r>
          </a:p>
        </p:txBody>
      </p:sp>
    </p:spTree>
    <p:extLst>
      <p:ext uri="{BB962C8B-B14F-4D97-AF65-F5344CB8AC3E}">
        <p14:creationId xmlns:p14="http://schemas.microsoft.com/office/powerpoint/2010/main" val="20464979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D441C58-0EBC-43D5-BBC3-DD6ABBE089C6}"/>
              </a:ext>
            </a:extLst>
          </p:cNvPr>
          <p:cNvSpPr txBox="1"/>
          <p:nvPr/>
        </p:nvSpPr>
        <p:spPr>
          <a:xfrm>
            <a:off x="2117558" y="720588"/>
            <a:ext cx="6096000" cy="2710614"/>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Las medidas de seguridad son mecanismos previstos en el derecho penal cuyo objetivo principal es proteger a la víctima y a la sociedad frente a individuos que, por su capacidad mental reducida u otras circunstancias, no pueden ser considerados plenamente responsables de sus actos. Estas medidas, buscan prevenir la comisión de futuros delitos y promover la rehabilitación del sujeto cuando sea posible.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4C39E506-833B-49F3-83AF-D59658600861}"/>
              </a:ext>
            </a:extLst>
          </p:cNvPr>
          <p:cNvSpPr txBox="1"/>
          <p:nvPr/>
        </p:nvSpPr>
        <p:spPr>
          <a:xfrm>
            <a:off x="5165558" y="4006516"/>
            <a:ext cx="6096000" cy="2381293"/>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Las medidas de seguridad son instrumentos de carácter preventivo y terapéutico, no punitivos. Son producto o parte de la evolución del derecho penal moderno, que reconoce que no todas las personas pueden ser responsables penalmente de igual manera. Se relacionan con conceptos de derechos humanos, salud mental, y política criminal humanista.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15318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3AFBA84-05D4-4594-9573-8D20F9992DFB}"/>
              </a:ext>
            </a:extLst>
          </p:cNvPr>
          <p:cNvSpPr txBox="1"/>
          <p:nvPr/>
        </p:nvSpPr>
        <p:spPr>
          <a:xfrm>
            <a:off x="2651263" y="692343"/>
            <a:ext cx="8520320" cy="2483885"/>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Diferencia entre pena y medida de seguridad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diferencia entre pena y medida de seguridad radica fundamentalmente en su naturaleza jurídica y en su finalidad. Mientras la pena busca la retribución y la prevención general de los delitos, la medida de seguridad tiene un carácter preventivo y terapéutico, centrándose en la protección de la sociedad y en la rehabilitación del infractor. Por ello, las medidas de seguridad no tienen una función punitiva en sí mismas.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35F24008-8BD7-4F55-B525-C1605314B1B7}"/>
              </a:ext>
            </a:extLst>
          </p:cNvPr>
          <p:cNvSpPr txBox="1"/>
          <p:nvPr/>
        </p:nvSpPr>
        <p:spPr>
          <a:xfrm>
            <a:off x="3047172" y="3998451"/>
            <a:ext cx="6097656" cy="1365758"/>
          </a:xfrm>
          <a:prstGeom prst="rect">
            <a:avLst/>
          </a:prstGeom>
          <a:noFill/>
        </p:spPr>
        <p:txBody>
          <a:bodyPr wrap="square">
            <a:spAutoFit/>
          </a:bodyPr>
          <a:lstStyle/>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CLASIFICACIÓN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Las medidas de seguridad se clasifican principalmente en medidas de seguridad privativas de libertad y medidas de seguridad no privativas de libertad.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2448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031F5F5-8417-4C65-BF74-26F5E609D7C0}"/>
              </a:ext>
            </a:extLst>
          </p:cNvPr>
          <p:cNvSpPr txBox="1"/>
          <p:nvPr/>
        </p:nvSpPr>
        <p:spPr>
          <a:xfrm>
            <a:off x="2291231" y="547199"/>
            <a:ext cx="7914032" cy="4443396"/>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Art. 623</a:t>
            </a: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Tiempo de la pena.-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 tribunal deberá determinar con precisión el tiempo de la condena; de igual modo deberá determinar el cumplimiento de las penas de restricción de los derechos de propiedad, en caso de existir.</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Art. 624</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Oportunidad para ejecutar la pena.-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La pena se cumplirá una vez que esté ejecutoriada la sentencia.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En los casos de personas adultas mayores, las penas privativas de libertad se cumplirán en establecimientos especialmente adaptados para su condición.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Ninguna mujer embarazada podrá ser privada de su libertad, ni será notificada con sentencia, sino noventa días después del parto. Durante este periodo, la o el juzgador ordenará que se le imponga o que continúe el arresto domiciliario y el uso del dispositivo de vigilancia electrónico para garantizar el cumplimiento de la pena.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98525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A444DDF-B054-4C7E-B403-46D771875D5E}"/>
              </a:ext>
            </a:extLst>
          </p:cNvPr>
          <p:cNvSpPr txBox="1"/>
          <p:nvPr/>
        </p:nvSpPr>
        <p:spPr>
          <a:xfrm>
            <a:off x="3148218" y="1971101"/>
            <a:ext cx="6894139" cy="2718180"/>
          </a:xfrm>
          <a:prstGeom prst="rect">
            <a:avLst/>
          </a:prstGeom>
          <a:noFill/>
        </p:spPr>
        <p:txBody>
          <a:bodyPr wrap="square">
            <a:spAutoFit/>
          </a:bodyPr>
          <a:lstStyle/>
          <a:p>
            <a:pPr algn="just">
              <a:lnSpc>
                <a:spcPct val="107000"/>
              </a:lnSpc>
              <a:spcAft>
                <a:spcPts val="800"/>
              </a:spcAft>
            </a:pPr>
            <a:r>
              <a:rPr lang="es-EC" sz="2800" b="1" dirty="0">
                <a:effectLst/>
                <a:latin typeface="Times New Roman" panose="02020603050405020304" pitchFamily="18" charset="0"/>
                <a:ea typeface="Calibri" panose="020F0502020204030204" pitchFamily="34" charset="0"/>
                <a:cs typeface="Times New Roman" panose="02020603050405020304" pitchFamily="18" charset="0"/>
              </a:rPr>
              <a:t>Medidas de seguridad privativas de libertad</a:t>
            </a:r>
            <a:endParaRPr lang="es-EC"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Internamiento en un centro psiquiátrico:</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Se aplica a quienes han cometido un delito bajo un trastorno mental grave y representan un peligro para sí mismos o para terceros. Se trata de la medida más restrictiva, puesto que implica la privación de libertad, pero se limita a los casos en que el trastorno mental resulta determinante en la comisión del delito.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714008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E979D95-6B2A-4997-86C4-FBEC1B733BD5}"/>
              </a:ext>
            </a:extLst>
          </p:cNvPr>
          <p:cNvSpPr txBox="1"/>
          <p:nvPr/>
        </p:nvSpPr>
        <p:spPr>
          <a:xfrm>
            <a:off x="2861771" y="302231"/>
            <a:ext cx="8746435" cy="6555769"/>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Medidas de seguridad no privativas de libertad</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Tratamiento ambulatorio: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Se ordena en los supuestos en que la persona presenta un trastorno que no exige el internamiento, pero sí un seguimiento médico o psiquiátrico para minimizar el riesgo de reincidencia.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Prohibición de residir o acercarse a determinados lugares: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Orientada a proteger a la víctima, evitando el contacto o el acceso del infractor a zonas concretas.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 Libertad vigilada: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Se aplica, sobre todo, en casos de delitos sexuales o de violencia, supervisando la conducta de la persona por un periodo posterior al cumplimiento de la condena. Puede incluir obligaciones de presentación periódica o controles por parte de las autoridades.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    Expulsión del territorio nacional: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Cuando el infractor es extranjero, se puede sustituir la pena privativa de libertad o añadirla como una medida de seguridad adicional, para prevenir la reincidencia en el país</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733553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669D5D5-30B6-4A05-B989-A287264B2458}"/>
              </a:ext>
            </a:extLst>
          </p:cNvPr>
          <p:cNvSpPr txBox="1"/>
          <p:nvPr/>
        </p:nvSpPr>
        <p:spPr>
          <a:xfrm>
            <a:off x="2156303" y="296909"/>
            <a:ext cx="9583806" cy="6561091"/>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Aplicación, duración y control judicial de las medidas de aseguramiento </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Las medidas de seguridad se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aplican</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principalmente en dos supuestos: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1.- Cuando el individuo es declarado inimputable o semi imputable a causa de una alteración psíquica.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2.- Cuando, tras cumplir una condena, la persona sigue representando un peligro para la sociedad.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Según el principio de proporcionalidad,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la duración</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de la medida debe guardar relación con la gravedad del delito y cesará en el momento en que el sujeto deje de ser peligroso, valorado a través de informes médicos y psicosociales. </a:t>
            </a:r>
          </a:p>
          <a:p>
            <a:pPr algn="just">
              <a:lnSpc>
                <a:spcPct val="107000"/>
              </a:lnSpc>
              <a:spcAft>
                <a:spcPts val="800"/>
              </a:spcAft>
            </a:pPr>
            <a:r>
              <a:rPr lang="es-EC" sz="2000" dirty="0">
                <a:latin typeface="Times New Roman" panose="02020603050405020304" pitchFamily="18" charset="0"/>
                <a:ea typeface="Calibri" panose="020F0502020204030204" pitchFamily="34" charset="0"/>
                <a:cs typeface="Times New Roman" panose="02020603050405020304" pitchFamily="18" charset="0"/>
              </a:rPr>
              <a:t>L</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 duración máxima no puede superar la pena que habría correspondido al delito cometido.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latin typeface="Times New Roman" panose="02020603050405020304" pitchFamily="18" charset="0"/>
                <a:ea typeface="Calibri" panose="020F0502020204030204" pitchFamily="34" charset="0"/>
                <a:cs typeface="Times New Roman" panose="02020603050405020304" pitchFamily="18" charset="0"/>
              </a:rPr>
              <a:t>L</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as medidas de seguridad pueden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ser sustitutivas o complementarias</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 las penas. En caso de persistir el riesgo, se pueden prorrogar tras el cumplimiento de la condena.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Revisión y control periódico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Las autoridades judiciales realizan una revisión periódica de las medidas de seguridad para evaluar si continúan siendo necesarias. Con ello se garantiza que no se prolonguen más allá de lo justificado, manteniendo el equilibrio entre la protección social y los derechos del individuo.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27427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9CC8A66-8DCE-4BCC-9D19-34AD2B07949A}"/>
              </a:ext>
            </a:extLst>
          </p:cNvPr>
          <p:cNvSpPr txBox="1"/>
          <p:nvPr/>
        </p:nvSpPr>
        <p:spPr>
          <a:xfrm>
            <a:off x="2840106" y="1085106"/>
            <a:ext cx="6097656" cy="3746667"/>
          </a:xfrm>
          <a:prstGeom prst="rect">
            <a:avLst/>
          </a:prstGeom>
          <a:noFill/>
        </p:spPr>
        <p:txBody>
          <a:bodyPr wrap="square">
            <a:spAutoFit/>
          </a:bodyPr>
          <a:lstStyle/>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CASOS EN QUE SE APLICA: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se aplican principalmente en los siguientes casos: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1.Personas inimputables (es decir, que no pueden ser penalmente responsables debido a una causa que afecta su capacidad mental, como trastornos mentales severos).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2.Personas con consumo problemático de sustancias.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3.Casos en los que se requiere protección especial de la sociedad o del propio infractor.</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99066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CB6A923-35FA-4172-9D08-721F9779C335}"/>
              </a:ext>
            </a:extLst>
          </p:cNvPr>
          <p:cNvSpPr txBox="1"/>
          <p:nvPr/>
        </p:nvSpPr>
        <p:spPr>
          <a:xfrm>
            <a:off x="2459882" y="737430"/>
            <a:ext cx="8160026" cy="5383140"/>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Tipos de medidas de seguridad según el COIP:</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1.	Internación en un establecimiento adecuado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Para personas inimputables que representen peligro para sí mismas o para otros.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2.	Tratamiento médico o psicológico obligatorio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Puede aplicarse en libertad o en internamiento, según el caso.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3.	Medidas de desintoxicación o rehabilitación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Para personas con dependencia a sustancias psicoactivas.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4.	Prohibición de acercarse a determinados lugares o personas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Especialmente en casos relacionados con violencia.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5.	Supervisión o vigilancia judicial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Para asegurar que el infractor cumpla ciertas condiciones durante un tiempo determinado.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2267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12507BD-FFDC-4D6F-B249-7CD57D4D1E58}"/>
              </a:ext>
            </a:extLst>
          </p:cNvPr>
          <p:cNvSpPr txBox="1"/>
          <p:nvPr/>
        </p:nvSpPr>
        <p:spPr>
          <a:xfrm>
            <a:off x="2700957" y="665872"/>
            <a:ext cx="8192329" cy="5096908"/>
          </a:xfrm>
          <a:prstGeom prst="rect">
            <a:avLst/>
          </a:prstGeom>
          <a:noFill/>
        </p:spPr>
        <p:txBody>
          <a:bodyPr wrap="square">
            <a:spAutoFit/>
          </a:bodyPr>
          <a:lstStyle/>
          <a:p>
            <a:pPr algn="just">
              <a:lnSpc>
                <a:spcPct val="107000"/>
              </a:lnSpc>
              <a:spcAft>
                <a:spcPts val="800"/>
              </a:spcAft>
            </a:pPr>
            <a:r>
              <a:rPr lang="es-EC" sz="2000" b="1" dirty="0">
                <a:latin typeface="Times New Roman" panose="02020603050405020304" pitchFamily="18" charset="0"/>
                <a:ea typeface="Calibri" panose="020F0502020204030204" pitchFamily="34" charset="0"/>
                <a:cs typeface="Times New Roman" panose="02020603050405020304" pitchFamily="18" charset="0"/>
              </a:rPr>
              <a:t>M</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edidas de seguridad en el Código Orgánico Integral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Art. 76</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Sobre el Internamiento en los establecimientos que cuenten con servicios de salud mental.-</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El internamiento en los establecimientos que cuenten con servicios de salud mental se aplica a la persona inimputable por trastorno mental. Su finalidad es lograr la superación de su perturbación y la inclusión social.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Se impone por las o los juzgadores, previo informe psiquiátrico, psicológico y social, que acredite su necesidad y duración.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medida de seguridad de internamiento psiquiátrico a una persona inimputable, deberá ser establecida por los juzgadores de forma clara y especificando el tiempo y condiciones de cumplimiento de esta. Una vez culminado el tiempo de duración de la medida de internamiento, la persona deberá salir inmediatamente sin requerir de orden judicial.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28554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4404B02-EC5D-4488-B9A3-06A0BE5FDDF3}"/>
              </a:ext>
            </a:extLst>
          </p:cNvPr>
          <p:cNvSpPr txBox="1"/>
          <p:nvPr/>
        </p:nvSpPr>
        <p:spPr>
          <a:xfrm>
            <a:off x="3048828" y="1708850"/>
            <a:ext cx="6097656" cy="4130490"/>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Conclusión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En definitiva, las medidas de seguridad en derecho penal constituyen un instrumento esencial para proteger a la sociedad y favorecer la rehabilitación de quienes, por razones de capacidad mental o de peligrosidad, requieren un trato diferenciado al de la pena tradicional. Estas medidas combinan la prevención de futuros delitos con la posibilidad de tratamiento y reinserción, lo que refuerza su carácter no punitivo. Si necesitas asesoramiento jurídico o más información sobre la aplicación de estas medidas, contacta con un profesional especializado en derecho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70948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C9ED1A84-EC15-4BFC-B792-226C3F0A209E}"/>
              </a:ext>
            </a:extLst>
          </p:cNvPr>
          <p:cNvSpPr txBox="1"/>
          <p:nvPr/>
        </p:nvSpPr>
        <p:spPr>
          <a:xfrm>
            <a:off x="3497179" y="839656"/>
            <a:ext cx="6096000" cy="530594"/>
          </a:xfrm>
          <a:prstGeom prst="rect">
            <a:avLst/>
          </a:prstGeom>
          <a:noFill/>
        </p:spPr>
        <p:txBody>
          <a:bodyPr wrap="square">
            <a:spAutoFit/>
          </a:bodyPr>
          <a:lstStyle/>
          <a:p>
            <a:pPr algn="just">
              <a:lnSpc>
                <a:spcPct val="107000"/>
              </a:lnSpc>
              <a:spcAft>
                <a:spcPts val="800"/>
              </a:spcAft>
            </a:pPr>
            <a:r>
              <a:rPr lang="es-EC" sz="2800" b="1" dirty="0">
                <a:effectLst/>
                <a:latin typeface="Times New Roman" panose="02020603050405020304" pitchFamily="18" charset="0"/>
                <a:ea typeface="Calibri" panose="020F0502020204030204" pitchFamily="34" charset="0"/>
                <a:cs typeface="Times New Roman" panose="02020603050405020304" pitchFamily="18" charset="0"/>
              </a:rPr>
              <a:t>Titulares de la acción indemnizatoria </a:t>
            </a:r>
            <a:endParaRPr lang="es-EC"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E9E78701-AB22-4816-94BB-DB3220FE213A}"/>
              </a:ext>
            </a:extLst>
          </p:cNvPr>
          <p:cNvSpPr txBox="1"/>
          <p:nvPr/>
        </p:nvSpPr>
        <p:spPr>
          <a:xfrm>
            <a:off x="1844842" y="1546251"/>
            <a:ext cx="10026315" cy="4817088"/>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Pueden ejercer la acción indemnizatoria: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1. La víctima directa del delito</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Es la persona que ha sufrido directamente el daño físico, psicológico, material o moral como consecuencia del delito.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Tiene derecho a una reparación integral, que incluye: restitución, indemnización, rehabilitación, satisfacción y garantías de no repetición.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2. La víctima indirecta o sucesores de la víctima</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Cuando la víctima directa ha fallecido o no puede ejercer sus derechos por otras causas, los familiares directos (como cónyuge, hijos, padres) o sus herederos pueden ejercer la acción.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También pueden hacerlo personas que dependían económicamente de la víctima fallecida.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 3. El representante legal de la víctima</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En caso de que la víctima sea menor de edad, incapaz legalmente, o se encuentre en situación de vulnerabilidad, puede ejercer la acción a través de su representante legal o defensor público.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191497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223BCC7-5353-40B4-8AF9-C462077393A4}"/>
              </a:ext>
            </a:extLst>
          </p:cNvPr>
          <p:cNvSpPr txBox="1"/>
          <p:nvPr/>
        </p:nvSpPr>
        <p:spPr>
          <a:xfrm>
            <a:off x="1892968" y="231862"/>
            <a:ext cx="8069179" cy="3342390"/>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Base Legal en el COIP</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Art. 78 de la Constitución de la República del Ecuador:</a:t>
            </a:r>
            <a:r>
              <a:rPr lang="es-ES" sz="2000" dirty="0">
                <a:effectLst/>
                <a:latin typeface="Times New Roman" panose="02020603050405020304" pitchFamily="18" charset="0"/>
                <a:ea typeface="Calibri" panose="020F0502020204030204" pitchFamily="34" charset="0"/>
                <a:cs typeface="Times New Roman" panose="02020603050405020304" pitchFamily="18" charset="0"/>
              </a:rPr>
              <a:t>Se adoptarán mecanismos para una reparación integral que incluirá, sin dilaciones, el conocimiento de la verdad de los hechos y la restitución, indemnización, rehabilitación, garantía de no repetición y satisfacción del derecho violado.</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garantiza el derecho de las víctimas a una reparación integral.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Art. 11 del COIP: </a:t>
            </a:r>
            <a:r>
              <a:rPr lang="es-EC" sz="2000" dirty="0">
                <a:latin typeface="Times New Roman" panose="02020603050405020304" pitchFamily="18" charset="0"/>
                <a:ea typeface="Calibri" panose="020F0502020204030204" pitchFamily="34" charset="0"/>
                <a:cs typeface="Times New Roman" panose="02020603050405020304" pitchFamily="18" charset="0"/>
              </a:rPr>
              <a:t> detalla los derechos que tienen las víctima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Art. 441 COIP  determina a quienes se les considera como víctima del delito.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F752B70D-4530-455F-9B2B-F5750BB695F9}"/>
              </a:ext>
            </a:extLst>
          </p:cNvPr>
          <p:cNvSpPr txBox="1"/>
          <p:nvPr/>
        </p:nvSpPr>
        <p:spPr>
          <a:xfrm>
            <a:off x="5422232" y="3878345"/>
            <a:ext cx="6096000" cy="2257156"/>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Forma de ejercer la acción indemnizatoria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Se puede solicitar dentro del mismo proceso penal, o bien a través de una acción civil independiente.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La víctima puede presentar una demanda de reparación integral, incluso aunque el acusado haya sido absuelto penalmente, si existen daños comprobables.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99988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09FE8F4-0D59-46C7-95DB-105F86C48D38}"/>
              </a:ext>
            </a:extLst>
          </p:cNvPr>
          <p:cNvSpPr txBox="1"/>
          <p:nvPr/>
        </p:nvSpPr>
        <p:spPr>
          <a:xfrm>
            <a:off x="1604210" y="665872"/>
            <a:ext cx="8518358" cy="5690917"/>
          </a:xfrm>
          <a:prstGeom prst="rect">
            <a:avLst/>
          </a:prstGeom>
          <a:noFill/>
        </p:spPr>
        <p:txBody>
          <a:bodyPr wrap="square">
            <a:spAutoFit/>
          </a:bodyPr>
          <a:lstStyle/>
          <a:p>
            <a:pPr algn="just">
              <a:lnSpc>
                <a:spcPct val="107000"/>
              </a:lnSpc>
              <a:spcAft>
                <a:spcPts val="800"/>
              </a:spcAft>
            </a:pPr>
            <a:r>
              <a:rPr lang="es-EC" sz="2800" b="1" dirty="0">
                <a:effectLst/>
                <a:latin typeface="Times New Roman" panose="02020603050405020304" pitchFamily="18" charset="0"/>
                <a:ea typeface="Calibri" panose="020F0502020204030204" pitchFamily="34" charset="0"/>
                <a:cs typeface="Times New Roman" panose="02020603050405020304" pitchFamily="18" charset="0"/>
              </a:rPr>
              <a:t>REPARACIÓN INTEGRAL</a:t>
            </a:r>
            <a:endParaRPr lang="es-EC" sz="2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Art. 77</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Reparación integral de los daños.- La reparación integral radicará en la solución que objetiva y simbólicamente restituya, en la medida de lo posible, al estado anterior de la comisión del hecho y satisfaga a la víctima, cesando los efectos de las infracciones perpetradas. Su naturaleza y monto dependen de las características del delito, bien jurídico afectado y el daño ocasionado.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La restitución integral constituye un derecho y una garantía para interponer los recursos y las acciones dirigidas a recibir las restauraciones y compensaciones en proporción con el daño sufrido.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Las personas condenadas con sentencia ejecutoriada por la comisión de delitos de peculado, enriquecimiento ilícito, concusión, cohecho, tráfico de influencias, oferta de realizar tráfico de influencias y </a:t>
            </a:r>
            <a:r>
              <a:rPr lang="es-EC" sz="1800" dirty="0" err="1">
                <a:effectLst/>
                <a:latin typeface="Times New Roman" panose="02020603050405020304" pitchFamily="18" charset="0"/>
                <a:ea typeface="Calibri" panose="020F0502020204030204" pitchFamily="34" charset="0"/>
                <a:cs typeface="Times New Roman" panose="02020603050405020304" pitchFamily="18" charset="0"/>
              </a:rPr>
              <a:t>testaferrismo</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obstrucción de la justicia, sobreprecios en contratación pública, actos de corrupción en el sector privado, así como, lavado de activos, asociación ilícita y delincuencia organizada relacionados con actos de corrupción, responderán con sus bienes hasta el monto de la reparación integral del Estado y la sociedad.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727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BED3CD8-6A0C-4ED9-89B5-50A74332544C}"/>
              </a:ext>
            </a:extLst>
          </p:cNvPr>
          <p:cNvSpPr txBox="1"/>
          <p:nvPr/>
        </p:nvSpPr>
        <p:spPr>
          <a:xfrm>
            <a:off x="2234656" y="476054"/>
            <a:ext cx="6097656" cy="2359749"/>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Clasificación.-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Las penas que se imponen en virtud de sentencia firme, con carácter principal o accesorio, </a:t>
            </a: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1.- son privativas, </a:t>
            </a: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2.- no privativas de libertad y </a:t>
            </a: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3.- restrictivas de los derechos de propiedad, de conformidad con este Código.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C950EF0E-7AEE-4ED2-B5CB-E1CA1228379B}"/>
              </a:ext>
            </a:extLst>
          </p:cNvPr>
          <p:cNvSpPr txBox="1"/>
          <p:nvPr/>
        </p:nvSpPr>
        <p:spPr>
          <a:xfrm>
            <a:off x="3297306" y="2925445"/>
            <a:ext cx="6097656" cy="3342390"/>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Art. 59</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Penas privativas de libertad.-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Las penas privativas de libertad tienen una duración de hasta cuarenta años.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La duración de la pena empieza a computarse desde que se materializa la aprehensión.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En caso de condena, el tiempo efectivamente cumplido bajo medida cautelar de prisión preventiva o de arresto domiciliario, se computará en su totalidad a favor de la persona sentenciada</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951630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E83BCE7D-B4B0-4788-AF71-7805D9F73747}"/>
              </a:ext>
            </a:extLst>
          </p:cNvPr>
          <p:cNvSpPr txBox="1"/>
          <p:nvPr/>
        </p:nvSpPr>
        <p:spPr>
          <a:xfrm>
            <a:off x="1716505" y="818064"/>
            <a:ext cx="7427495" cy="5459123"/>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Art. 78</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Mecanismos de reparación integral.-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Las formas no excluyentes de reparación integral, individual o colectiva, son: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1. La restitución: se aplica a casos relacionados con el restablecimiento de la libertad, de la vida familiar, de la ciudadanía o de la nacionalidad, el retorno al país de residencia anterior, la recuperación del empleo o de la propiedad así como al restablecimiento de los derechos políticos.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2. La rehabilitación: se orienta a la recuperación de las personas mediante la atención médica y psicológica así como a garantizar la prestación de servicios jurídicos y sociales necesarios para esos fines.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3. Las indemnizaciones de daños materiales e inmateriales: se refieren a la compensación por todo perjuicio que resulte como consecuencia de una infracción penal y que sea evaluable económicamente.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95338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C0BCF28-802C-48AE-A2ED-A27FCB5510A7}"/>
              </a:ext>
            </a:extLst>
          </p:cNvPr>
          <p:cNvSpPr txBox="1"/>
          <p:nvPr/>
        </p:nvSpPr>
        <p:spPr>
          <a:xfrm>
            <a:off x="3048000" y="1564678"/>
            <a:ext cx="6096000" cy="4130490"/>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4. Las medidas de satisfacción o simbólicas: se refieren a la declaración de la decisión judicial de reparar la dignidad, la reputación, la disculpa y el reconocimiento público de los hechos y de las responsabilidades, las conmemoraciones y los homenajes a las víctimas, la enseñanza y la difusión de la verdad histórica.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5. Las garantías de no repetición: se orientan a la prevención de infracciones penales y a la creación de condiciones suficientes para evitar la repetición de las mismas. Se identifican con la adopción de las medidas necesarias para evitar que las víctimas sean afectadas con la comisión de nuevos delitos del mismo género.</a:t>
            </a:r>
            <a:endParaRPr lang="es-EC" sz="2000" dirty="0"/>
          </a:p>
        </p:txBody>
      </p:sp>
    </p:spTree>
    <p:extLst>
      <p:ext uri="{BB962C8B-B14F-4D97-AF65-F5344CB8AC3E}">
        <p14:creationId xmlns:p14="http://schemas.microsoft.com/office/powerpoint/2010/main" val="4160637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0209F74-CAA1-4FF8-BCDF-5CD14A2BFE28}"/>
              </a:ext>
            </a:extLst>
          </p:cNvPr>
          <p:cNvSpPr txBox="1"/>
          <p:nvPr/>
        </p:nvSpPr>
        <p:spPr>
          <a:xfrm>
            <a:off x="3048000" y="1770504"/>
            <a:ext cx="6096000" cy="3979551"/>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Art. 78.1</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Mecanismos de reparación integral en casos de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violencia de género contra las mujeres</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En los casos de violencia de género contra las mujeres, las autoridades judiciales podrán disponer las siguientes medidas, no excluyentes, de reparación individual o colectiva: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1. Rehabilitación física, psicológica, ocupacional o educativa de la víctima directa y de las víctimas indirectas; y,</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r>
              <a:rPr lang="es-EC" sz="2000" dirty="0">
                <a:effectLst/>
                <a:latin typeface="Times New Roman" panose="02020603050405020304" pitchFamily="18" charset="0"/>
                <a:ea typeface="Calibri" panose="020F0502020204030204" pitchFamily="34" charset="0"/>
              </a:rPr>
              <a:t>      2. Reparación de daño al proyecto de vida basado en el Derecho Internacional de los Derechos Humanos</a:t>
            </a:r>
            <a:endParaRPr lang="es-EC" sz="2000" dirty="0"/>
          </a:p>
        </p:txBody>
      </p:sp>
    </p:spTree>
    <p:extLst>
      <p:ext uri="{BB962C8B-B14F-4D97-AF65-F5344CB8AC3E}">
        <p14:creationId xmlns:p14="http://schemas.microsoft.com/office/powerpoint/2010/main" val="17659458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D4083D7-48DB-43C1-9EE9-B03834D9088E}"/>
              </a:ext>
            </a:extLst>
          </p:cNvPr>
          <p:cNvSpPr txBox="1"/>
          <p:nvPr/>
        </p:nvSpPr>
        <p:spPr>
          <a:xfrm>
            <a:off x="1485499" y="902908"/>
            <a:ext cx="10619874" cy="4833439"/>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Reglas sobre la reparación integral en la sentencia.-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Toda sentencia condenatoria deberá contemplar la reparación integral de la víctima, con la determinación de las medidas por aplicarse, los tiempos de ejecución y las personas o entidades públicas o privadas obligadas a ejecutarlas, de conformidad con las siguientes reglas: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1. Si hay más de un responsable penal, la o el juzgador determinará la modalidad de la reparación en función de las circunstancias de la infracción y del grado de participación en la infracción como autora, autor o cómplice.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2. En los casos en los que las víctimas han sido reparadas por acciones de carácter constitucional, la o el juzgador se abstendrá de aplicar las formas de reparación determinadas judicialmente.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3. La obligación de reparar monetariamente a la víctima tendrá prelación frente a la multa, comiso y a otras obligaciones de la persona responsable penalmente.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4. Si la publicación de la sentencia condenatoria es el medio idóneo para reparar a la víctima, correrá a costa de la persona condenada.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93222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FCCC475-3B9C-410F-B307-E7611DE43E28}"/>
              </a:ext>
            </a:extLst>
          </p:cNvPr>
          <p:cNvSpPr txBox="1"/>
          <p:nvPr/>
        </p:nvSpPr>
        <p:spPr>
          <a:xfrm>
            <a:off x="3240506" y="1452224"/>
            <a:ext cx="6096000" cy="3051285"/>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Art. 629</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Costas procesales.-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Las costas procesales consistirán en: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1. Los gastos judiciales originados durante la tramitación del proceso.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2. Los honorarios de las o los defensores y de las o los peritos, traductores o intérpretes en caso de que no forman parte del sistema de justicia.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12734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72DCECA-25EB-4557-961A-99246A5A97D6}"/>
              </a:ext>
            </a:extLst>
          </p:cNvPr>
          <p:cNvSpPr txBox="1"/>
          <p:nvPr/>
        </p:nvSpPr>
        <p:spPr>
          <a:xfrm>
            <a:off x="2146852" y="157589"/>
            <a:ext cx="10045148" cy="4708981"/>
          </a:xfrm>
          <a:prstGeom prst="rect">
            <a:avLst/>
          </a:prstGeom>
          <a:noFill/>
        </p:spPr>
        <p:txBody>
          <a:bodyPr wrap="square">
            <a:spAutoFit/>
          </a:bodyPr>
          <a:lstStyle/>
          <a:p>
            <a:pPr algn="just"/>
            <a:r>
              <a:rPr lang="es-ES" sz="2000" dirty="0">
                <a:latin typeface="Times New Roman" panose="02020603050405020304" pitchFamily="18" charset="0"/>
                <a:cs typeface="Times New Roman" panose="02020603050405020304" pitchFamily="18" charset="0"/>
              </a:rPr>
              <a:t>Art. 60</a:t>
            </a:r>
          </a:p>
          <a:p>
            <a:pPr algn="just"/>
            <a:r>
              <a:rPr lang="es-ES" sz="2000" b="1" dirty="0">
                <a:latin typeface="Times New Roman" panose="02020603050405020304" pitchFamily="18" charset="0"/>
                <a:cs typeface="Times New Roman" panose="02020603050405020304" pitchFamily="18" charset="0"/>
              </a:rPr>
              <a:t>Penas no privativas de libertad</a:t>
            </a:r>
            <a:r>
              <a:rPr lang="es-ES" sz="2000" dirty="0">
                <a:latin typeface="Times New Roman" panose="02020603050405020304" pitchFamily="18" charset="0"/>
                <a:cs typeface="Times New Roman" panose="02020603050405020304" pitchFamily="18" charset="0"/>
              </a:rPr>
              <a:t>.- Son penas no privativas de libertad:</a:t>
            </a:r>
          </a:p>
          <a:p>
            <a:pPr algn="just"/>
            <a:r>
              <a:rPr lang="es-ES" sz="2000" dirty="0">
                <a:latin typeface="Times New Roman" panose="02020603050405020304" pitchFamily="18" charset="0"/>
                <a:cs typeface="Times New Roman" panose="02020603050405020304" pitchFamily="18" charset="0"/>
              </a:rPr>
              <a:t>      1. Tratamiento médico, psicológico, capacitación, programa o curso educativo.</a:t>
            </a:r>
          </a:p>
          <a:p>
            <a:pPr algn="just"/>
            <a:r>
              <a:rPr lang="es-ES" sz="2000" dirty="0">
                <a:latin typeface="Times New Roman" panose="02020603050405020304" pitchFamily="18" charset="0"/>
                <a:cs typeface="Times New Roman" panose="02020603050405020304" pitchFamily="18" charset="0"/>
              </a:rPr>
              <a:t>      2. Obligación de prestar un servicio comunitario.</a:t>
            </a:r>
          </a:p>
          <a:p>
            <a:pPr algn="just"/>
            <a:r>
              <a:rPr lang="es-ES" sz="2000" dirty="0">
                <a:latin typeface="Times New Roman" panose="02020603050405020304" pitchFamily="18" charset="0"/>
                <a:cs typeface="Times New Roman" panose="02020603050405020304" pitchFamily="18" charset="0"/>
              </a:rPr>
              <a:t>      3. Comparecencia periódica y personal ante la autoridad, en la frecuencia y en los plazos fijados en sentencia.</a:t>
            </a:r>
          </a:p>
          <a:p>
            <a:pPr algn="just"/>
            <a:r>
              <a:rPr lang="es-ES" sz="2000" dirty="0">
                <a:latin typeface="Times New Roman" panose="02020603050405020304" pitchFamily="18" charset="0"/>
                <a:cs typeface="Times New Roman" panose="02020603050405020304" pitchFamily="18" charset="0"/>
              </a:rPr>
              <a:t>      4. Suspensión de la autorización o licencia para conducir cualquier tipo de vehículo.</a:t>
            </a:r>
          </a:p>
          <a:p>
            <a:pPr algn="just"/>
            <a:r>
              <a:rPr lang="es-ES" sz="2000" dirty="0">
                <a:latin typeface="Times New Roman" panose="02020603050405020304" pitchFamily="18" charset="0"/>
                <a:cs typeface="Times New Roman" panose="02020603050405020304" pitchFamily="18" charset="0"/>
              </a:rPr>
              <a:t>      5. Prohibición de ejercer la patria potestad o guardas en general.</a:t>
            </a:r>
          </a:p>
          <a:p>
            <a:pPr algn="just"/>
            <a:r>
              <a:rPr lang="es-ES" sz="2000" dirty="0">
                <a:latin typeface="Times New Roman" panose="02020603050405020304" pitchFamily="18" charset="0"/>
                <a:cs typeface="Times New Roman" panose="02020603050405020304" pitchFamily="18" charset="0"/>
              </a:rPr>
              <a:t>      6. Inhabilitación para el ejercicio de profesión, empleo, arte, cargo público, oficio, industria o comercio; así como para ejercer la gerencia, dirección, administración o gestión de una sociedad o compañía, entidad sin fines de lucro o cualquier tipo de actividad económica, nacional o extranjera, bien sea de forma directa o indirecta.</a:t>
            </a:r>
          </a:p>
          <a:p>
            <a:pPr algn="just"/>
            <a:r>
              <a:rPr lang="es-ES" sz="2000" dirty="0">
                <a:latin typeface="Times New Roman" panose="02020603050405020304" pitchFamily="18" charset="0"/>
                <a:cs typeface="Times New Roman" panose="02020603050405020304" pitchFamily="18" charset="0"/>
              </a:rPr>
              <a:t>      7. Prohibición de salir del domicilio o del lugar determinado en la sentencia.</a:t>
            </a:r>
          </a:p>
          <a:p>
            <a:pPr algn="just"/>
            <a:r>
              <a:rPr lang="es-ES" sz="2000" dirty="0">
                <a:latin typeface="Times New Roman" panose="02020603050405020304" pitchFamily="18" charset="0"/>
                <a:cs typeface="Times New Roman" panose="02020603050405020304" pitchFamily="18" charset="0"/>
              </a:rPr>
              <a:t>      8. Pérdida de puntos en la licencia de conducir en las infracciones de tránsito.</a:t>
            </a:r>
          </a:p>
          <a:p>
            <a:pPr algn="just"/>
            <a:r>
              <a:rPr lang="es-ES" sz="2000" dirty="0">
                <a:latin typeface="Times New Roman" panose="02020603050405020304" pitchFamily="18" charset="0"/>
                <a:cs typeface="Times New Roman" panose="02020603050405020304" pitchFamily="18" charset="0"/>
              </a:rPr>
              <a:t>      9. Restricción del derecho al porte o tenencia de armas.</a:t>
            </a:r>
          </a:p>
        </p:txBody>
      </p:sp>
    </p:spTree>
    <p:extLst>
      <p:ext uri="{BB962C8B-B14F-4D97-AF65-F5344CB8AC3E}">
        <p14:creationId xmlns:p14="http://schemas.microsoft.com/office/powerpoint/2010/main" val="2341098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D310528-EF97-420B-A0CB-0CAA502A0E60}"/>
              </a:ext>
            </a:extLst>
          </p:cNvPr>
          <p:cNvSpPr txBox="1"/>
          <p:nvPr/>
        </p:nvSpPr>
        <p:spPr>
          <a:xfrm>
            <a:off x="2661072" y="303224"/>
            <a:ext cx="8699223" cy="5324535"/>
          </a:xfrm>
          <a:prstGeom prst="rect">
            <a:avLst/>
          </a:prstGeom>
          <a:noFill/>
        </p:spPr>
        <p:txBody>
          <a:bodyPr wrap="square">
            <a:spAutoFit/>
          </a:bodyPr>
          <a:lstStyle/>
          <a:p>
            <a:pPr algn="just"/>
            <a:r>
              <a:rPr lang="es-ES" sz="2000" dirty="0">
                <a:latin typeface="Times New Roman" panose="02020603050405020304" pitchFamily="18" charset="0"/>
                <a:cs typeface="Times New Roman" panose="02020603050405020304" pitchFamily="18" charset="0"/>
              </a:rPr>
              <a:t>10. Prohibición de aproximación o comunicación directa con la víctima, sus familiares u otras personas dispuestas en sentencia, en cualquier lugar donde se encuentren o por cualquier medio verbal, audiovisual, escrito, informático, telemático o soporte físico o virtual.</a:t>
            </a:r>
          </a:p>
          <a:p>
            <a:pPr algn="just"/>
            <a:r>
              <a:rPr lang="es-ES" sz="2000" dirty="0">
                <a:latin typeface="Times New Roman" panose="02020603050405020304" pitchFamily="18" charset="0"/>
                <a:cs typeface="Times New Roman" panose="02020603050405020304" pitchFamily="18" charset="0"/>
              </a:rPr>
              <a:t> 11. Prohibición de residir, concurrir o transitar en determinados lugares.</a:t>
            </a:r>
          </a:p>
          <a:p>
            <a:pPr algn="just"/>
            <a:r>
              <a:rPr lang="es-ES" sz="2000" dirty="0">
                <a:latin typeface="Times New Roman" panose="02020603050405020304" pitchFamily="18" charset="0"/>
                <a:cs typeface="Times New Roman" panose="02020603050405020304" pitchFamily="18" charset="0"/>
              </a:rPr>
              <a:t> 12. Expulsión y prohibición de retorno al territorio ecuatoriano para personas extranjeras.</a:t>
            </a:r>
          </a:p>
          <a:p>
            <a:pPr algn="just"/>
            <a:r>
              <a:rPr lang="es-ES" sz="2000" dirty="0">
                <a:latin typeface="Times New Roman" panose="02020603050405020304" pitchFamily="18" charset="0"/>
                <a:cs typeface="Times New Roman" panose="02020603050405020304" pitchFamily="18" charset="0"/>
              </a:rPr>
              <a:t> 13. Pérdida de los derechos de participación.</a:t>
            </a:r>
          </a:p>
          <a:p>
            <a:pPr algn="just"/>
            <a:r>
              <a:rPr lang="es-ES" sz="2000" dirty="0">
                <a:latin typeface="Times New Roman" panose="02020603050405020304" pitchFamily="18" charset="0"/>
                <a:cs typeface="Times New Roman" panose="02020603050405020304" pitchFamily="18" charset="0"/>
              </a:rPr>
              <a:t> 14. Inhabilitación para contratar con el Estado que se aplicará en sentencias condenatorias ejecutoriadas por delitos de: peculado, enriquecimiento ilícito, cohecho, concusión, tráfico de influencias, ofertas de realizar tráfico de influencias, </a:t>
            </a:r>
            <a:r>
              <a:rPr lang="es-ES" sz="2000" dirty="0" err="1">
                <a:latin typeface="Times New Roman" panose="02020603050405020304" pitchFamily="18" charset="0"/>
                <a:cs typeface="Times New Roman" panose="02020603050405020304" pitchFamily="18" charset="0"/>
              </a:rPr>
              <a:t>testaferrismo</a:t>
            </a:r>
            <a:r>
              <a:rPr lang="es-ES" sz="2000" dirty="0">
                <a:latin typeface="Times New Roman" panose="02020603050405020304" pitchFamily="18" charset="0"/>
                <a:cs typeface="Times New Roman" panose="02020603050405020304" pitchFamily="18" charset="0"/>
              </a:rPr>
              <a:t>, sobreprecios en contratación pública, actos de corrupción en el sector privado, lavado de activos, asociación ilícita y delincuencia organizada; pena no privativa de la libertad que será comunicada al organismo técnico regulatorio del Sistema Nacional de Contratación Pública.</a:t>
            </a:r>
          </a:p>
          <a:p>
            <a:pPr algn="just"/>
            <a:r>
              <a:rPr lang="es-ES" sz="2000" dirty="0">
                <a:latin typeface="Times New Roman" panose="02020603050405020304" pitchFamily="18" charset="0"/>
                <a:cs typeface="Times New Roman" panose="02020603050405020304" pitchFamily="18" charset="0"/>
              </a:rPr>
              <a:t> La o el juzgador podrá imponer una o más de estas sanciones, sin perjuicio de las penas previstas en cada tipo penal.</a:t>
            </a:r>
          </a:p>
        </p:txBody>
      </p:sp>
    </p:spTree>
    <p:extLst>
      <p:ext uri="{BB962C8B-B14F-4D97-AF65-F5344CB8AC3E}">
        <p14:creationId xmlns:p14="http://schemas.microsoft.com/office/powerpoint/2010/main" val="4089882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E4A30C1-9433-4BE5-9306-661BEB2CDEF4}"/>
              </a:ext>
            </a:extLst>
          </p:cNvPr>
          <p:cNvSpPr txBox="1"/>
          <p:nvPr/>
        </p:nvSpPr>
        <p:spPr>
          <a:xfrm>
            <a:off x="1974574" y="456793"/>
            <a:ext cx="10217426" cy="5492081"/>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Suspensión condicional de la pena</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Art. 630</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Suspensión condicional de la pena.- La ejecución de la pena privativa de libertad impuesta en sentencia de primera instancia, se podrá suspender a petición de parte en la misma audiencia de juicio o dentro de un plazo de hasta setenta y dos horas desde que se dio la decisión oral, siempre que concurran los siguientes requisitos: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1. Que la pena privativa de libertad prevista para el tipo penal no exceda de cinco años. No procederá en los casos de delitos contra la integridad sexual y reproductiva, violencia contra la mujer o miembros del núcleo familiar, contra los recursos mineros, el ambiente o la seguridad pública, ni en los delitos de obstrucción de la justicia, peculado, enriquecimiento ilícito, cohecho, concusión, tráfico de influencias, oferta de tráfico de influencias, </a:t>
            </a:r>
            <a:r>
              <a:rPr lang="es-EC" sz="2000" dirty="0" err="1">
                <a:effectLst/>
                <a:latin typeface="Times New Roman" panose="02020603050405020304" pitchFamily="18" charset="0"/>
                <a:ea typeface="Calibri" panose="020F0502020204030204" pitchFamily="34" charset="0"/>
                <a:cs typeface="Times New Roman" panose="02020603050405020304" pitchFamily="18" charset="0"/>
              </a:rPr>
              <a:t>testaferrismo</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sobreprecios en contratación pública, ingreso de artículos prohibidos a centros de privación de libertad; y, actos de corrupción en el sector privado.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2. Que la persona sentenciada no tenga vigente otra sentencia o proceso en curso ni haya sido beneficiada por una salida alternativa en otra causa.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52330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7882474-7A6D-4D74-A230-6531EE5F9849}"/>
              </a:ext>
            </a:extLst>
          </p:cNvPr>
          <p:cNvSpPr txBox="1"/>
          <p:nvPr/>
        </p:nvSpPr>
        <p:spPr>
          <a:xfrm>
            <a:off x="1367833" y="1132837"/>
            <a:ext cx="8808554" cy="4006353"/>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3. Que los antecedentes personales del sentenciado, así como la modalidad y gravedad de la conducta sean indicativos de que no existe necesidad de la ejecución de la pena.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o el juzgador señalará día y hora para una audiencia con intervención de la o el fiscal, el sentenciado, la o el defensor público o privado y la víctima de ser el caso, en la cual se establecerán las condiciones y forma de cumplimiento durante el período que dure la suspensión condicional de la pena.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falta de presentación de los requisitos establecidos en los números 2 y 3 podrá ser completada en la audiencia o en cualquier momento con una nueva solicitud.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suspensión condicional de la pena privativa de libertad no suspenderá los efectos de la interdicción que acompaña a la misma.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1229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2169BA9-A256-4775-8A3F-BA777FD831FE}"/>
              </a:ext>
            </a:extLst>
          </p:cNvPr>
          <p:cNvSpPr txBox="1"/>
          <p:nvPr/>
        </p:nvSpPr>
        <p:spPr>
          <a:xfrm>
            <a:off x="3048000" y="1011835"/>
            <a:ext cx="6096000" cy="5697265"/>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Art. 631</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Condiciones.-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persona sentenciada durante el período que dure la suspensión condicional de la pena cumplirá con las siguientes condiciones: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1. Residir en un lugar o domicilio determinado e informar cualquier cambio del mismo a la autoridad competente que establezca la o el juzgador.</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2. Abstenerse de frecuentar determinados lugares o personas.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3. No salir del país sin previa autorización de la o el juez de garantías penitenciarias.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4. Someterse a un tratamiento médico, psicológico o de otra naturaleza.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5. Tener o ejercer un trabajo, profesión, oficio, empleo o voluntariamente realizar trabajos comunitarios.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67723382"/>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189</TotalTime>
  <Words>5604</Words>
  <Application>Microsoft Office PowerPoint</Application>
  <PresentationFormat>Panorámica</PresentationFormat>
  <Paragraphs>278</Paragraphs>
  <Slides>44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44</vt:i4>
      </vt:variant>
    </vt:vector>
  </HeadingPairs>
  <TitlesOfParts>
    <vt:vector size="50" baseType="lpstr">
      <vt:lpstr>Arial</vt:lpstr>
      <vt:lpstr>Calibri</vt:lpstr>
      <vt:lpstr>Century Gothic</vt:lpstr>
      <vt:lpstr>Times New Roman</vt:lpstr>
      <vt:lpstr>Wingdings 3</vt:lpstr>
      <vt:lpstr>Espiral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Juan Gonzalo Montero Chavez</dc:creator>
  <cp:lastModifiedBy>Juan Gonzalo Montero Chavez</cp:lastModifiedBy>
  <cp:revision>19</cp:revision>
  <dcterms:created xsi:type="dcterms:W3CDTF">2025-07-01T00:31:41Z</dcterms:created>
  <dcterms:modified xsi:type="dcterms:W3CDTF">2025-07-09T20:37:15Z</dcterms:modified>
</cp:coreProperties>
</file>