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57" r:id="rId4"/>
    <p:sldId id="269" r:id="rId5"/>
    <p:sldId id="258" r:id="rId6"/>
    <p:sldId id="259" r:id="rId7"/>
    <p:sldId id="260" r:id="rId8"/>
    <p:sldId id="262" r:id="rId9"/>
    <p:sldId id="263" r:id="rId10"/>
    <p:sldId id="279" r:id="rId11"/>
    <p:sldId id="264" r:id="rId12"/>
    <p:sldId id="280" r:id="rId13"/>
    <p:sldId id="281" r:id="rId14"/>
    <p:sldId id="265" r:id="rId15"/>
    <p:sldId id="266" r:id="rId16"/>
    <p:sldId id="267" r:id="rId17"/>
    <p:sldId id="270" r:id="rId18"/>
    <p:sldId id="271" r:id="rId19"/>
    <p:sldId id="272" r:id="rId20"/>
    <p:sldId id="273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22C86A-4A36-F7E7-E5F5-7675A68B3F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1769" y="1072056"/>
            <a:ext cx="6198217" cy="1828799"/>
          </a:xfrm>
        </p:spPr>
        <p:txBody>
          <a:bodyPr>
            <a:normAutofit/>
          </a:bodyPr>
          <a:lstStyle/>
          <a:p>
            <a:r>
              <a:rPr lang="es-ES" sz="9600" b="1" dirty="0"/>
              <a:t>DOCENTE</a:t>
            </a:r>
            <a:endParaRPr lang="es-EC" sz="96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1084D1E-D368-D43C-9D96-52FF7EFFC2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421" y="3429000"/>
            <a:ext cx="11839903" cy="1828799"/>
          </a:xfrm>
        </p:spPr>
        <p:txBody>
          <a:bodyPr>
            <a:noAutofit/>
          </a:bodyPr>
          <a:lstStyle/>
          <a:p>
            <a:r>
              <a:rPr lang="es-ES" sz="6000" b="1" dirty="0">
                <a:solidFill>
                  <a:srgbClr val="FF0000"/>
                </a:solidFill>
                <a:latin typeface="Algerian" panose="04020705040A02060702" pitchFamily="82" charset="0"/>
              </a:rPr>
              <a:t>MSC. RODRIGO LONDOÑO SILVA</a:t>
            </a:r>
            <a:endParaRPr lang="es-EC" sz="60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2E8A857-3937-F793-2CF7-24572DF471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1745" y="126124"/>
            <a:ext cx="2096007" cy="330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294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94D00730-225F-D2F7-324E-A5C2905937C3}"/>
              </a:ext>
            </a:extLst>
          </p:cNvPr>
          <p:cNvSpPr txBox="1"/>
          <p:nvPr/>
        </p:nvSpPr>
        <p:spPr>
          <a:xfrm>
            <a:off x="141890" y="1733216"/>
            <a:ext cx="1099907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3600" dirty="0"/>
              <a:t>1.6. MORAL</a:t>
            </a:r>
          </a:p>
          <a:p>
            <a:pPr algn="just"/>
            <a:r>
              <a:rPr lang="es-ES" sz="3600" dirty="0"/>
              <a:t>1.6.1. CONCIENCIA MORAL, LA VIDA MORAL, LIDERAZGO MORAL</a:t>
            </a:r>
          </a:p>
          <a:p>
            <a:pPr algn="just"/>
            <a:r>
              <a:rPr lang="es-ES" sz="3600" dirty="0"/>
              <a:t>1.6.2. CINCO PILARES DE LA MORALIDAD</a:t>
            </a:r>
          </a:p>
          <a:p>
            <a:pPr algn="just"/>
            <a:r>
              <a:rPr lang="es-ES" sz="3600" dirty="0"/>
              <a:t>1.7. DEONTOLOGÍA</a:t>
            </a:r>
          </a:p>
          <a:p>
            <a:pPr algn="just"/>
            <a:r>
              <a:rPr lang="es-ES" sz="3600" dirty="0"/>
              <a:t>1.7.1. NORMAS Y CÓDIGOS DEONTOLÓGICOS</a:t>
            </a:r>
          </a:p>
          <a:p>
            <a:pPr algn="just"/>
            <a:r>
              <a:rPr lang="es-ES" sz="3600" dirty="0"/>
              <a:t>1.7.2. DEONTOLOGÍA Y LEGISLACIÓN MÉDICA, VIRTUDES DEBERES Y PRINCIPIOS, CONSECUENCIAS</a:t>
            </a:r>
          </a:p>
        </p:txBody>
      </p:sp>
    </p:spTree>
    <p:extLst>
      <p:ext uri="{BB962C8B-B14F-4D97-AF65-F5344CB8AC3E}">
        <p14:creationId xmlns:p14="http://schemas.microsoft.com/office/powerpoint/2010/main" val="196061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A0921-A3E2-BF7A-1FBB-EBAE99DDB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545" y="144852"/>
            <a:ext cx="10978055" cy="1447465"/>
          </a:xfrm>
        </p:spPr>
        <p:txBody>
          <a:bodyPr>
            <a:normAutofit fontScale="90000"/>
          </a:bodyPr>
          <a:lstStyle/>
          <a:p>
            <a:r>
              <a:rPr lang="es-ES" sz="6000" b="1" dirty="0">
                <a:solidFill>
                  <a:srgbClr val="FF0000"/>
                </a:solidFill>
              </a:rPr>
              <a:t>UNIDAD 2</a:t>
            </a:r>
            <a:br>
              <a:rPr lang="es-ES" dirty="0"/>
            </a:br>
            <a:r>
              <a:rPr lang="es-ES" sz="4900" b="1" dirty="0">
                <a:solidFill>
                  <a:srgbClr val="00B050"/>
                </a:solidFill>
              </a:rPr>
              <a:t>BIOÉTICA</a:t>
            </a:r>
            <a:endParaRPr lang="es-EC" sz="4900" b="1" dirty="0">
              <a:solidFill>
                <a:srgbClr val="00B05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2F3DDF-B66D-59CB-CD92-E18272FDA95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99545" y="1592316"/>
            <a:ext cx="11892455" cy="512083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s-ES" sz="2800" b="1" dirty="0"/>
              <a:t>2.1. QUÉ ES LA BIOÉTICA. EL POR QUE DE LA BIOÉTICA EN EL ECUADOR</a:t>
            </a:r>
          </a:p>
          <a:p>
            <a:pPr marL="0" indent="0">
              <a:buNone/>
            </a:pPr>
            <a:r>
              <a:rPr lang="es-ES" sz="2800" b="1" dirty="0"/>
              <a:t>2.1.1. BIOÉTICA Y FISIOTERAPIA</a:t>
            </a:r>
          </a:p>
          <a:p>
            <a:pPr marL="0" indent="0">
              <a:buNone/>
            </a:pPr>
            <a:r>
              <a:rPr lang="es-ES" sz="2800" b="1" dirty="0"/>
              <a:t>2.1.2. VALORES, PRINCIPIOS Y DERECHOS DE LA BIOÉTICA</a:t>
            </a:r>
          </a:p>
          <a:p>
            <a:pPr marL="0" indent="0">
              <a:buNone/>
            </a:pPr>
            <a:r>
              <a:rPr lang="es-ES" sz="2800" b="1" dirty="0"/>
              <a:t>2.1.3. PRINCIPIOS ÉTICOS LEGALES</a:t>
            </a:r>
          </a:p>
          <a:p>
            <a:pPr marL="0" indent="0">
              <a:buNone/>
            </a:pPr>
            <a:r>
              <a:rPr lang="es-ES" sz="2800" b="1" dirty="0"/>
              <a:t>2.2. EL SER HUMANO Y LA DIGNIDAD DE LAS PERSONAS</a:t>
            </a:r>
          </a:p>
          <a:p>
            <a:pPr marL="0" indent="0">
              <a:buNone/>
            </a:pPr>
            <a:r>
              <a:rPr lang="es-ES" sz="2800" b="1" dirty="0"/>
              <a:t>2.2.1. DERECHOS HUMANOS Y BIOÉTICA</a:t>
            </a:r>
          </a:p>
          <a:p>
            <a:pPr marL="0" indent="0">
              <a:buNone/>
            </a:pPr>
            <a:r>
              <a:rPr lang="es-ES" sz="2800" b="1" dirty="0"/>
              <a:t>2.3. CONCEPTOS DE ENFERMEDAD Y SALUD</a:t>
            </a:r>
          </a:p>
          <a:p>
            <a:pPr marL="0" indent="0">
              <a:buNone/>
            </a:pPr>
            <a:r>
              <a:rPr lang="es-ES" sz="2800" b="1" dirty="0"/>
              <a:t>2.3.1. EL DEBER DE PROMOVER EL BIENESTAR Y EVITAR EL DAÑO</a:t>
            </a:r>
          </a:p>
          <a:p>
            <a:pPr marL="0" indent="0">
              <a:buNone/>
            </a:pPr>
            <a:r>
              <a:rPr lang="es-ES" sz="1200" dirty="0"/>
              <a:t> </a:t>
            </a:r>
            <a:endParaRPr lang="es-EC" sz="1200" dirty="0"/>
          </a:p>
        </p:txBody>
      </p:sp>
    </p:spTree>
    <p:extLst>
      <p:ext uri="{BB962C8B-B14F-4D97-AF65-F5344CB8AC3E}">
        <p14:creationId xmlns:p14="http://schemas.microsoft.com/office/powerpoint/2010/main" val="159241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4B5615-84E9-5A20-2A8C-4B4380422A5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3779" y="1090086"/>
            <a:ext cx="11761076" cy="55314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ES" sz="3400" b="1" dirty="0"/>
              <a:t>2.4. ASPECTOS ÉTICOS LEGALES (LEYES Y REGLAMENTSO BIOÉTICOS EN EL ECUADOR)</a:t>
            </a:r>
          </a:p>
          <a:p>
            <a:pPr marL="0" indent="0">
              <a:buNone/>
            </a:pPr>
            <a:r>
              <a:rPr lang="es-ES" sz="3400" b="1" dirty="0"/>
              <a:t>2.4.1. DERECHO DE LOS PACIENTES</a:t>
            </a:r>
          </a:p>
          <a:p>
            <a:pPr marL="0" indent="0">
              <a:buNone/>
            </a:pPr>
            <a:r>
              <a:rPr lang="es-ES" sz="3400" b="1" dirty="0"/>
              <a:t>2.4.2. EL DEBER DE RESPETAR LA AUTONOMIA DE LAS PERSONAS: CONSENTIMIENTO INFORMADO</a:t>
            </a:r>
          </a:p>
          <a:p>
            <a:pPr marL="0" indent="0">
              <a:buNone/>
            </a:pPr>
            <a:r>
              <a:rPr lang="es-ES" sz="3400" b="1" dirty="0"/>
              <a:t>2.5. BIOÉTICA APLICADA</a:t>
            </a:r>
          </a:p>
          <a:p>
            <a:pPr marL="0" indent="0">
              <a:buNone/>
            </a:pPr>
            <a:r>
              <a:rPr lang="es-ES" sz="3400" b="1" dirty="0"/>
              <a:t>2.5.1. ASPECTOS ÉTICOS EN PEDIATRIA</a:t>
            </a:r>
          </a:p>
          <a:p>
            <a:pPr marL="0" indent="0">
              <a:buNone/>
            </a:pPr>
            <a:r>
              <a:rPr lang="es-ES" sz="3400" b="1" dirty="0"/>
              <a:t>2.5.2. ASPECTOS ÉTICOS EN SALUD MENTAL Y ATENCIÓN A LA DISCAPACIDAD</a:t>
            </a:r>
          </a:p>
          <a:p>
            <a:pPr marL="0" indent="0">
              <a:buNone/>
            </a:pPr>
            <a:r>
              <a:rPr lang="es-ES" sz="3400" b="1" dirty="0"/>
              <a:t>2.5.3 BIOÉTICA EN LA ATENCIÓN PRIMARIA DE SALUD</a:t>
            </a:r>
          </a:p>
          <a:p>
            <a:pPr marL="0" indent="0">
              <a:buNone/>
            </a:pPr>
            <a:r>
              <a:rPr lang="es-ES" sz="3400" b="1" dirty="0"/>
              <a:t>2.5.4. ASPECTOS ÉTICOS EN LA ATENCIÓN AL ENVEJECIMIENTO</a:t>
            </a:r>
          </a:p>
          <a:p>
            <a:pPr marL="0" indent="0">
              <a:buNone/>
            </a:pPr>
            <a:r>
              <a:rPr lang="es-ES" sz="3400" b="1" dirty="0"/>
              <a:t>2.5.5. ASPECTOS ÉTICOS EN CUIDADOS PALIATIVOS</a:t>
            </a:r>
          </a:p>
          <a:p>
            <a:pPr marL="0" indent="0">
              <a:buNone/>
            </a:pPr>
            <a:r>
              <a:rPr lang="es-ES" sz="3400" b="1" dirty="0"/>
              <a:t>2.6. LIDERAZGO Y COACHING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03258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CB371-E8CE-8851-D0CD-AA221330D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145" y="189186"/>
            <a:ext cx="10364451" cy="1513490"/>
          </a:xfrm>
        </p:spPr>
        <p:txBody>
          <a:bodyPr>
            <a:normAutofit fontScale="90000"/>
          </a:bodyPr>
          <a:lstStyle/>
          <a:p>
            <a:r>
              <a:rPr lang="es-ES" sz="6000" b="1" dirty="0">
                <a:solidFill>
                  <a:srgbClr val="FF0000"/>
                </a:solidFill>
              </a:rPr>
              <a:t>UNIDAD 3</a:t>
            </a:r>
            <a:br>
              <a:rPr lang="es-ES" sz="6000" dirty="0"/>
            </a:br>
            <a:r>
              <a:rPr lang="es-ES" sz="6000" b="1" dirty="0">
                <a:solidFill>
                  <a:srgbClr val="00B050"/>
                </a:solidFill>
              </a:rPr>
              <a:t>BIOÉTICA</a:t>
            </a:r>
            <a:endParaRPr lang="es-EC" sz="6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F51000-2782-9DCA-8275-EAA64F97C4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4517" y="2177906"/>
            <a:ext cx="11902965" cy="44909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800" b="1" dirty="0"/>
              <a:t>3.1. VALORES, CONCEPTO</a:t>
            </a:r>
          </a:p>
          <a:p>
            <a:pPr marL="0" indent="0" algn="just">
              <a:buNone/>
            </a:pPr>
            <a:r>
              <a:rPr lang="es-ES" sz="2800" b="1" dirty="0"/>
              <a:t>3.1.1. COMO SE FORMAN LOS VALORES</a:t>
            </a:r>
          </a:p>
          <a:p>
            <a:pPr marL="0" indent="0" algn="just">
              <a:buNone/>
            </a:pPr>
            <a:r>
              <a:rPr lang="es-ES" sz="2800" b="1" dirty="0"/>
              <a:t>3.1.2. TIPOS DE VALORES: HUMANOS, PERSONALES, FAMILIARES, SOCIOCULTURALES, MORALES, ESPIRITUALES, ESTÉTICOS, MATERIALES, INTELECTUALES, INSTRUMENTALES, POLÍTICOS, PROFESIONALES O LABORALES, EMPRESARIALES</a:t>
            </a:r>
          </a:p>
          <a:p>
            <a:pPr marL="0" indent="0" algn="just">
              <a:buNone/>
            </a:pPr>
            <a:r>
              <a:rPr lang="es-ES" sz="2800" b="1" dirty="0"/>
              <a:t>3.2. IMPORTANCIA DE LOS VALORES EN LA HUMANIDAD</a:t>
            </a:r>
          </a:p>
          <a:p>
            <a:pPr marL="0" indent="0" algn="just">
              <a:buNone/>
            </a:pPr>
            <a:r>
              <a:rPr lang="es-ES" sz="2800" b="1" dirty="0"/>
              <a:t>	para que sirven?</a:t>
            </a:r>
            <a:endParaRPr lang="es-EC" sz="2800" b="1" dirty="0"/>
          </a:p>
        </p:txBody>
      </p:sp>
    </p:spTree>
    <p:extLst>
      <p:ext uri="{BB962C8B-B14F-4D97-AF65-F5344CB8AC3E}">
        <p14:creationId xmlns:p14="http://schemas.microsoft.com/office/powerpoint/2010/main" val="371322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B20EBD-6990-4B6D-3C2A-C59CA1AFE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8000" b="1" dirty="0">
                <a:solidFill>
                  <a:srgbClr val="FF0000"/>
                </a:solidFill>
              </a:rPr>
              <a:t>TIPOS DE EVALUACION</a:t>
            </a:r>
            <a:endParaRPr lang="es-EC" sz="8000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A9F212-FA2A-7880-E9FB-9D694DC071F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8014" y="2367092"/>
            <a:ext cx="11366938" cy="4254425"/>
          </a:xfrm>
        </p:spPr>
        <p:txBody>
          <a:bodyPr>
            <a:noAutofit/>
          </a:bodyPr>
          <a:lstStyle/>
          <a:p>
            <a:pPr algn="just"/>
            <a:r>
              <a:rPr lang="es-ES" sz="6600" b="1" dirty="0"/>
              <a:t>DIAGNOSTICA </a:t>
            </a:r>
            <a:r>
              <a:rPr lang="es-ES" sz="4000" b="1" dirty="0"/>
              <a:t>(GRUPAL ESCRITA)</a:t>
            </a:r>
          </a:p>
          <a:p>
            <a:pPr algn="just"/>
            <a:r>
              <a:rPr lang="es-ES" sz="6600" b="1" dirty="0"/>
              <a:t>FORMATIVA </a:t>
            </a:r>
            <a:r>
              <a:rPr lang="es-ES" sz="4000" b="1" dirty="0"/>
              <a:t>(INDIVIDUAL ORAL)</a:t>
            </a:r>
          </a:p>
          <a:p>
            <a:pPr algn="just"/>
            <a:r>
              <a:rPr lang="es-ES" sz="6600" b="1" dirty="0"/>
              <a:t>SUMATIVA </a:t>
            </a:r>
            <a:r>
              <a:rPr lang="es-ES" sz="4000" b="1" dirty="0"/>
              <a:t>(A+B)</a:t>
            </a:r>
            <a:endParaRPr lang="es-EC" sz="4000" b="1" dirty="0"/>
          </a:p>
        </p:txBody>
      </p:sp>
    </p:spTree>
    <p:extLst>
      <p:ext uri="{BB962C8B-B14F-4D97-AF65-F5344CB8AC3E}">
        <p14:creationId xmlns:p14="http://schemas.microsoft.com/office/powerpoint/2010/main" val="349444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6EFB7C-9513-B96A-0784-76B00C226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6000" b="1" dirty="0">
                <a:solidFill>
                  <a:srgbClr val="FF0000"/>
                </a:solidFill>
              </a:rPr>
              <a:t>INVESTIGACION FORMATIVA</a:t>
            </a:r>
            <a:endParaRPr lang="es-EC" sz="6000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08EF9A-CB23-306E-D0FC-E3214C219A1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125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3600" b="1" dirty="0"/>
              <a:t>De acuerdo a los temas y subtemas del sílabo se realizarán actividades que promuevan la investigación formativa como estrategia de aprendizaje para la formación del estudiante.</a:t>
            </a:r>
            <a:endParaRPr lang="es-EC" sz="3600" b="1" dirty="0"/>
          </a:p>
        </p:txBody>
      </p:sp>
    </p:spTree>
    <p:extLst>
      <p:ext uri="{BB962C8B-B14F-4D97-AF65-F5344CB8AC3E}">
        <p14:creationId xmlns:p14="http://schemas.microsoft.com/office/powerpoint/2010/main" val="75863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04CDF1-F551-DA0F-310C-D0DA58F24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126125"/>
            <a:ext cx="10364451" cy="1371600"/>
          </a:xfrm>
        </p:spPr>
        <p:txBody>
          <a:bodyPr>
            <a:noAutofit/>
          </a:bodyPr>
          <a:lstStyle/>
          <a:p>
            <a:r>
              <a:rPr lang="es-ES" sz="6000" b="1" dirty="0">
                <a:solidFill>
                  <a:srgbClr val="FF0000"/>
                </a:solidFill>
              </a:rPr>
              <a:t>METODOLOGIA DE ENSEÑANZA APRENDIZAJE</a:t>
            </a:r>
            <a:endParaRPr lang="es-EC" sz="6000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88B429-BB25-5B7B-B834-D509C6FD16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8013" y="1894126"/>
            <a:ext cx="11729545" cy="4665925"/>
          </a:xfrm>
        </p:spPr>
        <p:txBody>
          <a:bodyPr numCol="2">
            <a:noAutofit/>
          </a:bodyPr>
          <a:lstStyle/>
          <a:p>
            <a:r>
              <a:rPr lang="es-ES" sz="2400" b="1" dirty="0"/>
              <a:t>Dinámicas de grupo</a:t>
            </a:r>
          </a:p>
          <a:p>
            <a:r>
              <a:rPr lang="es-ES" sz="2400" b="1" dirty="0"/>
              <a:t>Investigativo</a:t>
            </a:r>
          </a:p>
          <a:p>
            <a:r>
              <a:rPr lang="es-ES" sz="2400" b="1" dirty="0"/>
              <a:t>Aprendizaje Basado en Proyectos</a:t>
            </a:r>
          </a:p>
          <a:p>
            <a:r>
              <a:rPr lang="es-ES" sz="2400" b="1" dirty="0"/>
              <a:t>Clase Magistral</a:t>
            </a:r>
          </a:p>
          <a:p>
            <a:r>
              <a:rPr lang="es-ES" sz="2400" b="1" dirty="0"/>
              <a:t>Estudio de Casos</a:t>
            </a:r>
          </a:p>
          <a:p>
            <a:r>
              <a:rPr lang="es-ES" sz="2400" b="1" dirty="0"/>
              <a:t>Talleres</a:t>
            </a:r>
          </a:p>
          <a:p>
            <a:r>
              <a:rPr lang="es-ES" sz="2400" b="1" dirty="0"/>
              <a:t>Aprendizaje Basado en Problemas</a:t>
            </a:r>
          </a:p>
          <a:p>
            <a:r>
              <a:rPr lang="es-ES" sz="2400" b="1" dirty="0"/>
              <a:t>Constructivista – ParticipativA</a:t>
            </a:r>
          </a:p>
          <a:p>
            <a:pPr marL="0" indent="0">
              <a:buNone/>
            </a:pPr>
            <a:endParaRPr lang="es-ES" sz="2400" b="1" dirty="0"/>
          </a:p>
          <a:p>
            <a:r>
              <a:rPr lang="es-ES" sz="2400" b="1" dirty="0"/>
              <a:t>Resolución de Ejercicios y Problemas</a:t>
            </a:r>
          </a:p>
          <a:p>
            <a:r>
              <a:rPr lang="es-ES" sz="2400" b="1" dirty="0"/>
              <a:t>Aprendizaje activo.</a:t>
            </a:r>
          </a:p>
          <a:p>
            <a:r>
              <a:rPr lang="es-ES" sz="2400" b="1" dirty="0"/>
              <a:t>Vídeo foro</a:t>
            </a:r>
          </a:p>
          <a:p>
            <a:r>
              <a:rPr lang="es-ES" sz="2400" b="1" dirty="0"/>
              <a:t>Analítico</a:t>
            </a:r>
          </a:p>
          <a:p>
            <a:r>
              <a:rPr lang="es-ES" sz="2400" b="1" dirty="0"/>
              <a:t>Aprendizaje Cooperativo</a:t>
            </a:r>
          </a:p>
          <a:p>
            <a:r>
              <a:rPr lang="es-ES" sz="2400" b="1" dirty="0"/>
              <a:t>Exposición de trabajos</a:t>
            </a:r>
          </a:p>
          <a:p>
            <a:r>
              <a:rPr lang="es-ES" sz="2400" b="1" dirty="0"/>
              <a:t>Revisión bibliográfica sistemática</a:t>
            </a:r>
            <a:endParaRPr lang="es-EC" sz="2400" b="1" dirty="0"/>
          </a:p>
        </p:txBody>
      </p:sp>
    </p:spTree>
    <p:extLst>
      <p:ext uri="{BB962C8B-B14F-4D97-AF65-F5344CB8AC3E}">
        <p14:creationId xmlns:p14="http://schemas.microsoft.com/office/powerpoint/2010/main" val="270804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5A44A4-5972-137A-583C-4FAA819A1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6000" b="1" dirty="0">
                <a:solidFill>
                  <a:srgbClr val="FF0000"/>
                </a:solidFill>
              </a:rPr>
              <a:t>TECNICAS DE ENSEÑANZA</a:t>
            </a:r>
            <a:endParaRPr lang="es-EC" sz="6000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45E6E5-5EA0-AD32-1DBE-4A31B80B967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872391"/>
          </a:xfrm>
        </p:spPr>
        <p:txBody>
          <a:bodyPr>
            <a:normAutofit/>
          </a:bodyPr>
          <a:lstStyle/>
          <a:p>
            <a:r>
              <a:rPr lang="es-ES" sz="4400" b="1" dirty="0"/>
              <a:t>PRUEBAS</a:t>
            </a:r>
          </a:p>
          <a:p>
            <a:r>
              <a:rPr lang="es-ES" sz="4400" b="1" dirty="0"/>
              <a:t>RESOLUCIÓN DE PROBLEMAS</a:t>
            </a:r>
          </a:p>
          <a:p>
            <a:r>
              <a:rPr lang="es-ES" sz="4400" b="1" dirty="0"/>
              <a:t>EVALUACION DESEMPEÑO</a:t>
            </a:r>
            <a:endParaRPr lang="es-EC" sz="4400" b="1" dirty="0"/>
          </a:p>
        </p:txBody>
      </p:sp>
    </p:spTree>
    <p:extLst>
      <p:ext uri="{BB962C8B-B14F-4D97-AF65-F5344CB8AC3E}">
        <p14:creationId xmlns:p14="http://schemas.microsoft.com/office/powerpoint/2010/main" val="31384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13455B-897E-67CD-F37E-897D47560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57655"/>
            <a:ext cx="10364451" cy="1560787"/>
          </a:xfrm>
        </p:spPr>
        <p:txBody>
          <a:bodyPr>
            <a:normAutofit/>
          </a:bodyPr>
          <a:lstStyle/>
          <a:p>
            <a:r>
              <a:rPr lang="es-ES" sz="6000" b="1" dirty="0">
                <a:solidFill>
                  <a:srgbClr val="FF0000"/>
                </a:solidFill>
              </a:rPr>
              <a:t>RECURSOS</a:t>
            </a:r>
            <a:endParaRPr lang="es-EC" sz="6000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DD3AA3-5554-78B3-6E4B-E9CD643DB5F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0717" y="1957189"/>
            <a:ext cx="11056883" cy="4349018"/>
          </a:xfrm>
        </p:spPr>
        <p:txBody>
          <a:bodyPr numCol="2">
            <a:noAutofit/>
          </a:bodyPr>
          <a:lstStyle/>
          <a:p>
            <a:r>
              <a:rPr lang="es-ES" sz="2800" b="1" dirty="0"/>
              <a:t>Computador</a:t>
            </a:r>
          </a:p>
          <a:p>
            <a:r>
              <a:rPr lang="es-ES" sz="2800" b="1" dirty="0"/>
              <a:t>Pizarra</a:t>
            </a:r>
          </a:p>
          <a:p>
            <a:r>
              <a:rPr lang="es-ES" sz="2800" b="1" dirty="0"/>
              <a:t>Internet</a:t>
            </a:r>
          </a:p>
          <a:p>
            <a:r>
              <a:rPr lang="es-ES" sz="2800" b="1" dirty="0"/>
              <a:t>Aula virtual</a:t>
            </a:r>
          </a:p>
          <a:p>
            <a:r>
              <a:rPr lang="es-ES" sz="2800" b="1" dirty="0"/>
              <a:t>Documentos y Evidencias</a:t>
            </a:r>
          </a:p>
          <a:p>
            <a:r>
              <a:rPr lang="es-ES" sz="2800" b="1" dirty="0"/>
              <a:t>Proyector</a:t>
            </a:r>
          </a:p>
          <a:p>
            <a:r>
              <a:rPr lang="es-EC" sz="2800" b="1" dirty="0"/>
              <a:t>Videotutoriales</a:t>
            </a:r>
          </a:p>
          <a:p>
            <a:r>
              <a:rPr lang="es-EC" sz="2800" b="1" dirty="0"/>
              <a:t>Diapositivas</a:t>
            </a:r>
          </a:p>
          <a:p>
            <a:r>
              <a:rPr lang="es-EC" sz="2800" b="1" dirty="0"/>
              <a:t>Aula</a:t>
            </a:r>
          </a:p>
          <a:p>
            <a:r>
              <a:rPr lang="es-EC" sz="2800" b="1" dirty="0"/>
              <a:t>Zoom</a:t>
            </a:r>
          </a:p>
          <a:p>
            <a:r>
              <a:rPr lang="es-EC" sz="2800" b="1" dirty="0"/>
              <a:t>Microsoft </a:t>
            </a:r>
            <a:r>
              <a:rPr lang="es-EC" sz="2800" b="1" dirty="0" err="1"/>
              <a:t>Teams</a:t>
            </a:r>
            <a:endParaRPr lang="es-EC" sz="2800" b="1" dirty="0"/>
          </a:p>
        </p:txBody>
      </p:sp>
    </p:spTree>
    <p:extLst>
      <p:ext uri="{BB962C8B-B14F-4D97-AF65-F5344CB8AC3E}">
        <p14:creationId xmlns:p14="http://schemas.microsoft.com/office/powerpoint/2010/main" val="241252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8B2794-C053-D89F-11CF-ABDCEE5A6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6000" b="1" dirty="0">
                <a:solidFill>
                  <a:srgbClr val="FF0000"/>
                </a:solidFill>
              </a:rPr>
              <a:t>ESCENARIOS DE APRENDIZAJE</a:t>
            </a:r>
            <a:endParaRPr lang="es-EC" sz="6000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BC1A41-80B5-4DC5-10F5-510FAC544F6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049474"/>
          </a:xfrm>
        </p:spPr>
        <p:txBody>
          <a:bodyPr>
            <a:normAutofit/>
          </a:bodyPr>
          <a:lstStyle/>
          <a:p>
            <a:r>
              <a:rPr lang="es-ES" sz="3600" b="1" dirty="0"/>
              <a:t>Biblioteca Virtual</a:t>
            </a:r>
          </a:p>
          <a:p>
            <a:r>
              <a:rPr lang="es-ES" sz="3600" b="1" dirty="0"/>
              <a:t>Medios de Comunicación</a:t>
            </a:r>
          </a:p>
          <a:p>
            <a:r>
              <a:rPr lang="es-ES" sz="3600" b="1" dirty="0"/>
              <a:t>Aula virtual</a:t>
            </a:r>
          </a:p>
          <a:p>
            <a:r>
              <a:rPr lang="es-ES" sz="3600" b="1" dirty="0"/>
              <a:t>Aula de clase</a:t>
            </a:r>
          </a:p>
          <a:p>
            <a:r>
              <a:rPr lang="es-ES" sz="3600" b="1" dirty="0"/>
              <a:t>Biblioteca</a:t>
            </a:r>
            <a:endParaRPr lang="es-EC" sz="3600" b="1" dirty="0"/>
          </a:p>
        </p:txBody>
      </p:sp>
    </p:spTree>
    <p:extLst>
      <p:ext uri="{BB962C8B-B14F-4D97-AF65-F5344CB8AC3E}">
        <p14:creationId xmlns:p14="http://schemas.microsoft.com/office/powerpoint/2010/main" val="64975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BAE5F6-3819-B3F5-669A-C7A2DD4B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129786"/>
            <a:ext cx="10364451" cy="1596177"/>
          </a:xfrm>
        </p:spPr>
        <p:txBody>
          <a:bodyPr>
            <a:normAutofit/>
          </a:bodyPr>
          <a:lstStyle/>
          <a:p>
            <a:r>
              <a:rPr lang="es-ES" sz="8000" b="1" dirty="0"/>
              <a:t>MICROCURRICULUM</a:t>
            </a:r>
            <a:endParaRPr lang="es-EC" sz="80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BA2C3F-6091-4975-59D4-6E37DDD76A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2248" y="1560786"/>
            <a:ext cx="11025352" cy="4997669"/>
          </a:xfrm>
        </p:spPr>
        <p:txBody>
          <a:bodyPr>
            <a:normAutofit lnSpcReduction="10000"/>
          </a:bodyPr>
          <a:lstStyle/>
          <a:p>
            <a:r>
              <a:rPr lang="es-ES" sz="2800" b="1" dirty="0"/>
              <a:t>NOMBRES Y APELLIDOS</a:t>
            </a:r>
          </a:p>
          <a:p>
            <a:r>
              <a:rPr lang="es-ES" sz="2800" b="1" dirty="0"/>
              <a:t>ESTADO CIVIL</a:t>
            </a:r>
          </a:p>
          <a:p>
            <a:r>
              <a:rPr lang="es-ES" sz="2800" b="1" dirty="0"/>
              <a:t>NACIMIENTO</a:t>
            </a:r>
          </a:p>
          <a:p>
            <a:r>
              <a:rPr lang="es-ES" sz="2800" b="1" dirty="0"/>
              <a:t>INFORMACION FAMILIAR</a:t>
            </a:r>
          </a:p>
          <a:p>
            <a:r>
              <a:rPr lang="es-ES" sz="2800" b="1" dirty="0"/>
              <a:t>ESTUDIOS (ESCOLAR, BACHILLERATO, UNVERSITARIO)</a:t>
            </a:r>
          </a:p>
          <a:p>
            <a:r>
              <a:rPr lang="es-ES" sz="2800" b="1" dirty="0"/>
              <a:t>EXPERIENCIA LABORAL </a:t>
            </a:r>
          </a:p>
          <a:p>
            <a:r>
              <a:rPr lang="es-ES" sz="2800" b="1" dirty="0"/>
              <a:t>EXPERIENCIA EN DOCENCIA</a:t>
            </a:r>
          </a:p>
          <a:p>
            <a:r>
              <a:rPr lang="es-ES" sz="2800" b="1" dirty="0"/>
              <a:t>NUEVOS RETOS 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17531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52A2C2-D638-AB47-B663-730778245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823" y="268712"/>
            <a:ext cx="10364451" cy="1596177"/>
          </a:xfrm>
        </p:spPr>
        <p:txBody>
          <a:bodyPr>
            <a:normAutofit/>
          </a:bodyPr>
          <a:lstStyle/>
          <a:p>
            <a:r>
              <a:rPr lang="es-ES" sz="6000" b="1" dirty="0">
                <a:solidFill>
                  <a:srgbClr val="FF0000"/>
                </a:solidFill>
              </a:rPr>
              <a:t>BIBLIOGRAFIA BASICA</a:t>
            </a:r>
            <a:endParaRPr lang="es-EC" sz="6000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BF6B43-ADB3-609A-302E-82C91F91AC8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2172" y="1830366"/>
            <a:ext cx="11587655" cy="4758922"/>
          </a:xfrm>
        </p:spPr>
        <p:txBody>
          <a:bodyPr>
            <a:normAutofit/>
          </a:bodyPr>
          <a:lstStyle/>
          <a:p>
            <a:pPr algn="just"/>
            <a:r>
              <a:rPr lang="es-ES" sz="2800" b="1" dirty="0"/>
              <a:t>BASICA	El sentido del liderazgo	</a:t>
            </a:r>
            <a:r>
              <a:rPr lang="es-ES" sz="2800" b="1" dirty="0" err="1"/>
              <a:t>Rabouin</a:t>
            </a:r>
            <a:r>
              <a:rPr lang="es-ES" sz="2800" b="1" dirty="0"/>
              <a:t> Roberto	Libros		Prentice Hall - Pearson Educación	2007	239 p.</a:t>
            </a:r>
          </a:p>
          <a:p>
            <a:pPr algn="just"/>
            <a:r>
              <a:rPr lang="es-ES" sz="2800" b="1" dirty="0"/>
              <a:t>BASICA	Liderazgo moral	</a:t>
            </a:r>
            <a:r>
              <a:rPr lang="es-ES" sz="2800" b="1" dirty="0" err="1"/>
              <a:t>Anello</a:t>
            </a:r>
            <a:r>
              <a:rPr lang="es-ES" sz="2800" b="1" dirty="0"/>
              <a:t> Eloy	Libros				Ministerio de Educación	1998	215 p.</a:t>
            </a:r>
          </a:p>
          <a:p>
            <a:pPr algn="just"/>
            <a:r>
              <a:rPr lang="es-ES" sz="2800" b="1" dirty="0"/>
              <a:t>BASICA	Valores para la convivencia	Luz Gonzáles Inés			Libros	Parramón	2003	192 p.</a:t>
            </a:r>
          </a:p>
          <a:p>
            <a:pPr algn="just"/>
            <a:r>
              <a:rPr lang="es-ES" sz="2800" b="1" dirty="0"/>
              <a:t>BASICA	Familia y valores	Suárez Higuera Mariela del C.			Libros	Aula abierta</a:t>
            </a:r>
            <a:r>
              <a:rPr lang="es-ES" dirty="0"/>
              <a:t>	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20058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AFE0AC-28CB-8191-FF51-E70547EBF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95" y="129786"/>
            <a:ext cx="11104805" cy="1596177"/>
          </a:xfrm>
        </p:spPr>
        <p:txBody>
          <a:bodyPr>
            <a:noAutofit/>
          </a:bodyPr>
          <a:lstStyle/>
          <a:p>
            <a:r>
              <a:rPr lang="es-EC" sz="6000" b="1" dirty="0">
                <a:solidFill>
                  <a:srgbClr val="FF0000"/>
                </a:solidFill>
              </a:rPr>
              <a:t>Bibliografía Complementaria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329A87-D951-9050-2B96-718D8630B9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8883" y="1725963"/>
            <a:ext cx="11414234" cy="4659070"/>
          </a:xfrm>
        </p:spPr>
        <p:txBody>
          <a:bodyPr>
            <a:normAutofit/>
          </a:bodyPr>
          <a:lstStyle/>
          <a:p>
            <a:pPr algn="just"/>
            <a:r>
              <a:rPr lang="es-ES" sz="2400" dirty="0"/>
              <a:t>Gracia D. Fundamentación y enseñanza de la bioética. Bogotá: Editorial El Búho, 1998.</a:t>
            </a:r>
          </a:p>
          <a:p>
            <a:pPr algn="just"/>
            <a:r>
              <a:rPr lang="es-ES" sz="2400" dirty="0"/>
              <a:t>Pacheco VM. Bioética </a:t>
            </a:r>
            <a:r>
              <a:rPr lang="es-ES" sz="2400" dirty="0" err="1"/>
              <a:t>Quitensis</a:t>
            </a:r>
            <a:r>
              <a:rPr lang="es-ES" sz="2400" dirty="0"/>
              <a:t>. SEMF, Víctor Manuel Pacheco Bastidas. Quito, </a:t>
            </a:r>
            <a:r>
              <a:rPr lang="es-ES" sz="2400" dirty="0" err="1"/>
              <a:t>Health</a:t>
            </a:r>
            <a:r>
              <a:rPr lang="es-ES" sz="2400" dirty="0"/>
              <a:t> Editor, 2016. 6. Sánchez-González MA. Bioética en ciencias de la salud. Madrid: Elsevier-Masson, 2013</a:t>
            </a:r>
          </a:p>
          <a:p>
            <a:pPr algn="just"/>
            <a:r>
              <a:rPr lang="es-ES" sz="2400" dirty="0"/>
              <a:t>UNESCO, Oficina Regional de la Ciencia de la UNESCO para América Latina y el Caribe. Programa de Base de Estudios de sobre Bioética. Parte 1: Programa temático. Programa de Educación en Ética. UNESCO. Montevideo, 2008.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41526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486FDC-79C7-1F4E-545C-713626997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81" y="177084"/>
            <a:ext cx="10364451" cy="1226048"/>
          </a:xfrm>
        </p:spPr>
        <p:txBody>
          <a:bodyPr>
            <a:normAutofit/>
          </a:bodyPr>
          <a:lstStyle/>
          <a:p>
            <a:r>
              <a:rPr lang="es-EC" sz="6000" b="1" i="0" dirty="0"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Webgrafía</a:t>
            </a:r>
            <a:endParaRPr lang="es-EC" sz="60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7D4D5F-9906-EB47-584C-EA670168512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7655" y="1860332"/>
            <a:ext cx="11839904" cy="450893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" sz="3600" b="1" dirty="0"/>
              <a:t>https://www.google.com.ec/search?q=Programa+de+Base+de+Estudios+de+sobre+Bio%C3%A9tica.+UNESCO.&amp;rlz=1C1CHBD_esEC767EC768&amp;oq=Programa+de+Base+de+Estudios+de+sobre+Bio%C3%A9tica.+UNESCO.&amp;aqs=chrome..69i57j0.3032j0j7&amp;sourceid=</a:t>
            </a:r>
            <a:r>
              <a:rPr lang="es-ES" sz="3600" b="1" dirty="0" err="1"/>
              <a:t>chrome</a:t>
            </a:r>
            <a:r>
              <a:rPr lang="es-ES" sz="3600" b="1" dirty="0"/>
              <a:t> &amp;</a:t>
            </a:r>
            <a:r>
              <a:rPr lang="es-ES" sz="3600" b="1" dirty="0" err="1"/>
              <a:t>ie</a:t>
            </a:r>
            <a:r>
              <a:rPr lang="es-ES" sz="3600" b="1" dirty="0"/>
              <a:t>=UTF-8 8. UNESCO, Oficina Regional de la Ciencia de la UNESCO para América Latina y el Caribe. Programa de Base de Estudios de sobre Bioética. Parte 2: Materiales de Estudio. Programa de Educación en Ética.           	UNESCO. Montevideo, 2008. </a:t>
            </a:r>
          </a:p>
          <a:p>
            <a:pPr algn="just"/>
            <a:r>
              <a:rPr lang="es-ES" sz="3600" b="1" dirty="0"/>
              <a:t>http://www.unesco.org.uy/shs/fileadmin/shs/2012/Cobjetivo</a:t>
            </a:r>
            <a:endParaRPr lang="es-EC" sz="3600" b="1" dirty="0"/>
          </a:p>
        </p:txBody>
      </p:sp>
    </p:spTree>
    <p:extLst>
      <p:ext uri="{BB962C8B-B14F-4D97-AF65-F5344CB8AC3E}">
        <p14:creationId xmlns:p14="http://schemas.microsoft.com/office/powerpoint/2010/main" val="263566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5526B4-9C4D-3770-906D-6C3B1C90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882869"/>
          </a:xfrm>
        </p:spPr>
        <p:txBody>
          <a:bodyPr>
            <a:normAutofit/>
          </a:bodyPr>
          <a:lstStyle/>
          <a:p>
            <a:r>
              <a:rPr lang="es-EC" sz="3200" b="1" dirty="0">
                <a:solidFill>
                  <a:srgbClr val="FF0000"/>
                </a:solidFill>
              </a:rPr>
              <a:t>Bibliografía </a:t>
            </a:r>
            <a:r>
              <a:rPr lang="es-EC" sz="3200" b="1" dirty="0" err="1">
                <a:solidFill>
                  <a:srgbClr val="FF0000"/>
                </a:solidFill>
              </a:rPr>
              <a:t>Dígital</a:t>
            </a:r>
            <a:endParaRPr lang="es-EC" sz="3200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2D2D34-F86B-522B-5DC6-914D50C15EB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73269" y="638504"/>
            <a:ext cx="11918731" cy="5856890"/>
          </a:xfrm>
        </p:spPr>
        <p:txBody>
          <a:bodyPr>
            <a:noAutofit/>
          </a:bodyPr>
          <a:lstStyle/>
          <a:p>
            <a:pPr algn="just"/>
            <a:r>
              <a:rPr lang="es-EC" sz="1800" b="1" dirty="0"/>
              <a:t>1. Beauchamp TL, Childress JF. </a:t>
            </a:r>
            <a:r>
              <a:rPr lang="es-EC" sz="1800" b="1" dirty="0" err="1"/>
              <a:t>Principles</a:t>
            </a:r>
            <a:r>
              <a:rPr lang="es-EC" sz="1800" b="1" dirty="0"/>
              <a:t> of </a:t>
            </a:r>
            <a:r>
              <a:rPr lang="es-EC" sz="1800" b="1" dirty="0" err="1"/>
              <a:t>biomedical</a:t>
            </a:r>
            <a:r>
              <a:rPr lang="es-EC" sz="1800" b="1" dirty="0"/>
              <a:t> </a:t>
            </a:r>
            <a:r>
              <a:rPr lang="es-EC" sz="1800" b="1" dirty="0" err="1"/>
              <a:t>ethics</a:t>
            </a:r>
            <a:r>
              <a:rPr lang="es-EC" sz="1800" b="1" dirty="0"/>
              <a:t>. 7 </a:t>
            </a:r>
            <a:r>
              <a:rPr lang="es-EC" sz="1800" b="1" dirty="0" err="1"/>
              <a:t>th</a:t>
            </a:r>
            <a:r>
              <a:rPr lang="es-EC" sz="1800" b="1" dirty="0"/>
              <a:t> edit. New York: Oxford University, 2012</a:t>
            </a:r>
          </a:p>
          <a:p>
            <a:pPr algn="just"/>
            <a:r>
              <a:rPr lang="es-EC" sz="1800" b="1" dirty="0"/>
              <a:t>2. García-Banderas A, Estévez E. Bioética Clínica. COBI. Quito, 2010.</a:t>
            </a:r>
          </a:p>
          <a:p>
            <a:pPr algn="just"/>
            <a:r>
              <a:rPr lang="es-EC" sz="1800" b="1" dirty="0"/>
              <a:t>3. </a:t>
            </a:r>
            <a:r>
              <a:rPr lang="es-EC" sz="1800" b="1" dirty="0" err="1"/>
              <a:t>Jonsen</a:t>
            </a:r>
            <a:r>
              <a:rPr lang="es-EC" sz="1800" b="1" dirty="0"/>
              <a:t> AR, Siegler M, </a:t>
            </a:r>
            <a:r>
              <a:rPr lang="es-EC" sz="1800" b="1" dirty="0" err="1"/>
              <a:t>Winslade</a:t>
            </a:r>
            <a:r>
              <a:rPr lang="es-EC" sz="1800" b="1" dirty="0"/>
              <a:t> W. </a:t>
            </a:r>
            <a:r>
              <a:rPr lang="es-EC" sz="1800" b="1" dirty="0" err="1"/>
              <a:t>Clinical</a:t>
            </a:r>
            <a:r>
              <a:rPr lang="es-EC" sz="1800" b="1" dirty="0"/>
              <a:t> </a:t>
            </a:r>
            <a:r>
              <a:rPr lang="es-EC" sz="1800" b="1" dirty="0" err="1"/>
              <a:t>Ethics</a:t>
            </a:r>
            <a:r>
              <a:rPr lang="es-EC" sz="1800" b="1" dirty="0"/>
              <a:t>. 8 </a:t>
            </a:r>
            <a:r>
              <a:rPr lang="es-EC" sz="1800" b="1" dirty="0" err="1"/>
              <a:t>th</a:t>
            </a:r>
            <a:r>
              <a:rPr lang="es-EC" sz="1800" b="1" dirty="0"/>
              <a:t> edit. New York: McGraw Hill, 2015.Berlinguer, G. (2002). Bioética cotidiana. Siglo XXI.</a:t>
            </a:r>
          </a:p>
          <a:p>
            <a:pPr algn="just"/>
            <a:r>
              <a:rPr lang="es-EC" sz="1800" b="1" dirty="0"/>
              <a:t>4. Lolas, F. (2002). Temas de bioética. Santiago de Chile: Editorial Universitaria, 78.</a:t>
            </a:r>
          </a:p>
          <a:p>
            <a:pPr algn="just"/>
            <a:r>
              <a:rPr lang="es-EC" sz="1800" b="1" dirty="0"/>
              <a:t>5. </a:t>
            </a:r>
            <a:r>
              <a:rPr lang="es-EC" sz="1800" b="1" dirty="0" err="1"/>
              <a:t>Charlesworth</a:t>
            </a:r>
            <a:r>
              <a:rPr lang="es-EC" sz="1800" b="1" dirty="0"/>
              <a:t>, M. J. (1996). La bioética en una sociedad liberal (Vol. 3). Ediciones AKAL.</a:t>
            </a:r>
          </a:p>
          <a:p>
            <a:pPr algn="just"/>
            <a:r>
              <a:rPr lang="es-EC" sz="1800" b="1" dirty="0"/>
              <a:t>6. </a:t>
            </a:r>
            <a:r>
              <a:rPr lang="es-EC" sz="1800" b="1" dirty="0" err="1"/>
              <a:t>Ciccone</a:t>
            </a:r>
            <a:r>
              <a:rPr lang="es-EC" sz="1800" b="1" dirty="0"/>
              <a:t>, L. (2005). Bioética: Historia. Principios. Cuestiones. Palabra.</a:t>
            </a:r>
          </a:p>
          <a:p>
            <a:pPr algn="just"/>
            <a:r>
              <a:rPr lang="es-EC" sz="1800" b="1" dirty="0"/>
              <a:t>7. Sánchez, P. G. (2009). Principios básicos de bioética. Revista peruana de ginecología y obstetricia, 55(4), 230-233.</a:t>
            </a:r>
          </a:p>
          <a:p>
            <a:pPr algn="just"/>
            <a:r>
              <a:rPr lang="es-EC" sz="1800" b="1" dirty="0"/>
              <a:t>8. Ruiz, J. M. (1996). La axiología y su relación con la educación. Cuestiones Pedagógicas. Revista de Ciencias de la Educación, (12).</a:t>
            </a:r>
          </a:p>
          <a:p>
            <a:pPr algn="just"/>
            <a:r>
              <a:rPr lang="es-EC" sz="1800" b="1" dirty="0"/>
              <a:t>9. Martínez Gómez, J. A. (2010). En torno a la axiología y los valores. Contribuciones a las Ciencias Sociales, marzo.</a:t>
            </a:r>
          </a:p>
          <a:p>
            <a:pPr algn="just"/>
            <a:r>
              <a:rPr lang="es-EC" sz="1800" b="1" dirty="0"/>
              <a:t>10. Bentham, J. (1836). Deontología o ciencia de la moral. Librería de Hallen y Sobrinos.</a:t>
            </a:r>
          </a:p>
          <a:p>
            <a:pPr algn="just"/>
            <a:endParaRPr lang="es-EC" sz="3200" b="1" dirty="0"/>
          </a:p>
        </p:txBody>
      </p:sp>
    </p:spTree>
    <p:extLst>
      <p:ext uri="{BB962C8B-B14F-4D97-AF65-F5344CB8AC3E}">
        <p14:creationId xmlns:p14="http://schemas.microsoft.com/office/powerpoint/2010/main" val="257896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AF14833-C7B4-F707-87C3-3803DAA8B2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0678" y="682734"/>
            <a:ext cx="8238797" cy="549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02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2912D1-20A5-C636-3C3E-7346997CA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634282"/>
            <a:ext cx="10364451" cy="1596177"/>
          </a:xfrm>
        </p:spPr>
        <p:txBody>
          <a:bodyPr>
            <a:normAutofit/>
          </a:bodyPr>
          <a:lstStyle/>
          <a:p>
            <a:r>
              <a:rPr lang="es-ES" sz="9600" b="1" dirty="0"/>
              <a:t>ASIGNATURA</a:t>
            </a:r>
            <a:endParaRPr lang="es-EC" sz="96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C69483-EBD2-4AB2-D3F7-7BC3096398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4517" y="3060775"/>
            <a:ext cx="11902966" cy="26148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8800" b="1" dirty="0">
                <a:solidFill>
                  <a:srgbClr val="FF0000"/>
                </a:solidFill>
              </a:rPr>
              <a:t>BIOÉTICA</a:t>
            </a:r>
            <a:endParaRPr lang="es-EC" sz="8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02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C27009E7-9A36-2887-2001-7F184DBDA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354" y="539690"/>
            <a:ext cx="10364451" cy="5325083"/>
          </a:xfrm>
        </p:spPr>
        <p:txBody>
          <a:bodyPr>
            <a:noAutofit/>
          </a:bodyPr>
          <a:lstStyle/>
          <a:p>
            <a:r>
              <a:rPr lang="es-ES" sz="9600" b="1" dirty="0">
                <a:solidFill>
                  <a:srgbClr val="FF0000"/>
                </a:solidFill>
              </a:rPr>
              <a:t>SILABO DE LA ASIGNATURA</a:t>
            </a:r>
            <a:endParaRPr lang="es-EC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6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2679DF-45A5-965A-E1C4-E991A93C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655" y="268014"/>
            <a:ext cx="11650717" cy="1466193"/>
          </a:xfrm>
        </p:spPr>
        <p:txBody>
          <a:bodyPr>
            <a:noAutofit/>
          </a:bodyPr>
          <a:lstStyle/>
          <a:p>
            <a:r>
              <a:rPr lang="es-EC" sz="6000" b="1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Descripción de la asignatura</a:t>
            </a:r>
            <a:endParaRPr lang="es-EC" sz="6000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D571BC-FFB8-3CD8-D4F0-5A59FC036DE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7655" y="1860331"/>
            <a:ext cx="11876690" cy="472965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800" b="1" dirty="0">
                <a:effectLst/>
              </a:rPr>
              <a:t>•Practica cuestiones morales, epistemológicas, ontológicas para el desempeño profesional.</a:t>
            </a:r>
          </a:p>
          <a:p>
            <a:pPr marL="0" indent="0" algn="just">
              <a:buNone/>
            </a:pPr>
            <a:r>
              <a:rPr lang="es-ES" sz="2800" b="1" dirty="0">
                <a:effectLst/>
              </a:rPr>
              <a:t>•Reconoce contextos de una sociedad pluralista, que se sustenta en la racionalidad humana secularizada, capaz de ser compartidas por todos en un terreno filosófico.</a:t>
            </a:r>
          </a:p>
          <a:p>
            <a:pPr marL="0" indent="0" algn="just">
              <a:buNone/>
            </a:pPr>
            <a:r>
              <a:rPr lang="es-ES" sz="2800" b="1" dirty="0">
                <a:effectLst/>
              </a:rPr>
              <a:t>•Interpreta códigos de ética, bioética y deontología para el buen desempeño.</a:t>
            </a:r>
            <a:endParaRPr lang="es-EC" sz="28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77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ABED98-002A-D662-7714-8101E0239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717" y="173422"/>
            <a:ext cx="11603421" cy="1434662"/>
          </a:xfrm>
        </p:spPr>
        <p:txBody>
          <a:bodyPr>
            <a:noAutofit/>
          </a:bodyPr>
          <a:lstStyle/>
          <a:p>
            <a:r>
              <a:rPr lang="es-ES" sz="4000" b="1" dirty="0">
                <a:solidFill>
                  <a:srgbClr val="FF0000"/>
                </a:solidFill>
              </a:rPr>
              <a:t>Competencia(s) del perfil de egreso de la carrera a la(s) que aporta la asignatura</a:t>
            </a:r>
            <a:endParaRPr lang="es-EC" sz="4000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338108-CF5B-5489-3308-C2B6B8137D8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9110" y="2325414"/>
            <a:ext cx="11713780" cy="386255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3200" b="1" dirty="0"/>
              <a:t>Complementa su accionar profesional integrando los conocimientos sobre: emergencias y desastres, psicología, farmacología y legislación para su accionar respetando la normativa ética y legal a nivel nacional e internacional</a:t>
            </a:r>
            <a:endParaRPr lang="es-EC" sz="3200" b="1" dirty="0"/>
          </a:p>
        </p:txBody>
      </p:sp>
    </p:spTree>
    <p:extLst>
      <p:ext uri="{BB962C8B-B14F-4D97-AF65-F5344CB8AC3E}">
        <p14:creationId xmlns:p14="http://schemas.microsoft.com/office/powerpoint/2010/main" val="225036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9D29AB-8F4B-D8E6-5DD5-E941567CD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717" y="31530"/>
            <a:ext cx="11414235" cy="2286000"/>
          </a:xfrm>
        </p:spPr>
        <p:txBody>
          <a:bodyPr>
            <a:noAutofit/>
          </a:bodyPr>
          <a:lstStyle/>
          <a:p>
            <a:r>
              <a:rPr lang="es-ES" sz="4400" b="1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Resultado(s) de aprendizaje del perfil de egreso de la carrera a lo(s) que aporta la asignatura</a:t>
            </a:r>
            <a:endParaRPr lang="es-EC" sz="4400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8C2752-E5C5-5DEC-8BFB-A3A11695C0D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043" y="2317530"/>
            <a:ext cx="11277913" cy="389181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ES" sz="3600" b="1" dirty="0"/>
              <a:t>•Aprecia cuestiones morales, epistemológicas, ontológicas para el desempeño profesional.</a:t>
            </a:r>
          </a:p>
          <a:p>
            <a:pPr marL="0" indent="0" algn="just">
              <a:buNone/>
            </a:pPr>
            <a:r>
              <a:rPr lang="es-ES" sz="3600" b="1" dirty="0"/>
              <a:t>•Considera contextos de una sociedad pluralista, que se sustenta en la racionalidad humana secularizada, capaz de ser compartidas por todos en un terreno filosófico.</a:t>
            </a:r>
          </a:p>
          <a:p>
            <a:pPr marL="0" indent="0" algn="just">
              <a:buNone/>
            </a:pPr>
            <a:r>
              <a:rPr lang="es-ES" sz="3600" b="1" dirty="0"/>
              <a:t>•Aplica códigos de ética, bioética y deontología para el buen desempeño.</a:t>
            </a:r>
            <a:endParaRPr lang="es-EC" sz="3600" b="1" dirty="0"/>
          </a:p>
        </p:txBody>
      </p:sp>
    </p:spTree>
    <p:extLst>
      <p:ext uri="{BB962C8B-B14F-4D97-AF65-F5344CB8AC3E}">
        <p14:creationId xmlns:p14="http://schemas.microsoft.com/office/powerpoint/2010/main" val="194342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711D35C0-F22B-948E-6103-70BB581176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076" y="252249"/>
            <a:ext cx="11303875" cy="2190784"/>
          </a:xfrm>
        </p:spPr>
        <p:txBody>
          <a:bodyPr>
            <a:normAutofit fontScale="90000"/>
          </a:bodyPr>
          <a:lstStyle/>
          <a:p>
            <a:r>
              <a:rPr lang="es-ES" sz="6700" b="1" dirty="0">
                <a:solidFill>
                  <a:srgbClr val="FF0000"/>
                </a:solidFill>
              </a:rPr>
              <a:t>UNIDAD 1</a:t>
            </a:r>
            <a:br>
              <a:rPr lang="es-ES" sz="6700" b="1" dirty="0">
                <a:solidFill>
                  <a:srgbClr val="FF0000"/>
                </a:solidFill>
              </a:rPr>
            </a:br>
            <a:r>
              <a:rPr lang="es-ES" sz="5300" b="1" dirty="0">
                <a:solidFill>
                  <a:srgbClr val="00B050"/>
                </a:solidFill>
              </a:rPr>
              <a:t>ETICA, MORAL, DEONTOLOGIA</a:t>
            </a:r>
            <a:br>
              <a:rPr lang="es-ES" dirty="0"/>
            </a:br>
            <a:endParaRPr lang="es-EC" b="1" dirty="0">
              <a:solidFill>
                <a:schemeClr val="accent2"/>
              </a:solidFill>
            </a:endParaRPr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9AFCDD5B-237A-FDC2-E1BB-028A6794E9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077" y="2443032"/>
            <a:ext cx="11556122" cy="4162719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400" b="1" dirty="0"/>
              <a:t>1.1. ÉTICA</a:t>
            </a:r>
          </a:p>
          <a:p>
            <a:pPr algn="just"/>
            <a:r>
              <a:rPr lang="es-ES" sz="2400" b="1" dirty="0"/>
              <a:t>1.1.1. ÉTICA, CONCEPTOS, TEORÍAS SOBRE LA ÉTICA, FUNCIONES,PARTES Y ELEMENTOS DE LA ÉTICA</a:t>
            </a:r>
          </a:p>
          <a:p>
            <a:pPr algn="just"/>
            <a:r>
              <a:rPr lang="es-ES" sz="2400" b="1" dirty="0"/>
              <a:t>1.2. ÉTICA PROFESIONAL</a:t>
            </a:r>
          </a:p>
          <a:p>
            <a:pPr algn="just"/>
            <a:r>
              <a:rPr lang="es-ES" sz="2400" b="1" dirty="0"/>
              <a:t>1.2.1. VOCACIÓN, FINALIDAD DE LA PROFESIÓN, CAPACIDAD PROFESIONAL Y LA CAPACIDAD INTELECTUAL</a:t>
            </a:r>
          </a:p>
          <a:p>
            <a:pPr algn="just"/>
            <a:r>
              <a:rPr lang="es-ES" sz="2400" b="1" dirty="0"/>
              <a:t>1.3. LA ÉTICA EN EL ÁREA DE LA SALUD</a:t>
            </a:r>
          </a:p>
          <a:p>
            <a:pPr algn="just"/>
            <a:r>
              <a:rPr lang="es-ES" sz="2400" b="1" dirty="0"/>
              <a:t>1.3.1. ACLARACIÓN DE LOS TÉRMINOS ÉTICA Y MORAL DEUNA FORMA ETIMOLÓGICA</a:t>
            </a:r>
            <a:endParaRPr lang="es-EC" sz="2400" b="1" dirty="0"/>
          </a:p>
        </p:txBody>
      </p:sp>
    </p:spTree>
    <p:extLst>
      <p:ext uri="{BB962C8B-B14F-4D97-AF65-F5344CB8AC3E}">
        <p14:creationId xmlns:p14="http://schemas.microsoft.com/office/powerpoint/2010/main" val="43462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4E1B0A-23D8-5FB7-6DFF-8263D201DC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46841" y="236483"/>
            <a:ext cx="11666483" cy="621161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ES" sz="2800" b="1" dirty="0"/>
              <a:t>1.4. MORAL,ÉTICA Y BIOÉTICA. UN PUNTO DE VISTA PRÁCTICO</a:t>
            </a:r>
          </a:p>
          <a:p>
            <a:pPr marL="0" indent="0" algn="just">
              <a:buNone/>
            </a:pPr>
            <a:r>
              <a:rPr lang="es-ES" sz="2800" b="1" dirty="0"/>
              <a:t>1.4.1. PROFESIONALISMO, INTIMIDAD, CONFIDENCIALIDAD Y SECRETO PROFESIONAL</a:t>
            </a:r>
          </a:p>
          <a:p>
            <a:pPr marL="0" indent="0" algn="just">
              <a:buNone/>
            </a:pPr>
            <a:r>
              <a:rPr lang="es-ES" sz="2800" b="1" dirty="0"/>
              <a:t>1.5. PROBLEMAS ÉTICOS:</a:t>
            </a:r>
          </a:p>
          <a:p>
            <a:pPr marL="0" indent="0" algn="just">
              <a:buNone/>
            </a:pPr>
            <a:r>
              <a:rPr lang="es-ES" sz="2800" b="1" dirty="0"/>
              <a:t>1.5.1. DILEMAS ÉTICOS EN EL ÁREA DE LA SALUD</a:t>
            </a:r>
          </a:p>
          <a:p>
            <a:pPr marL="0" indent="0" algn="just">
              <a:buNone/>
            </a:pPr>
            <a:r>
              <a:rPr lang="es-ES" sz="2800" b="1" dirty="0"/>
              <a:t>1.5.2. MODELOS DE CASOS ANTES DE LA CONCEPCIÓN, SALUD SEXUAL Y REPRODUCTIVA, DURANTE EL EMBARAZO, NEONATALES Y EN LA INFANCIA</a:t>
            </a:r>
          </a:p>
          <a:p>
            <a:pPr marL="0" indent="0" algn="just">
              <a:buNone/>
            </a:pPr>
            <a:r>
              <a:rPr lang="es-ES" sz="2800" b="1" dirty="0"/>
              <a:t>1.5.3. ÉTICA DE LA INVESTIGACIÓN EN SERES HUMANOS EN LAS CIENCIAS. EN TORNO A LA CONFORMACIÓN DE UN COMITÉ ÉTICO</a:t>
            </a:r>
          </a:p>
          <a:p>
            <a:pPr marL="0" indent="0" algn="just">
              <a:buNone/>
            </a:pPr>
            <a:r>
              <a:rPr lang="es-ES" sz="2800" b="1" dirty="0"/>
              <a:t>1.5.4. ÉTICA Y PRAXIS DE LA COMUNICACIÓN EN SALUD. ENSEÑANZA Y LA PRACTICA DE LA ÉTICA EN EL ÁREA DE LA SALUD</a:t>
            </a:r>
          </a:p>
          <a:p>
            <a:pPr marL="0" indent="0" algn="just">
              <a:buNone/>
            </a:pPr>
            <a:r>
              <a:rPr lang="es-ES" sz="2800" b="1" dirty="0"/>
              <a:t>1.5.5. PROBLEMAS ÉTICOS AL FINAL DE LA VIDA: MODELOS DE CASOS, ANCIANIDAD Y SENECTUD, DEFINICIÓN DE MUERTE, OBSTINACIÓN TERAPÉUTICA, VOLUNTADES VITALES ANTICIPADAS Y CUIDADOS PALIATIVOS</a:t>
            </a:r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65006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187</TotalTime>
  <Words>1431</Words>
  <Application>Microsoft Office PowerPoint</Application>
  <PresentationFormat>Panorámica</PresentationFormat>
  <Paragraphs>139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9" baseType="lpstr">
      <vt:lpstr>Algerian</vt:lpstr>
      <vt:lpstr>Arial</vt:lpstr>
      <vt:lpstr>Open Sans</vt:lpstr>
      <vt:lpstr>Tw Cen MT</vt:lpstr>
      <vt:lpstr>Gota</vt:lpstr>
      <vt:lpstr>DOCENTE</vt:lpstr>
      <vt:lpstr>MICROCURRICULUM</vt:lpstr>
      <vt:lpstr>ASIGNATURA</vt:lpstr>
      <vt:lpstr>SILABO DE LA ASIGNATURA</vt:lpstr>
      <vt:lpstr>Descripción de la asignatura</vt:lpstr>
      <vt:lpstr>Competencia(s) del perfil de egreso de la carrera a la(s) que aporta la asignatura</vt:lpstr>
      <vt:lpstr>Resultado(s) de aprendizaje del perfil de egreso de la carrera a lo(s) que aporta la asignatura</vt:lpstr>
      <vt:lpstr>UNIDAD 1 ETICA, MORAL, DEONTOLOGIA </vt:lpstr>
      <vt:lpstr>Presentación de PowerPoint</vt:lpstr>
      <vt:lpstr>Presentación de PowerPoint</vt:lpstr>
      <vt:lpstr>UNIDAD 2 BIOÉTICA</vt:lpstr>
      <vt:lpstr>Presentación de PowerPoint</vt:lpstr>
      <vt:lpstr>UNIDAD 3 BIOÉTICA</vt:lpstr>
      <vt:lpstr>TIPOS DE EVALUACION</vt:lpstr>
      <vt:lpstr>INVESTIGACION FORMATIVA</vt:lpstr>
      <vt:lpstr>METODOLOGIA DE ENSEÑANZA APRENDIZAJE</vt:lpstr>
      <vt:lpstr>TECNICAS DE ENSEÑANZA</vt:lpstr>
      <vt:lpstr>RECURSOS</vt:lpstr>
      <vt:lpstr>ESCENARIOS DE APRENDIZAJE</vt:lpstr>
      <vt:lpstr>BIBLIOGRAFIA BASICA</vt:lpstr>
      <vt:lpstr>Bibliografía Complementaria</vt:lpstr>
      <vt:lpstr>Webgrafía</vt:lpstr>
      <vt:lpstr>Bibliografía Dígital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DOCENTE</dc:title>
  <dc:creator>danna londonio</dc:creator>
  <cp:lastModifiedBy>danna londonio</cp:lastModifiedBy>
  <cp:revision>3</cp:revision>
  <dcterms:created xsi:type="dcterms:W3CDTF">2023-04-08T14:00:32Z</dcterms:created>
  <dcterms:modified xsi:type="dcterms:W3CDTF">2023-04-08T21:28:11Z</dcterms:modified>
</cp:coreProperties>
</file>