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59" r:id="rId3"/>
    <p:sldId id="360" r:id="rId4"/>
    <p:sldId id="361" r:id="rId5"/>
    <p:sldId id="362" r:id="rId6"/>
    <p:sldId id="363" r:id="rId7"/>
    <p:sldId id="484" r:id="rId8"/>
    <p:sldId id="482" r:id="rId9"/>
    <p:sldId id="364" r:id="rId10"/>
    <p:sldId id="365" r:id="rId11"/>
    <p:sldId id="491" r:id="rId12"/>
    <p:sldId id="490" r:id="rId13"/>
    <p:sldId id="488" r:id="rId14"/>
    <p:sldId id="366" r:id="rId15"/>
    <p:sldId id="495" r:id="rId16"/>
    <p:sldId id="492" r:id="rId17"/>
    <p:sldId id="367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082A"/>
    <a:srgbClr val="37F937"/>
    <a:srgbClr val="FF0000"/>
    <a:srgbClr val="1105FB"/>
    <a:srgbClr val="FFFF00"/>
    <a:srgbClr val="00B050"/>
    <a:srgbClr val="04C1FC"/>
    <a:srgbClr val="C5D905"/>
    <a:srgbClr val="59D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4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4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6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72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16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42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2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CD2D-61E2-42A4-9C44-197C6BC66C41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 17"/>
          <p:cNvSpPr/>
          <p:nvPr/>
        </p:nvSpPr>
        <p:spPr>
          <a:xfrm>
            <a:off x="2402355" y="563545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3288609" y="2143735"/>
            <a:ext cx="13504984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5900"/>
              </a:lnSpc>
              <a:defRPr/>
            </a:pPr>
            <a:endParaRPr lang="es-AR" sz="4800" b="1" dirty="0">
              <a:ln>
                <a:solidFill>
                  <a:schemeClr val="tx1"/>
                </a:solidFill>
              </a:ln>
              <a:latin typeface="Berlin Sans FB Demi" pitchFamily="34" charset="0"/>
              <a:ea typeface="+mj-ea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-3288609" y="4543149"/>
            <a:ext cx="13504984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s-AR" sz="5400" b="1" dirty="0">
                <a:ln w="28575">
                  <a:solidFill>
                    <a:schemeClr val="tx1"/>
                  </a:solidFill>
                </a:ln>
                <a:solidFill>
                  <a:srgbClr val="1105FB"/>
                </a:solidFill>
                <a:latin typeface="Berlin Sans FB Demi" pitchFamily="34" charset="0"/>
                <a:ea typeface="+mj-ea"/>
              </a:rPr>
              <a:t>Músculos de</a:t>
            </a:r>
          </a:p>
          <a:p>
            <a:pPr algn="ctr">
              <a:defRPr/>
            </a:pPr>
            <a:r>
              <a:rPr lang="es-AR" sz="5400" b="1" dirty="0">
                <a:ln w="28575">
                  <a:solidFill>
                    <a:schemeClr val="tx1"/>
                  </a:solidFill>
                </a:ln>
                <a:solidFill>
                  <a:srgbClr val="1105FB"/>
                </a:solidFill>
                <a:latin typeface="Berlin Sans FB Demi" pitchFamily="34" charset="0"/>
                <a:ea typeface="+mj-ea"/>
              </a:rPr>
              <a:t>Miembro Inferior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282" y="104579"/>
            <a:ext cx="2891824" cy="66454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Forma libre 16"/>
          <p:cNvSpPr/>
          <p:nvPr/>
        </p:nvSpPr>
        <p:spPr>
          <a:xfrm>
            <a:off x="8458860" y="472097"/>
            <a:ext cx="1240972" cy="5721531"/>
          </a:xfrm>
          <a:custGeom>
            <a:avLst/>
            <a:gdLst>
              <a:gd name="connsiteX0" fmla="*/ 783772 w 1240972"/>
              <a:gd name="connsiteY0" fmla="*/ 5695406 h 5721531"/>
              <a:gd name="connsiteX1" fmla="*/ 822960 w 1240972"/>
              <a:gd name="connsiteY1" fmla="*/ 5564777 h 5721531"/>
              <a:gd name="connsiteX2" fmla="*/ 692332 w 1240972"/>
              <a:gd name="connsiteY2" fmla="*/ 5159828 h 5721531"/>
              <a:gd name="connsiteX3" fmla="*/ 666206 w 1240972"/>
              <a:gd name="connsiteY3" fmla="*/ 4741817 h 5721531"/>
              <a:gd name="connsiteX4" fmla="*/ 757646 w 1240972"/>
              <a:gd name="connsiteY4" fmla="*/ 4349931 h 5721531"/>
              <a:gd name="connsiteX5" fmla="*/ 1084218 w 1240972"/>
              <a:gd name="connsiteY5" fmla="*/ 3004457 h 5721531"/>
              <a:gd name="connsiteX6" fmla="*/ 1110343 w 1240972"/>
              <a:gd name="connsiteY6" fmla="*/ 2325188 h 5721531"/>
              <a:gd name="connsiteX7" fmla="*/ 1136469 w 1240972"/>
              <a:gd name="connsiteY7" fmla="*/ 1933303 h 5721531"/>
              <a:gd name="connsiteX8" fmla="*/ 888275 w 1240972"/>
              <a:gd name="connsiteY8" fmla="*/ 1267097 h 5721531"/>
              <a:gd name="connsiteX9" fmla="*/ 966652 w 1240972"/>
              <a:gd name="connsiteY9" fmla="*/ 979714 h 5721531"/>
              <a:gd name="connsiteX10" fmla="*/ 1188720 w 1240972"/>
              <a:gd name="connsiteY10" fmla="*/ 235131 h 5721531"/>
              <a:gd name="connsiteX11" fmla="*/ 1240972 w 1240972"/>
              <a:gd name="connsiteY11" fmla="*/ 182880 h 5721531"/>
              <a:gd name="connsiteX12" fmla="*/ 1123406 w 1240972"/>
              <a:gd name="connsiteY12" fmla="*/ 117566 h 5721531"/>
              <a:gd name="connsiteX13" fmla="*/ 966652 w 1240972"/>
              <a:gd name="connsiteY13" fmla="*/ 0 h 5721531"/>
              <a:gd name="connsiteX14" fmla="*/ 849086 w 1240972"/>
              <a:gd name="connsiteY14" fmla="*/ 182880 h 5721531"/>
              <a:gd name="connsiteX15" fmla="*/ 496389 w 1240972"/>
              <a:gd name="connsiteY15" fmla="*/ 679268 h 5721531"/>
              <a:gd name="connsiteX16" fmla="*/ 169818 w 1240972"/>
              <a:gd name="connsiteY16" fmla="*/ 1058091 h 5721531"/>
              <a:gd name="connsiteX17" fmla="*/ 143692 w 1240972"/>
              <a:gd name="connsiteY17" fmla="*/ 1280160 h 5721531"/>
              <a:gd name="connsiteX18" fmla="*/ 104503 w 1240972"/>
              <a:gd name="connsiteY18" fmla="*/ 1397726 h 5721531"/>
              <a:gd name="connsiteX19" fmla="*/ 91440 w 1240972"/>
              <a:gd name="connsiteY19" fmla="*/ 1449977 h 5721531"/>
              <a:gd name="connsiteX20" fmla="*/ 0 w 1240972"/>
              <a:gd name="connsiteY20" fmla="*/ 1711234 h 5721531"/>
              <a:gd name="connsiteX21" fmla="*/ 52252 w 1240972"/>
              <a:gd name="connsiteY21" fmla="*/ 2011680 h 5721531"/>
              <a:gd name="connsiteX22" fmla="*/ 78378 w 1240972"/>
              <a:gd name="connsiteY22" fmla="*/ 2207623 h 5721531"/>
              <a:gd name="connsiteX23" fmla="*/ 78378 w 1240972"/>
              <a:gd name="connsiteY23" fmla="*/ 2403566 h 5721531"/>
              <a:gd name="connsiteX24" fmla="*/ 248195 w 1240972"/>
              <a:gd name="connsiteY24" fmla="*/ 1894114 h 5721531"/>
              <a:gd name="connsiteX25" fmla="*/ 326572 w 1240972"/>
              <a:gd name="connsiteY25" fmla="*/ 1894114 h 5721531"/>
              <a:gd name="connsiteX26" fmla="*/ 326572 w 1240972"/>
              <a:gd name="connsiteY26" fmla="*/ 1894114 h 5721531"/>
              <a:gd name="connsiteX27" fmla="*/ 352698 w 1240972"/>
              <a:gd name="connsiteY27" fmla="*/ 2286000 h 5721531"/>
              <a:gd name="connsiteX28" fmla="*/ 326572 w 1240972"/>
              <a:gd name="connsiteY28" fmla="*/ 2886891 h 5721531"/>
              <a:gd name="connsiteX29" fmla="*/ 418012 w 1240972"/>
              <a:gd name="connsiteY29" fmla="*/ 3735977 h 5721531"/>
              <a:gd name="connsiteX30" fmla="*/ 457200 w 1240972"/>
              <a:gd name="connsiteY30" fmla="*/ 4480560 h 5721531"/>
              <a:gd name="connsiteX31" fmla="*/ 378823 w 1240972"/>
              <a:gd name="connsiteY31" fmla="*/ 5199017 h 5721531"/>
              <a:gd name="connsiteX32" fmla="*/ 378823 w 1240972"/>
              <a:gd name="connsiteY32" fmla="*/ 5434148 h 5721531"/>
              <a:gd name="connsiteX33" fmla="*/ 404949 w 1240972"/>
              <a:gd name="connsiteY33" fmla="*/ 5577840 h 5721531"/>
              <a:gd name="connsiteX34" fmla="*/ 470263 w 1240972"/>
              <a:gd name="connsiteY34" fmla="*/ 5721531 h 5721531"/>
              <a:gd name="connsiteX35" fmla="*/ 574766 w 1240972"/>
              <a:gd name="connsiteY35" fmla="*/ 5590903 h 5721531"/>
              <a:gd name="connsiteX36" fmla="*/ 627018 w 1240972"/>
              <a:gd name="connsiteY36" fmla="*/ 5199017 h 5721531"/>
              <a:gd name="connsiteX37" fmla="*/ 744583 w 1240972"/>
              <a:gd name="connsiteY37" fmla="*/ 5630091 h 5721531"/>
              <a:gd name="connsiteX38" fmla="*/ 849086 w 1240972"/>
              <a:gd name="connsiteY38" fmla="*/ 5617028 h 5721531"/>
              <a:gd name="connsiteX39" fmla="*/ 888275 w 1240972"/>
              <a:gd name="connsiteY39" fmla="*/ 5499463 h 5721531"/>
              <a:gd name="connsiteX40" fmla="*/ 692332 w 1240972"/>
              <a:gd name="connsiteY40" fmla="*/ 5107577 h 5721531"/>
              <a:gd name="connsiteX41" fmla="*/ 666206 w 1240972"/>
              <a:gd name="connsiteY41" fmla="*/ 4728754 h 57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0972" h="5721531">
                <a:moveTo>
                  <a:pt x="783772" y="5695406"/>
                </a:moveTo>
                <a:lnTo>
                  <a:pt x="822960" y="5564777"/>
                </a:lnTo>
                <a:lnTo>
                  <a:pt x="692332" y="5159828"/>
                </a:lnTo>
                <a:lnTo>
                  <a:pt x="666206" y="4741817"/>
                </a:lnTo>
                <a:lnTo>
                  <a:pt x="757646" y="4349931"/>
                </a:lnTo>
                <a:lnTo>
                  <a:pt x="1084218" y="3004457"/>
                </a:lnTo>
                <a:lnTo>
                  <a:pt x="1110343" y="2325188"/>
                </a:lnTo>
                <a:lnTo>
                  <a:pt x="1136469" y="1933303"/>
                </a:lnTo>
                <a:lnTo>
                  <a:pt x="888275" y="1267097"/>
                </a:lnTo>
                <a:lnTo>
                  <a:pt x="966652" y="979714"/>
                </a:lnTo>
                <a:lnTo>
                  <a:pt x="1188720" y="235131"/>
                </a:lnTo>
                <a:lnTo>
                  <a:pt x="1240972" y="182880"/>
                </a:lnTo>
                <a:lnTo>
                  <a:pt x="1123406" y="117566"/>
                </a:lnTo>
                <a:lnTo>
                  <a:pt x="966652" y="0"/>
                </a:lnTo>
                <a:lnTo>
                  <a:pt x="849086" y="182880"/>
                </a:lnTo>
                <a:lnTo>
                  <a:pt x="496389" y="679268"/>
                </a:lnTo>
                <a:lnTo>
                  <a:pt x="169818" y="1058091"/>
                </a:lnTo>
                <a:lnTo>
                  <a:pt x="143692" y="1280160"/>
                </a:lnTo>
                <a:cubicBezTo>
                  <a:pt x="130629" y="1319349"/>
                  <a:pt x="116651" y="1358244"/>
                  <a:pt x="104503" y="1397726"/>
                </a:cubicBezTo>
                <a:cubicBezTo>
                  <a:pt x="99223" y="1414885"/>
                  <a:pt x="91440" y="1449977"/>
                  <a:pt x="91440" y="1449977"/>
                </a:cubicBezTo>
                <a:lnTo>
                  <a:pt x="0" y="1711234"/>
                </a:lnTo>
                <a:lnTo>
                  <a:pt x="52252" y="2011680"/>
                </a:lnTo>
                <a:lnTo>
                  <a:pt x="78378" y="2207623"/>
                </a:lnTo>
                <a:lnTo>
                  <a:pt x="78378" y="2403566"/>
                </a:lnTo>
                <a:lnTo>
                  <a:pt x="248195" y="1894114"/>
                </a:lnTo>
                <a:lnTo>
                  <a:pt x="326572" y="1894114"/>
                </a:lnTo>
                <a:lnTo>
                  <a:pt x="326572" y="1894114"/>
                </a:lnTo>
                <a:lnTo>
                  <a:pt x="352698" y="2286000"/>
                </a:lnTo>
                <a:lnTo>
                  <a:pt x="326572" y="2886891"/>
                </a:lnTo>
                <a:lnTo>
                  <a:pt x="418012" y="3735977"/>
                </a:lnTo>
                <a:lnTo>
                  <a:pt x="457200" y="4480560"/>
                </a:lnTo>
                <a:lnTo>
                  <a:pt x="378823" y="5199017"/>
                </a:lnTo>
                <a:lnTo>
                  <a:pt x="378823" y="5434148"/>
                </a:lnTo>
                <a:lnTo>
                  <a:pt x="404949" y="5577840"/>
                </a:lnTo>
                <a:lnTo>
                  <a:pt x="470263" y="5721531"/>
                </a:lnTo>
                <a:lnTo>
                  <a:pt x="574766" y="5590903"/>
                </a:lnTo>
                <a:lnTo>
                  <a:pt x="627018" y="5199017"/>
                </a:lnTo>
                <a:lnTo>
                  <a:pt x="744583" y="5630091"/>
                </a:lnTo>
                <a:lnTo>
                  <a:pt x="849086" y="5617028"/>
                </a:lnTo>
                <a:lnTo>
                  <a:pt x="888275" y="5499463"/>
                </a:lnTo>
                <a:lnTo>
                  <a:pt x="692332" y="5107577"/>
                </a:lnTo>
                <a:lnTo>
                  <a:pt x="666206" y="4728754"/>
                </a:lnTo>
              </a:path>
            </a:pathLst>
          </a:custGeom>
          <a:solidFill>
            <a:srgbClr val="00B050">
              <a:alpha val="32941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orma libre 18"/>
          <p:cNvSpPr/>
          <p:nvPr/>
        </p:nvSpPr>
        <p:spPr>
          <a:xfrm>
            <a:off x="9334072" y="628851"/>
            <a:ext cx="613954" cy="1881052"/>
          </a:xfrm>
          <a:custGeom>
            <a:avLst/>
            <a:gdLst>
              <a:gd name="connsiteX0" fmla="*/ 300446 w 613954"/>
              <a:gd name="connsiteY0" fmla="*/ 1881052 h 1881052"/>
              <a:gd name="connsiteX1" fmla="*/ 0 w 613954"/>
              <a:gd name="connsiteY1" fmla="*/ 1136469 h 1881052"/>
              <a:gd name="connsiteX2" fmla="*/ 365760 w 613954"/>
              <a:gd name="connsiteY2" fmla="*/ 0 h 1881052"/>
              <a:gd name="connsiteX3" fmla="*/ 613954 w 613954"/>
              <a:gd name="connsiteY3" fmla="*/ 104503 h 1881052"/>
              <a:gd name="connsiteX4" fmla="*/ 509451 w 613954"/>
              <a:gd name="connsiteY4" fmla="*/ 287383 h 1881052"/>
              <a:gd name="connsiteX5" fmla="*/ 522514 w 613954"/>
              <a:gd name="connsiteY5" fmla="*/ 666206 h 1881052"/>
              <a:gd name="connsiteX6" fmla="*/ 496388 w 613954"/>
              <a:gd name="connsiteY6" fmla="*/ 1123406 h 1881052"/>
              <a:gd name="connsiteX7" fmla="*/ 418011 w 613954"/>
              <a:gd name="connsiteY7" fmla="*/ 1645920 h 1881052"/>
              <a:gd name="connsiteX8" fmla="*/ 300446 w 613954"/>
              <a:gd name="connsiteY8" fmla="*/ 1881052 h 188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954" h="1881052">
                <a:moveTo>
                  <a:pt x="300446" y="1881052"/>
                </a:moveTo>
                <a:lnTo>
                  <a:pt x="0" y="1136469"/>
                </a:lnTo>
                <a:lnTo>
                  <a:pt x="365760" y="0"/>
                </a:lnTo>
                <a:lnTo>
                  <a:pt x="613954" y="104503"/>
                </a:lnTo>
                <a:lnTo>
                  <a:pt x="509451" y="287383"/>
                </a:lnTo>
                <a:lnTo>
                  <a:pt x="522514" y="666206"/>
                </a:lnTo>
                <a:lnTo>
                  <a:pt x="496388" y="1123406"/>
                </a:lnTo>
                <a:lnTo>
                  <a:pt x="418011" y="1645920"/>
                </a:lnTo>
                <a:lnTo>
                  <a:pt x="300446" y="1881052"/>
                </a:lnTo>
                <a:close/>
              </a:path>
            </a:pathLst>
          </a:custGeom>
          <a:solidFill>
            <a:srgbClr val="FFFF00">
              <a:alpha val="32941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42820" y="1499229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35628" y="2402990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732959" y="1522720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40282" y="2465954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02324" y="5738768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414275" y="4456704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107721" y="2073385"/>
            <a:ext cx="7073517" cy="56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Flexor Corto del Primer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Prolongación Metatarsiana del Tibial Posterior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1105FB"/>
                </a:solidFill>
              </a:rPr>
              <a:t>Interna: </a:t>
            </a:r>
            <a:r>
              <a:rPr lang="es-AR" altLang="es-EC" sz="1600" dirty="0"/>
              <a:t>Sesamoideo Interno, falange Proximal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1105FB"/>
                </a:solidFill>
              </a:rPr>
              <a:t>Externa: </a:t>
            </a:r>
            <a:r>
              <a:rPr lang="es-AR" altLang="es-EC" sz="1600" dirty="0"/>
              <a:t>Sesamoideo Externo, falange Proximal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Flexiona al Dedo Gordo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Aductor del Primer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1105FB"/>
                </a:solidFill>
              </a:rPr>
              <a:t>Oblicua: </a:t>
            </a:r>
            <a:r>
              <a:rPr lang="es-AR" altLang="es-EC" sz="1600" dirty="0"/>
              <a:t>Vaina del </a:t>
            </a:r>
            <a:r>
              <a:rPr lang="es-AR" altLang="es-EC" sz="1600" dirty="0" err="1"/>
              <a:t>Peroneo</a:t>
            </a:r>
            <a:r>
              <a:rPr lang="es-AR" altLang="es-EC" sz="1600" dirty="0"/>
              <a:t> Lateral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1105FB"/>
                </a:solidFill>
              </a:rPr>
              <a:t>Transversa: </a:t>
            </a:r>
            <a:r>
              <a:rPr lang="es-AR" altLang="es-EC" sz="1600" dirty="0"/>
              <a:t>Ligamento Transverso Profundo del Metatarso</a:t>
            </a: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b="1" dirty="0">
                <a:solidFill>
                  <a:srgbClr val="1105FB"/>
                </a:solidFill>
              </a:rPr>
              <a:t>O: </a:t>
            </a:r>
            <a:r>
              <a:rPr lang="es-AR" altLang="es-EC" sz="1600" dirty="0"/>
              <a:t>Sesamoideo E. y Falange </a:t>
            </a:r>
            <a:r>
              <a:rPr lang="es-AR" altLang="es-EC" sz="1600" dirty="0" err="1"/>
              <a:t>Prox</a:t>
            </a:r>
            <a:r>
              <a:rPr lang="es-AR" altLang="es-EC" sz="1600" dirty="0"/>
              <a:t>. </a:t>
            </a:r>
            <a:r>
              <a:rPr lang="es-AR" altLang="es-EC" sz="1600" b="1" dirty="0">
                <a:solidFill>
                  <a:srgbClr val="1105FB"/>
                </a:solidFill>
              </a:rPr>
              <a:t>T: </a:t>
            </a:r>
            <a:r>
              <a:rPr lang="es-AR" altLang="es-EC" sz="1600" dirty="0"/>
              <a:t>Flexor largo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Aducción, y ayuda en la flexión del Dedo Gordo</a:t>
            </a: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Flexor Corto del Quinto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Vaina del </a:t>
            </a:r>
            <a:r>
              <a:rPr lang="es-AR" altLang="es-EC" sz="1600" dirty="0" err="1"/>
              <a:t>Peroneo</a:t>
            </a:r>
            <a:r>
              <a:rPr lang="es-AR" altLang="es-EC" sz="1600" dirty="0"/>
              <a:t> Lateral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Proximal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</a:t>
            </a:r>
            <a:r>
              <a:rPr lang="es-AR" altLang="es-EC" sz="1600" dirty="0"/>
              <a:t> Flexión del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619197" y="23219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PLANTARES</a:t>
            </a:r>
          </a:p>
        </p:txBody>
      </p:sp>
      <p:sp>
        <p:nvSpPr>
          <p:cNvPr id="21517" name="Forma libre 21516"/>
          <p:cNvSpPr/>
          <p:nvPr/>
        </p:nvSpPr>
        <p:spPr>
          <a:xfrm>
            <a:off x="8025063" y="186088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00331" y="1499229"/>
            <a:ext cx="16318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3er PLANO</a:t>
            </a:r>
          </a:p>
        </p:txBody>
      </p:sp>
      <p:pic>
        <p:nvPicPr>
          <p:cNvPr id="19" name="Marcador de contenido 3">
            <a:extLst>
              <a:ext uri="{FF2B5EF4-FFF2-40B4-BE49-F238E27FC236}">
                <a16:creationId xmlns:a16="http://schemas.microsoft.com/office/drawing/2014/main" id="{CA6C193E-5BEE-4072-BC98-3EC91B046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0924" y="1470519"/>
            <a:ext cx="1831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6719A-FD3F-43D2-BE7E-982A6D56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3er pleno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5EC90F-E3B0-4B06-897C-2B0E9DE3A840}"/>
              </a:ext>
            </a:extLst>
          </p:cNvPr>
          <p:cNvSpPr txBox="1"/>
          <p:nvPr/>
        </p:nvSpPr>
        <p:spPr>
          <a:xfrm>
            <a:off x="355107" y="2175029"/>
            <a:ext cx="808755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Flexor Corto del Primer Dedo (NPI)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-Origen: </a:t>
            </a:r>
            <a:r>
              <a:rPr lang="es-AR" altLang="es-EC" sz="1800" dirty="0"/>
              <a:t>Prolongación Metatarsiana del Tibial Posterior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-Inserción: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Interna: </a:t>
            </a:r>
            <a:r>
              <a:rPr lang="es-AR" altLang="es-EC" sz="1800" dirty="0"/>
              <a:t>Sesamoideo Interno, falange Proximal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Externa: </a:t>
            </a:r>
            <a:r>
              <a:rPr lang="es-AR" altLang="es-EC" sz="1800" dirty="0"/>
              <a:t>Sesamoideo Externo, falange Proximal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-Función: </a:t>
            </a:r>
            <a:r>
              <a:rPr lang="es-AR" altLang="es-EC" sz="1800" dirty="0"/>
              <a:t>Flexiona al Dedo Gordo</a:t>
            </a: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B1A291AF-0EBD-43A4-87CA-3ABECB88C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0924" y="1470519"/>
            <a:ext cx="1831458" cy="4351338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AB7BC5A-DAE6-46B1-9D25-5F0E9B2F34FB}"/>
              </a:ext>
            </a:extLst>
          </p:cNvPr>
          <p:cNvCxnSpPr/>
          <p:nvPr/>
        </p:nvCxnSpPr>
        <p:spPr>
          <a:xfrm>
            <a:off x="3577701" y="2263806"/>
            <a:ext cx="6169981" cy="82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B20FB04-B2B2-4D7F-A779-CD5073C87609}"/>
              </a:ext>
            </a:extLst>
          </p:cNvPr>
          <p:cNvCxnSpPr>
            <a:cxnSpLocks/>
          </p:cNvCxnSpPr>
          <p:nvPr/>
        </p:nvCxnSpPr>
        <p:spPr>
          <a:xfrm>
            <a:off x="6096000" y="3210296"/>
            <a:ext cx="3429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EA89B09-78E0-455B-81B3-0D5FFD0A2A73}"/>
              </a:ext>
            </a:extLst>
          </p:cNvPr>
          <p:cNvCxnSpPr>
            <a:cxnSpLocks/>
          </p:cNvCxnSpPr>
          <p:nvPr/>
        </p:nvCxnSpPr>
        <p:spPr>
          <a:xfrm>
            <a:off x="3133817" y="2676617"/>
            <a:ext cx="6462944" cy="1537025"/>
          </a:xfrm>
          <a:prstGeom prst="straightConnector1">
            <a:avLst/>
          </a:prstGeom>
          <a:ln>
            <a:solidFill>
              <a:srgbClr val="F80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1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F7102-344D-4CA0-AED3-BE87E90E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3er plano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72C8D95-606C-4715-92B7-1D6D74945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6850" y="1115411"/>
            <a:ext cx="1831458" cy="43513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41E01B-A736-439A-AE85-2AC48E8AE14C}"/>
              </a:ext>
            </a:extLst>
          </p:cNvPr>
          <p:cNvSpPr txBox="1"/>
          <p:nvPr/>
        </p:nvSpPr>
        <p:spPr>
          <a:xfrm>
            <a:off x="976544" y="2095131"/>
            <a:ext cx="8165236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Aductor del Primer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-Origen: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Oblicua: </a:t>
            </a:r>
            <a:r>
              <a:rPr lang="es-AR" altLang="es-EC" sz="1800" dirty="0"/>
              <a:t>Vaina del Peroneo Lateral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Transversa: </a:t>
            </a:r>
            <a:r>
              <a:rPr lang="es-AR" altLang="es-EC" sz="1800" dirty="0"/>
              <a:t>Ligamento Transverso Profundo del Metatarso</a:t>
            </a:r>
            <a:endParaRPr lang="es-AR" altLang="es-EC" sz="18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-Inserción: </a:t>
            </a:r>
            <a:r>
              <a:rPr lang="es-AR" altLang="es-EC" sz="1800" b="1" dirty="0">
                <a:solidFill>
                  <a:srgbClr val="1105FB"/>
                </a:solidFill>
              </a:rPr>
              <a:t>O: </a:t>
            </a:r>
            <a:r>
              <a:rPr lang="es-AR" altLang="es-EC" sz="1800" dirty="0"/>
              <a:t>Sesamoideo E. y Falange </a:t>
            </a:r>
            <a:r>
              <a:rPr lang="es-AR" altLang="es-EC" sz="1800" dirty="0" err="1"/>
              <a:t>Prox</a:t>
            </a:r>
            <a:r>
              <a:rPr lang="es-AR" altLang="es-EC" sz="1800" dirty="0"/>
              <a:t>. </a:t>
            </a:r>
            <a:r>
              <a:rPr lang="es-AR" altLang="es-EC" sz="1800" b="1" dirty="0">
                <a:solidFill>
                  <a:srgbClr val="1105FB"/>
                </a:solidFill>
              </a:rPr>
              <a:t>T: </a:t>
            </a:r>
            <a:r>
              <a:rPr lang="es-AR" altLang="es-EC" sz="1800" dirty="0"/>
              <a:t>Flexor largo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-Función: </a:t>
            </a:r>
            <a:r>
              <a:rPr lang="es-AR" altLang="es-EC" sz="1800" dirty="0"/>
              <a:t>Aducción, y ayuda en la flexión del Dedo Gordo</a:t>
            </a:r>
            <a:endParaRPr lang="es-AR" altLang="es-EC" sz="18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E9C5D12-F86B-4E74-88BE-66514C0A9B41}"/>
              </a:ext>
            </a:extLst>
          </p:cNvPr>
          <p:cNvCxnSpPr/>
          <p:nvPr/>
        </p:nvCxnSpPr>
        <p:spPr>
          <a:xfrm>
            <a:off x="3817398" y="2219417"/>
            <a:ext cx="5557421" cy="435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D0A92BB-19E2-413A-AC66-46D5D422E7BF}"/>
              </a:ext>
            </a:extLst>
          </p:cNvPr>
          <p:cNvCxnSpPr>
            <a:cxnSpLocks/>
          </p:cNvCxnSpPr>
          <p:nvPr/>
        </p:nvCxnSpPr>
        <p:spPr>
          <a:xfrm>
            <a:off x="3994951" y="2219417"/>
            <a:ext cx="5832630" cy="905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3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D5621-4168-4D4F-8ABE-97C174FA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3r plano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510E91-214D-4B26-9671-4BDF20EE8A00}"/>
              </a:ext>
            </a:extLst>
          </p:cNvPr>
          <p:cNvSpPr txBox="1"/>
          <p:nvPr/>
        </p:nvSpPr>
        <p:spPr>
          <a:xfrm>
            <a:off x="656948" y="2743201"/>
            <a:ext cx="8484832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Flexor Corto del Quinto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-Origen: </a:t>
            </a:r>
            <a:r>
              <a:rPr lang="es-AR" altLang="es-EC" sz="1800" dirty="0"/>
              <a:t>Vaina del Peroneo Lateral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-Inserción: </a:t>
            </a:r>
            <a:r>
              <a:rPr lang="es-AR" altLang="es-EC" sz="1800" dirty="0"/>
              <a:t>Falange Proximal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-Función:</a:t>
            </a:r>
            <a:r>
              <a:rPr lang="es-AR" altLang="es-EC" sz="1800" dirty="0"/>
              <a:t> Flexión del 5to dedo</a:t>
            </a: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A666FDA3-CB07-4CEC-A761-423F7A033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0322" y="1346231"/>
            <a:ext cx="1831458" cy="4351338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0721BD9-5DA1-48F7-B5E9-B47395F9227D}"/>
              </a:ext>
            </a:extLst>
          </p:cNvPr>
          <p:cNvCxnSpPr>
            <a:cxnSpLocks/>
          </p:cNvCxnSpPr>
          <p:nvPr/>
        </p:nvCxnSpPr>
        <p:spPr>
          <a:xfrm>
            <a:off x="3790765" y="2849732"/>
            <a:ext cx="3781887" cy="20418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7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42820" y="1499229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12" name="Rectángulo 11"/>
          <p:cNvSpPr/>
          <p:nvPr/>
        </p:nvSpPr>
        <p:spPr>
          <a:xfrm>
            <a:off x="9732959" y="1522720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02324" y="5738768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414275" y="4456704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107721" y="2693592"/>
            <a:ext cx="7073517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Interóseos Plantares (3)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3er al 5to Metatarsiano, Vaina del </a:t>
            </a:r>
            <a:r>
              <a:rPr lang="es-AR" altLang="es-EC" sz="1600" dirty="0" err="1"/>
              <a:t>Peroneo</a:t>
            </a:r>
            <a:r>
              <a:rPr lang="es-AR" altLang="es-EC" sz="1600" dirty="0"/>
              <a:t> Lat.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Proximal del 3er al 5to Metatarsiano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Interóseos Dorsales (4)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1er al 5to metatarsiano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Proximal del 2do al 4to metatarsiano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619197" y="23219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s-AR" sz="4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PLANTARES</a:t>
            </a:r>
          </a:p>
        </p:txBody>
      </p:sp>
      <p:sp>
        <p:nvSpPr>
          <p:cNvPr id="21517" name="Forma libre 21516"/>
          <p:cNvSpPr/>
          <p:nvPr/>
        </p:nvSpPr>
        <p:spPr>
          <a:xfrm>
            <a:off x="8025063" y="186088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00331" y="1499229"/>
            <a:ext cx="16318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4to PLANO</a:t>
            </a: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3037463" y="3093360"/>
            <a:ext cx="4252337" cy="3084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V="1">
            <a:off x="2959100" y="3930650"/>
            <a:ext cx="4044950" cy="64243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155562" y="6085338"/>
            <a:ext cx="527691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Función</a:t>
            </a:r>
            <a:r>
              <a:rPr lang="es-ES" sz="2000" dirty="0"/>
              <a:t>: Flexionan a las art. </a:t>
            </a:r>
            <a:r>
              <a:rPr lang="es-ES" sz="2000" dirty="0" err="1"/>
              <a:t>metatarsofalángicas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0127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572688A-AEEA-42F4-B5C8-D88F70CD7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0105" y="1772358"/>
            <a:ext cx="2796649" cy="48486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F659AB-2C8E-4380-90B9-1F7E735C20DF}"/>
              </a:ext>
            </a:extLst>
          </p:cNvPr>
          <p:cNvSpPr txBox="1"/>
          <p:nvPr/>
        </p:nvSpPr>
        <p:spPr>
          <a:xfrm>
            <a:off x="1411550" y="603682"/>
            <a:ext cx="773023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Interóseos Dorsales (4)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-Origen: </a:t>
            </a:r>
            <a:r>
              <a:rPr lang="es-AR" altLang="es-EC" sz="1800" dirty="0"/>
              <a:t>1er al 5to metatarsiano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-Inserción: </a:t>
            </a:r>
            <a:r>
              <a:rPr lang="es-AR" altLang="es-EC" sz="1800" dirty="0"/>
              <a:t>Falange Proximal del 2do al 4to metatarsiano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4D909DB4-7B3F-4720-B8AE-A8679B48D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08" y="1772359"/>
            <a:ext cx="3242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8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7CE904C-155F-4776-A24B-D231D991F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84" y="1958790"/>
            <a:ext cx="2868725" cy="43513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4971D6-33DB-43FA-BEBD-FCBB26365CCB}"/>
              </a:ext>
            </a:extLst>
          </p:cNvPr>
          <p:cNvSpPr txBox="1"/>
          <p:nvPr/>
        </p:nvSpPr>
        <p:spPr>
          <a:xfrm>
            <a:off x="1209582" y="867386"/>
            <a:ext cx="609452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Interóseos Plantares (3)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-Origen: </a:t>
            </a:r>
            <a:r>
              <a:rPr lang="es-AR" altLang="es-EC" sz="1800" dirty="0"/>
              <a:t>3er al 5to Metatarsiano, Vaina del Peroneo Lat. Largo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-Inserción: </a:t>
            </a:r>
            <a:r>
              <a:rPr lang="es-AR" altLang="es-EC" sz="1800" dirty="0"/>
              <a:t>Falange Proximal del 3er al 5to Metatarsiano</a:t>
            </a:r>
          </a:p>
        </p:txBody>
      </p:sp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id="{BE75461C-878B-4DDA-A66D-A7A7F900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369" y="1506029"/>
            <a:ext cx="25097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622512" y="1103437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6373517" y="1983707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66944" y="5321529"/>
            <a:ext cx="56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81647" y="1510756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8670848" y="1103437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478171" y="2046671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740213" y="5319485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43489" y="46754"/>
            <a:ext cx="11517442" cy="168845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INERVACIÓN DE LOS MÚSCULOS DEL PIE</a:t>
            </a: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3417918" y="2418017"/>
            <a:ext cx="3902056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Extensor Corto de los Dedos</a:t>
            </a:r>
          </a:p>
        </p:txBody>
      </p:sp>
      <p:sp>
        <p:nvSpPr>
          <p:cNvPr id="23" name="11 CuadroTexto"/>
          <p:cNvSpPr txBox="1">
            <a:spLocks noChangeArrowheads="1"/>
          </p:cNvSpPr>
          <p:nvPr/>
        </p:nvSpPr>
        <p:spPr bwMode="auto">
          <a:xfrm>
            <a:off x="5002962" y="3208869"/>
            <a:ext cx="3821754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Abductor del Dedo Gordo</a:t>
            </a:r>
          </a:p>
          <a:p>
            <a:r>
              <a:rPr lang="es-AR" altLang="es-EC" dirty="0"/>
              <a:t>Flexor Corto de los Dedos</a:t>
            </a:r>
          </a:p>
          <a:p>
            <a:r>
              <a:rPr lang="es-AR" altLang="es-EC" dirty="0"/>
              <a:t>Abductor del Dedo Pequeño</a:t>
            </a: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-1387628" y="2422564"/>
            <a:ext cx="5429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1800" b="1" dirty="0">
                <a:solidFill>
                  <a:srgbClr val="1105FB"/>
                </a:solidFill>
              </a:rPr>
              <a:t>REGIÓN DORSAL</a:t>
            </a: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4578839" y="3208869"/>
            <a:ext cx="408994" cy="923330"/>
          </a:xfrm>
          <a:prstGeom prst="leftBrace">
            <a:avLst>
              <a:gd name="adj1" fmla="val 45149"/>
              <a:gd name="adj2" fmla="val 51415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-1283806" y="4747769"/>
            <a:ext cx="5429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1800" b="1" dirty="0">
                <a:solidFill>
                  <a:srgbClr val="1105FB"/>
                </a:solidFill>
              </a:rPr>
              <a:t>REGIÓN PLANTAR   </a:t>
            </a: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25" name="11 CuadroTexto"/>
          <p:cNvSpPr txBox="1">
            <a:spLocks noChangeArrowheads="1"/>
          </p:cNvSpPr>
          <p:nvPr/>
        </p:nvSpPr>
        <p:spPr bwMode="auto">
          <a:xfrm>
            <a:off x="2895072" y="3508693"/>
            <a:ext cx="1683767" cy="313932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buNone/>
            </a:pPr>
            <a:r>
              <a:rPr lang="es-AR" altLang="es-EC" dirty="0"/>
              <a:t>1er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r>
              <a:rPr lang="es-AR" altLang="es-EC" dirty="0"/>
              <a:t>2do PLANO</a:t>
            </a:r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r>
              <a:rPr lang="es-AR" altLang="es-EC" dirty="0"/>
              <a:t>3er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r>
              <a:rPr lang="es-AR" altLang="es-EC" dirty="0"/>
              <a:t>4to PLANO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2683046" y="2583315"/>
            <a:ext cx="734872" cy="21499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1 CuadroTexto"/>
          <p:cNvSpPr txBox="1">
            <a:spLocks noChangeArrowheads="1"/>
          </p:cNvSpPr>
          <p:nvPr/>
        </p:nvSpPr>
        <p:spPr bwMode="auto">
          <a:xfrm>
            <a:off x="5002961" y="4262613"/>
            <a:ext cx="2660613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Cuadrado Plantar</a:t>
            </a:r>
          </a:p>
          <a:p>
            <a:r>
              <a:rPr lang="es-AR" altLang="es-EC" dirty="0"/>
              <a:t>Lumbricales (4)</a:t>
            </a:r>
          </a:p>
        </p:txBody>
      </p:sp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5003945" y="5046541"/>
            <a:ext cx="4183879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Flexor Corto del Dedo Gordo</a:t>
            </a:r>
          </a:p>
          <a:p>
            <a:r>
              <a:rPr lang="es-AR" altLang="es-EC" dirty="0"/>
              <a:t>Aductor del Dedo Gordo</a:t>
            </a:r>
          </a:p>
          <a:p>
            <a:r>
              <a:rPr lang="es-AR" altLang="es-EC" dirty="0"/>
              <a:t>Flexor Corto del Dedo Pequeño</a:t>
            </a:r>
          </a:p>
        </p:txBody>
      </p:sp>
      <p:sp>
        <p:nvSpPr>
          <p:cNvPr id="32" name="11 CuadroTexto"/>
          <p:cNvSpPr txBox="1">
            <a:spLocks noChangeArrowheads="1"/>
          </p:cNvSpPr>
          <p:nvPr/>
        </p:nvSpPr>
        <p:spPr bwMode="auto">
          <a:xfrm>
            <a:off x="4988996" y="6090679"/>
            <a:ext cx="2979378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Interóseos Dorsales</a:t>
            </a:r>
          </a:p>
          <a:p>
            <a:r>
              <a:rPr lang="es-AR" altLang="es-EC" dirty="0"/>
              <a:t>Interóseos Plantares</a:t>
            </a:r>
          </a:p>
        </p:txBody>
      </p:sp>
      <p:sp>
        <p:nvSpPr>
          <p:cNvPr id="33" name="Abrir llave 32"/>
          <p:cNvSpPr/>
          <p:nvPr/>
        </p:nvSpPr>
        <p:spPr>
          <a:xfrm>
            <a:off x="4592487" y="4267671"/>
            <a:ext cx="396594" cy="641273"/>
          </a:xfrm>
          <a:prstGeom prst="leftBrace">
            <a:avLst>
              <a:gd name="adj1" fmla="val 45149"/>
              <a:gd name="adj2" fmla="val 38646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4554038" y="5046541"/>
            <a:ext cx="408994" cy="923330"/>
          </a:xfrm>
          <a:prstGeom prst="leftBrace">
            <a:avLst>
              <a:gd name="adj1" fmla="val 45149"/>
              <a:gd name="adj2" fmla="val 30722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Abrir llave 36"/>
          <p:cNvSpPr/>
          <p:nvPr/>
        </p:nvSpPr>
        <p:spPr>
          <a:xfrm>
            <a:off x="4554038" y="6090678"/>
            <a:ext cx="408994" cy="625398"/>
          </a:xfrm>
          <a:prstGeom prst="leftBrace">
            <a:avLst>
              <a:gd name="adj1" fmla="val 45149"/>
              <a:gd name="adj2" fmla="val 53597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11 CuadroTexto"/>
          <p:cNvSpPr txBox="1">
            <a:spLocks noChangeArrowheads="1"/>
          </p:cNvSpPr>
          <p:nvPr/>
        </p:nvSpPr>
        <p:spPr bwMode="auto">
          <a:xfrm>
            <a:off x="8101102" y="2329889"/>
            <a:ext cx="2509863" cy="528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s-AR" altLang="es-EC" sz="1600" dirty="0"/>
              <a:t>Nervio Tibial Anterior</a:t>
            </a:r>
          </a:p>
          <a:p>
            <a:pPr marL="0" indent="0" algn="ctr">
              <a:lnSpc>
                <a:spcPts val="1700"/>
              </a:lnSpc>
              <a:buNone/>
            </a:pPr>
            <a:r>
              <a:rPr lang="es-AR" altLang="es-EC" sz="1600" dirty="0"/>
              <a:t>(</a:t>
            </a:r>
            <a:r>
              <a:rPr lang="es-AR" altLang="es-EC" sz="1600" dirty="0" err="1"/>
              <a:t>Peroneo</a:t>
            </a:r>
            <a:r>
              <a:rPr lang="es-AR" altLang="es-EC" sz="1600" dirty="0"/>
              <a:t> Profundo)</a:t>
            </a: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7319974" y="2602683"/>
            <a:ext cx="734872" cy="21499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1 CuadroTexto"/>
          <p:cNvSpPr txBox="1">
            <a:spLocks noChangeArrowheads="1"/>
          </p:cNvSpPr>
          <p:nvPr/>
        </p:nvSpPr>
        <p:spPr bwMode="auto">
          <a:xfrm>
            <a:off x="9420048" y="3205243"/>
            <a:ext cx="2703222" cy="528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s-AR" altLang="es-EC" sz="1600" dirty="0"/>
              <a:t>Nervio Plantar Interno</a:t>
            </a:r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</p:txBody>
      </p:sp>
      <p:sp>
        <p:nvSpPr>
          <p:cNvPr id="34" name="11 CuadroTexto"/>
          <p:cNvSpPr txBox="1">
            <a:spLocks noChangeArrowheads="1"/>
          </p:cNvSpPr>
          <p:nvPr/>
        </p:nvSpPr>
        <p:spPr bwMode="auto">
          <a:xfrm>
            <a:off x="9420048" y="3846085"/>
            <a:ext cx="2703222" cy="9643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r>
              <a:rPr lang="es-AR" altLang="es-EC" sz="1600" dirty="0"/>
              <a:t>Nervio Plantar Externo</a:t>
            </a:r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</p:txBody>
      </p:sp>
      <p:sp>
        <p:nvSpPr>
          <p:cNvPr id="38" name="11 CuadroTexto"/>
          <p:cNvSpPr txBox="1">
            <a:spLocks noChangeArrowheads="1"/>
          </p:cNvSpPr>
          <p:nvPr/>
        </p:nvSpPr>
        <p:spPr bwMode="auto">
          <a:xfrm>
            <a:off x="9420747" y="5003445"/>
            <a:ext cx="2703222" cy="3103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s-AR" altLang="es-EC" sz="1600" dirty="0"/>
              <a:t>Nervio </a:t>
            </a:r>
            <a:r>
              <a:rPr lang="es-AR" altLang="es-EC" sz="1600"/>
              <a:t>Plantar Interno</a:t>
            </a:r>
            <a:endParaRPr lang="es-AR" altLang="es-EC" sz="1600" dirty="0"/>
          </a:p>
        </p:txBody>
      </p:sp>
      <p:sp>
        <p:nvSpPr>
          <p:cNvPr id="39" name="11 CuadroTexto"/>
          <p:cNvSpPr txBox="1">
            <a:spLocks noChangeArrowheads="1"/>
          </p:cNvSpPr>
          <p:nvPr/>
        </p:nvSpPr>
        <p:spPr bwMode="auto">
          <a:xfrm>
            <a:off x="9421779" y="5409360"/>
            <a:ext cx="2703222" cy="14003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r>
              <a:rPr lang="es-AR" altLang="es-EC" sz="1600" dirty="0"/>
              <a:t>Nervio Plantar Externo</a:t>
            </a:r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  <a:p>
            <a:pPr marL="0" indent="0">
              <a:lnSpc>
                <a:spcPts val="1700"/>
              </a:lnSpc>
              <a:buNone/>
            </a:pPr>
            <a:endParaRPr lang="es-AR" altLang="es-EC" sz="1600" dirty="0"/>
          </a:p>
        </p:txBody>
      </p:sp>
      <p:cxnSp>
        <p:nvCxnSpPr>
          <p:cNvPr id="40" name="Conector recto de flecha 39"/>
          <p:cNvCxnSpPr/>
          <p:nvPr/>
        </p:nvCxnSpPr>
        <p:spPr>
          <a:xfrm flipV="1">
            <a:off x="8824716" y="5172685"/>
            <a:ext cx="610545" cy="73663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rir llave 40"/>
          <p:cNvSpPr/>
          <p:nvPr/>
        </p:nvSpPr>
        <p:spPr>
          <a:xfrm rot="10800000">
            <a:off x="8965129" y="5401520"/>
            <a:ext cx="281859" cy="1329026"/>
          </a:xfrm>
          <a:prstGeom prst="leftBrace">
            <a:avLst>
              <a:gd name="adj1" fmla="val 45149"/>
              <a:gd name="adj2" fmla="val 51069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Abrir llave 41"/>
          <p:cNvSpPr/>
          <p:nvPr/>
        </p:nvSpPr>
        <p:spPr>
          <a:xfrm rot="10601835">
            <a:off x="8699444" y="3818302"/>
            <a:ext cx="484498" cy="1082990"/>
          </a:xfrm>
          <a:prstGeom prst="leftBrace">
            <a:avLst>
              <a:gd name="adj1" fmla="val 45149"/>
              <a:gd name="adj2" fmla="val 49350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llave 42"/>
          <p:cNvSpPr/>
          <p:nvPr/>
        </p:nvSpPr>
        <p:spPr>
          <a:xfrm rot="10800000">
            <a:off x="8670846" y="3269570"/>
            <a:ext cx="516977" cy="503009"/>
          </a:xfrm>
          <a:prstGeom prst="leftBrace">
            <a:avLst>
              <a:gd name="adj1" fmla="val 45149"/>
              <a:gd name="adj2" fmla="val 55363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7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83764" y="1103437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76572" y="2007198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69999" y="5345020"/>
            <a:ext cx="56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84702" y="1534247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73903" y="1126928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81226" y="2070162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43268" y="5342976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646" y="-238979"/>
            <a:ext cx="11517442" cy="168845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s-AR" sz="6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DEL PIE</a:t>
            </a: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4185398" y="2373727"/>
            <a:ext cx="3902056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Extensor Corto de los Dedos</a:t>
            </a:r>
          </a:p>
        </p:txBody>
      </p:sp>
      <p:sp>
        <p:nvSpPr>
          <p:cNvPr id="23" name="11 CuadroTexto"/>
          <p:cNvSpPr txBox="1">
            <a:spLocks noChangeArrowheads="1"/>
          </p:cNvSpPr>
          <p:nvPr/>
        </p:nvSpPr>
        <p:spPr bwMode="auto">
          <a:xfrm>
            <a:off x="6106017" y="3232360"/>
            <a:ext cx="4157566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Abductor del Dedo Gordo</a:t>
            </a:r>
          </a:p>
          <a:p>
            <a:r>
              <a:rPr lang="es-AR" altLang="es-EC" dirty="0"/>
              <a:t>Flexor Corto de los Dedos</a:t>
            </a:r>
          </a:p>
          <a:p>
            <a:r>
              <a:rPr lang="es-AR" altLang="es-EC" dirty="0"/>
              <a:t>Abductor del Dedo Pequeño</a:t>
            </a: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-993856" y="2356965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2400" b="1" dirty="0">
                <a:solidFill>
                  <a:srgbClr val="1105FB"/>
                </a:solidFill>
              </a:rPr>
              <a:t>REGIÓN DORSAL</a:t>
            </a:r>
            <a:endParaRPr lang="es-AR" altLang="es-EC" sz="2400" dirty="0">
              <a:solidFill>
                <a:srgbClr val="1105FB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5681894" y="3232360"/>
            <a:ext cx="408994" cy="923330"/>
          </a:xfrm>
          <a:prstGeom prst="leftBrace">
            <a:avLst>
              <a:gd name="adj1" fmla="val 45149"/>
              <a:gd name="adj2" fmla="val 51415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-875858" y="4701603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2400" b="1" dirty="0">
                <a:solidFill>
                  <a:srgbClr val="1105FB"/>
                </a:solidFill>
              </a:rPr>
              <a:t>REGIÓN PLANTAR</a:t>
            </a:r>
            <a:endParaRPr lang="es-AR" altLang="es-EC" sz="2400" dirty="0">
              <a:solidFill>
                <a:srgbClr val="1105FB"/>
              </a:solidFill>
            </a:endParaRPr>
          </a:p>
        </p:txBody>
      </p:sp>
      <p:sp>
        <p:nvSpPr>
          <p:cNvPr id="25" name="11 CuadroTexto"/>
          <p:cNvSpPr txBox="1">
            <a:spLocks noChangeArrowheads="1"/>
          </p:cNvSpPr>
          <p:nvPr/>
        </p:nvSpPr>
        <p:spPr bwMode="auto">
          <a:xfrm>
            <a:off x="3773817" y="3532184"/>
            <a:ext cx="1908077" cy="313932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1er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2do PLANO</a:t>
            </a:r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3er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4to PLANO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3450526" y="2539025"/>
            <a:ext cx="734872" cy="21499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1 CuadroTexto"/>
          <p:cNvSpPr txBox="1">
            <a:spLocks noChangeArrowheads="1"/>
          </p:cNvSpPr>
          <p:nvPr/>
        </p:nvSpPr>
        <p:spPr bwMode="auto">
          <a:xfrm>
            <a:off x="6106016" y="4286104"/>
            <a:ext cx="4157567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Cuadrado Plantar</a:t>
            </a:r>
          </a:p>
          <a:p>
            <a:r>
              <a:rPr lang="es-AR" altLang="es-EC" dirty="0"/>
              <a:t>Lumbricales (4)</a:t>
            </a:r>
          </a:p>
        </p:txBody>
      </p:sp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6107000" y="5070032"/>
            <a:ext cx="4183879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Flexor Corto del Dedo Gordo</a:t>
            </a:r>
          </a:p>
          <a:p>
            <a:r>
              <a:rPr lang="es-AR" altLang="es-EC" dirty="0"/>
              <a:t>Aductor del Dedo Gordo</a:t>
            </a:r>
          </a:p>
          <a:p>
            <a:r>
              <a:rPr lang="es-AR" altLang="es-EC" dirty="0"/>
              <a:t>Flexor Corto del Dedo Pequeño</a:t>
            </a:r>
          </a:p>
        </p:txBody>
      </p:sp>
      <p:sp>
        <p:nvSpPr>
          <p:cNvPr id="32" name="11 CuadroTexto"/>
          <p:cNvSpPr txBox="1">
            <a:spLocks noChangeArrowheads="1"/>
          </p:cNvSpPr>
          <p:nvPr/>
        </p:nvSpPr>
        <p:spPr bwMode="auto">
          <a:xfrm>
            <a:off x="6092051" y="6114170"/>
            <a:ext cx="4171532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Interóseos Dorsales</a:t>
            </a:r>
          </a:p>
          <a:p>
            <a:r>
              <a:rPr lang="es-AR" altLang="es-EC" dirty="0"/>
              <a:t>Interóseos Plantares</a:t>
            </a:r>
          </a:p>
        </p:txBody>
      </p:sp>
      <p:sp>
        <p:nvSpPr>
          <p:cNvPr id="33" name="Abrir llave 32"/>
          <p:cNvSpPr/>
          <p:nvPr/>
        </p:nvSpPr>
        <p:spPr>
          <a:xfrm>
            <a:off x="5695542" y="4291162"/>
            <a:ext cx="396594" cy="641273"/>
          </a:xfrm>
          <a:prstGeom prst="leftBrace">
            <a:avLst>
              <a:gd name="adj1" fmla="val 45149"/>
              <a:gd name="adj2" fmla="val 38646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5657093" y="5070032"/>
            <a:ext cx="408994" cy="923330"/>
          </a:xfrm>
          <a:prstGeom prst="leftBrace">
            <a:avLst>
              <a:gd name="adj1" fmla="val 45149"/>
              <a:gd name="adj2" fmla="val 30722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Abrir llave 36"/>
          <p:cNvSpPr/>
          <p:nvPr/>
        </p:nvSpPr>
        <p:spPr>
          <a:xfrm>
            <a:off x="5657093" y="6114169"/>
            <a:ext cx="408994" cy="625398"/>
          </a:xfrm>
          <a:prstGeom prst="leftBrace">
            <a:avLst>
              <a:gd name="adj1" fmla="val 45149"/>
              <a:gd name="adj2" fmla="val 53597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35628" y="2402990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29055" y="5740812"/>
            <a:ext cx="56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732959" y="1522720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40282" y="2465954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02324" y="5738768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414275" y="4456704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0" y="2675757"/>
            <a:ext cx="6913405" cy="27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Extensor Corto de los Dedos (Pedio)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Seno del Tarso, </a:t>
            </a:r>
            <a:r>
              <a:rPr lang="es-AR" altLang="es-EC" sz="1600" dirty="0" err="1"/>
              <a:t>Retínaculo</a:t>
            </a:r>
            <a:r>
              <a:rPr lang="es-AR" altLang="es-EC" sz="1600" dirty="0"/>
              <a:t> Extensor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Tendones del Extensor Largo de los Dedos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Extensión del 1ero al 4to dedo</a:t>
            </a: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947527" y="798854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s-AR" sz="5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</a:t>
            </a:r>
          </a:p>
          <a:p>
            <a:pPr algn="ctr">
              <a:defRPr/>
            </a:pPr>
            <a:r>
              <a:rPr lang="es-AR" sz="5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DORSALES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AF5EE0D6-985C-4ED3-B332-8D24BD504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7670" y="1237326"/>
            <a:ext cx="1683992" cy="4351338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1A88FE9-0416-4D6B-A74B-49B5540F6034}"/>
              </a:ext>
            </a:extLst>
          </p:cNvPr>
          <p:cNvCxnSpPr/>
          <p:nvPr/>
        </p:nvCxnSpPr>
        <p:spPr>
          <a:xfrm>
            <a:off x="4202691" y="3152238"/>
            <a:ext cx="3819791" cy="30246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Marcador de contenido 3">
            <a:extLst>
              <a:ext uri="{FF2B5EF4-FFF2-40B4-BE49-F238E27FC236}">
                <a16:creationId xmlns:a16="http://schemas.microsoft.com/office/drawing/2014/main" id="{09336EA1-B6EA-4D31-A762-A122C2FF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50" y="1370354"/>
            <a:ext cx="1502402" cy="43513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65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83764" y="1103437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76572" y="2007198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69999" y="5345020"/>
            <a:ext cx="56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84702" y="1534247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73903" y="1126928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81226" y="2070162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43268" y="5342976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646" y="-238979"/>
            <a:ext cx="11517442" cy="168845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es-AR" sz="72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DEL PIE</a:t>
            </a: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4185398" y="2373727"/>
            <a:ext cx="3902056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Extensor Corto de los Dedos</a:t>
            </a:r>
          </a:p>
        </p:txBody>
      </p:sp>
      <p:sp>
        <p:nvSpPr>
          <p:cNvPr id="23" name="11 CuadroTexto"/>
          <p:cNvSpPr txBox="1">
            <a:spLocks noChangeArrowheads="1"/>
          </p:cNvSpPr>
          <p:nvPr/>
        </p:nvSpPr>
        <p:spPr bwMode="auto">
          <a:xfrm>
            <a:off x="6106017" y="3232360"/>
            <a:ext cx="4157566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Abductor del Dedo Gordo</a:t>
            </a:r>
          </a:p>
          <a:p>
            <a:r>
              <a:rPr lang="es-AR" altLang="es-EC" dirty="0"/>
              <a:t>Flexor Corto de los Dedos</a:t>
            </a:r>
          </a:p>
          <a:p>
            <a:r>
              <a:rPr lang="es-AR" altLang="es-EC" dirty="0"/>
              <a:t>Abductor del Dedo Pequeño</a:t>
            </a:r>
          </a:p>
        </p:txBody>
      </p:sp>
      <p:sp>
        <p:nvSpPr>
          <p:cNvPr id="27" name="11 CuadroTexto"/>
          <p:cNvSpPr txBox="1">
            <a:spLocks noChangeArrowheads="1"/>
          </p:cNvSpPr>
          <p:nvPr/>
        </p:nvSpPr>
        <p:spPr bwMode="auto">
          <a:xfrm>
            <a:off x="-993856" y="2356965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2400" b="1" dirty="0">
                <a:solidFill>
                  <a:srgbClr val="1105FB"/>
                </a:solidFill>
              </a:rPr>
              <a:t>REGIÓN DORSAL</a:t>
            </a:r>
            <a:endParaRPr lang="es-AR" altLang="es-EC" sz="2400" dirty="0">
              <a:solidFill>
                <a:srgbClr val="1105FB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5681894" y="3232360"/>
            <a:ext cx="408994" cy="923330"/>
          </a:xfrm>
          <a:prstGeom prst="leftBrace">
            <a:avLst>
              <a:gd name="adj1" fmla="val 45149"/>
              <a:gd name="adj2" fmla="val 51415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-875858" y="4701603"/>
            <a:ext cx="542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s-AR" altLang="es-EC" sz="2400" b="1" dirty="0">
                <a:solidFill>
                  <a:srgbClr val="1105FB"/>
                </a:solidFill>
              </a:rPr>
              <a:t>REGIÓN PLANTAR</a:t>
            </a:r>
            <a:endParaRPr lang="es-AR" altLang="es-EC" sz="2400" dirty="0">
              <a:solidFill>
                <a:srgbClr val="1105FB"/>
              </a:solidFill>
            </a:endParaRPr>
          </a:p>
        </p:txBody>
      </p:sp>
      <p:sp>
        <p:nvSpPr>
          <p:cNvPr id="25" name="11 CuadroTexto"/>
          <p:cNvSpPr txBox="1">
            <a:spLocks noChangeArrowheads="1"/>
          </p:cNvSpPr>
          <p:nvPr/>
        </p:nvSpPr>
        <p:spPr bwMode="auto">
          <a:xfrm>
            <a:off x="3773817" y="3532184"/>
            <a:ext cx="1908077" cy="313932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1er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2do PLANO</a:t>
            </a:r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3er PLANO</a:t>
            </a:r>
          </a:p>
          <a:p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pPr marL="0" indent="0">
              <a:buNone/>
            </a:pPr>
            <a:endParaRPr lang="es-AR" altLang="es-EC" dirty="0"/>
          </a:p>
          <a:p>
            <a:r>
              <a:rPr lang="es-AR" altLang="es-EC" dirty="0"/>
              <a:t>4to PLANO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3450526" y="2539025"/>
            <a:ext cx="734872" cy="21499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1 CuadroTexto"/>
          <p:cNvSpPr txBox="1">
            <a:spLocks noChangeArrowheads="1"/>
          </p:cNvSpPr>
          <p:nvPr/>
        </p:nvSpPr>
        <p:spPr bwMode="auto">
          <a:xfrm>
            <a:off x="6106016" y="4286104"/>
            <a:ext cx="4157567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Cuadrado Plantar</a:t>
            </a:r>
          </a:p>
          <a:p>
            <a:r>
              <a:rPr lang="es-AR" altLang="es-EC" dirty="0"/>
              <a:t>Lumbricales (4)</a:t>
            </a:r>
          </a:p>
        </p:txBody>
      </p:sp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6107000" y="5070032"/>
            <a:ext cx="4183879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Flexor Corto del Dedo Gordo</a:t>
            </a:r>
          </a:p>
          <a:p>
            <a:r>
              <a:rPr lang="es-AR" altLang="es-EC" dirty="0"/>
              <a:t>Aductor del Dedo Gordo</a:t>
            </a:r>
          </a:p>
          <a:p>
            <a:r>
              <a:rPr lang="es-AR" altLang="es-EC" dirty="0"/>
              <a:t>Flexor Corto del Dedo Pequeño</a:t>
            </a:r>
          </a:p>
        </p:txBody>
      </p:sp>
      <p:sp>
        <p:nvSpPr>
          <p:cNvPr id="32" name="11 CuadroTexto"/>
          <p:cNvSpPr txBox="1">
            <a:spLocks noChangeArrowheads="1"/>
          </p:cNvSpPr>
          <p:nvPr/>
        </p:nvSpPr>
        <p:spPr bwMode="auto">
          <a:xfrm>
            <a:off x="6092051" y="6114170"/>
            <a:ext cx="4171532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r>
              <a:rPr lang="es-AR" altLang="es-EC" dirty="0"/>
              <a:t>Interóseos Dorsales</a:t>
            </a:r>
          </a:p>
          <a:p>
            <a:r>
              <a:rPr lang="es-AR" altLang="es-EC" dirty="0"/>
              <a:t>Interóseos Plantares</a:t>
            </a:r>
          </a:p>
        </p:txBody>
      </p:sp>
      <p:sp>
        <p:nvSpPr>
          <p:cNvPr id="33" name="Abrir llave 32"/>
          <p:cNvSpPr/>
          <p:nvPr/>
        </p:nvSpPr>
        <p:spPr>
          <a:xfrm>
            <a:off x="5695542" y="4291162"/>
            <a:ext cx="396594" cy="641273"/>
          </a:xfrm>
          <a:prstGeom prst="leftBrace">
            <a:avLst>
              <a:gd name="adj1" fmla="val 45149"/>
              <a:gd name="adj2" fmla="val 38646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5657093" y="5070032"/>
            <a:ext cx="408994" cy="923330"/>
          </a:xfrm>
          <a:prstGeom prst="leftBrace">
            <a:avLst>
              <a:gd name="adj1" fmla="val 45149"/>
              <a:gd name="adj2" fmla="val 30722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Abrir llave 36"/>
          <p:cNvSpPr/>
          <p:nvPr/>
        </p:nvSpPr>
        <p:spPr>
          <a:xfrm>
            <a:off x="5657093" y="6114169"/>
            <a:ext cx="408994" cy="625398"/>
          </a:xfrm>
          <a:prstGeom prst="leftBrace">
            <a:avLst>
              <a:gd name="adj1" fmla="val 45149"/>
              <a:gd name="adj2" fmla="val 53597"/>
            </a:avLst>
          </a:prstGeom>
          <a:ln w="38100">
            <a:solidFill>
              <a:srgbClr val="F80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3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97" y="390616"/>
            <a:ext cx="3036319" cy="6467383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4765496" y="1193125"/>
            <a:ext cx="2661007" cy="5075434"/>
          </a:xfrm>
          <a:custGeom>
            <a:avLst/>
            <a:gdLst>
              <a:gd name="connsiteX0" fmla="*/ 1715784 w 2661007"/>
              <a:gd name="connsiteY0" fmla="*/ 4972692 h 5075434"/>
              <a:gd name="connsiteX1" fmla="*/ 1715784 w 2661007"/>
              <a:gd name="connsiteY1" fmla="*/ 4191856 h 5075434"/>
              <a:gd name="connsiteX2" fmla="*/ 1962364 w 2661007"/>
              <a:gd name="connsiteY2" fmla="*/ 2640459 h 5075434"/>
              <a:gd name="connsiteX3" fmla="*/ 2250040 w 2661007"/>
              <a:gd name="connsiteY3" fmla="*/ 1849349 h 5075434"/>
              <a:gd name="connsiteX4" fmla="*/ 2661007 w 2661007"/>
              <a:gd name="connsiteY4" fmla="*/ 1027416 h 5075434"/>
              <a:gd name="connsiteX5" fmla="*/ 2650732 w 2661007"/>
              <a:gd name="connsiteY5" fmla="*/ 400692 h 5075434"/>
              <a:gd name="connsiteX6" fmla="*/ 2424701 w 2661007"/>
              <a:gd name="connsiteY6" fmla="*/ 410967 h 5075434"/>
              <a:gd name="connsiteX7" fmla="*/ 2116476 w 2661007"/>
              <a:gd name="connsiteY7" fmla="*/ 1366463 h 5075434"/>
              <a:gd name="connsiteX8" fmla="*/ 1921267 w 2661007"/>
              <a:gd name="connsiteY8" fmla="*/ 1253448 h 5075434"/>
              <a:gd name="connsiteX9" fmla="*/ 2034283 w 2661007"/>
              <a:gd name="connsiteY9" fmla="*/ 955497 h 5075434"/>
              <a:gd name="connsiteX10" fmla="*/ 2260314 w 2661007"/>
              <a:gd name="connsiteY10" fmla="*/ 503434 h 5075434"/>
              <a:gd name="connsiteX11" fmla="*/ 2095928 w 2661007"/>
              <a:gd name="connsiteY11" fmla="*/ 390418 h 5075434"/>
              <a:gd name="connsiteX12" fmla="*/ 1880171 w 2661007"/>
              <a:gd name="connsiteY12" fmla="*/ 400692 h 5075434"/>
              <a:gd name="connsiteX13" fmla="*/ 1808252 w 2661007"/>
              <a:gd name="connsiteY13" fmla="*/ 287677 h 5075434"/>
              <a:gd name="connsiteX14" fmla="*/ 1787703 w 2661007"/>
              <a:gd name="connsiteY14" fmla="*/ 287677 h 5075434"/>
              <a:gd name="connsiteX15" fmla="*/ 1777429 w 2661007"/>
              <a:gd name="connsiteY15" fmla="*/ 61645 h 5075434"/>
              <a:gd name="connsiteX16" fmla="*/ 1705510 w 2661007"/>
              <a:gd name="connsiteY16" fmla="*/ 0 h 5075434"/>
              <a:gd name="connsiteX17" fmla="*/ 1623317 w 2661007"/>
              <a:gd name="connsiteY17" fmla="*/ 0 h 5075434"/>
              <a:gd name="connsiteX18" fmla="*/ 1376737 w 2661007"/>
              <a:gd name="connsiteY18" fmla="*/ 82194 h 5075434"/>
              <a:gd name="connsiteX19" fmla="*/ 1469204 w 2661007"/>
              <a:gd name="connsiteY19" fmla="*/ 277403 h 5075434"/>
              <a:gd name="connsiteX20" fmla="*/ 1294544 w 2661007"/>
              <a:gd name="connsiteY20" fmla="*/ 297951 h 5075434"/>
              <a:gd name="connsiteX21" fmla="*/ 1212350 w 2661007"/>
              <a:gd name="connsiteY21" fmla="*/ 513708 h 5075434"/>
              <a:gd name="connsiteX22" fmla="*/ 1191802 w 2661007"/>
              <a:gd name="connsiteY22" fmla="*/ 575353 h 5075434"/>
              <a:gd name="connsiteX23" fmla="*/ 934948 w 2661007"/>
              <a:gd name="connsiteY23" fmla="*/ 616450 h 5075434"/>
              <a:gd name="connsiteX24" fmla="*/ 863029 w 2661007"/>
              <a:gd name="connsiteY24" fmla="*/ 606176 h 5075434"/>
              <a:gd name="connsiteX25" fmla="*/ 832207 w 2661007"/>
              <a:gd name="connsiteY25" fmla="*/ 523982 h 5075434"/>
              <a:gd name="connsiteX26" fmla="*/ 678094 w 2661007"/>
              <a:gd name="connsiteY26" fmla="*/ 606176 h 5075434"/>
              <a:gd name="connsiteX27" fmla="*/ 667820 w 2661007"/>
              <a:gd name="connsiteY27" fmla="*/ 780836 h 5075434"/>
              <a:gd name="connsiteX28" fmla="*/ 390418 w 2661007"/>
              <a:gd name="connsiteY28" fmla="*/ 893852 h 5075434"/>
              <a:gd name="connsiteX29" fmla="*/ 369870 w 2661007"/>
              <a:gd name="connsiteY29" fmla="*/ 852755 h 5075434"/>
              <a:gd name="connsiteX30" fmla="*/ 174661 w 2661007"/>
              <a:gd name="connsiteY30" fmla="*/ 945223 h 5075434"/>
              <a:gd name="connsiteX31" fmla="*/ 246580 w 2661007"/>
              <a:gd name="connsiteY31" fmla="*/ 1171254 h 5075434"/>
              <a:gd name="connsiteX32" fmla="*/ 0 w 2661007"/>
              <a:gd name="connsiteY32" fmla="*/ 1325367 h 5075434"/>
              <a:gd name="connsiteX33" fmla="*/ 431514 w 2661007"/>
              <a:gd name="connsiteY33" fmla="*/ 1952090 h 5075434"/>
              <a:gd name="connsiteX34" fmla="*/ 719191 w 2661007"/>
              <a:gd name="connsiteY34" fmla="*/ 2434976 h 5075434"/>
              <a:gd name="connsiteX35" fmla="*/ 1078786 w 2661007"/>
              <a:gd name="connsiteY35" fmla="*/ 3113070 h 5075434"/>
              <a:gd name="connsiteX36" fmla="*/ 1243173 w 2661007"/>
              <a:gd name="connsiteY36" fmla="*/ 4119937 h 5075434"/>
              <a:gd name="connsiteX37" fmla="*/ 1191802 w 2661007"/>
              <a:gd name="connsiteY37" fmla="*/ 5075434 h 5075434"/>
              <a:gd name="connsiteX38" fmla="*/ 780836 w 2661007"/>
              <a:gd name="connsiteY38" fmla="*/ 4037744 h 5075434"/>
              <a:gd name="connsiteX39" fmla="*/ 708917 w 2661007"/>
              <a:gd name="connsiteY39" fmla="*/ 3380198 h 5075434"/>
              <a:gd name="connsiteX40" fmla="*/ 647272 w 2661007"/>
              <a:gd name="connsiteY40" fmla="*/ 3277456 h 5075434"/>
              <a:gd name="connsiteX41" fmla="*/ 636998 w 2661007"/>
              <a:gd name="connsiteY41" fmla="*/ 3236360 h 5075434"/>
              <a:gd name="connsiteX42" fmla="*/ 462337 w 2661007"/>
              <a:gd name="connsiteY42" fmla="*/ 2989780 h 5075434"/>
              <a:gd name="connsiteX43" fmla="*/ 226031 w 2661007"/>
              <a:gd name="connsiteY43" fmla="*/ 3102796 h 5075434"/>
              <a:gd name="connsiteX44" fmla="*/ 369870 w 2661007"/>
              <a:gd name="connsiteY44" fmla="*/ 3708971 h 5075434"/>
              <a:gd name="connsiteX45" fmla="*/ 595901 w 2661007"/>
              <a:gd name="connsiteY45" fmla="*/ 4345969 h 5075434"/>
              <a:gd name="connsiteX46" fmla="*/ 914400 w 2661007"/>
              <a:gd name="connsiteY46" fmla="*/ 5044612 h 5075434"/>
              <a:gd name="connsiteX47" fmla="*/ 1715784 w 2661007"/>
              <a:gd name="connsiteY47" fmla="*/ 4972692 h 50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61007" h="5075434">
                <a:moveTo>
                  <a:pt x="1715784" y="4972692"/>
                </a:moveTo>
                <a:lnTo>
                  <a:pt x="1715784" y="4191856"/>
                </a:lnTo>
                <a:lnTo>
                  <a:pt x="1962364" y="2640459"/>
                </a:lnTo>
                <a:lnTo>
                  <a:pt x="2250040" y="1849349"/>
                </a:lnTo>
                <a:lnTo>
                  <a:pt x="2661007" y="1027416"/>
                </a:lnTo>
                <a:lnTo>
                  <a:pt x="2650732" y="400692"/>
                </a:lnTo>
                <a:lnTo>
                  <a:pt x="2424701" y="410967"/>
                </a:lnTo>
                <a:lnTo>
                  <a:pt x="2116476" y="1366463"/>
                </a:lnTo>
                <a:lnTo>
                  <a:pt x="1921267" y="1253448"/>
                </a:lnTo>
                <a:lnTo>
                  <a:pt x="2034283" y="955497"/>
                </a:lnTo>
                <a:lnTo>
                  <a:pt x="2260314" y="503434"/>
                </a:lnTo>
                <a:lnTo>
                  <a:pt x="2095928" y="390418"/>
                </a:lnTo>
                <a:lnTo>
                  <a:pt x="1880171" y="400692"/>
                </a:lnTo>
                <a:lnTo>
                  <a:pt x="1808252" y="287677"/>
                </a:lnTo>
                <a:lnTo>
                  <a:pt x="1787703" y="287677"/>
                </a:lnTo>
                <a:lnTo>
                  <a:pt x="1777429" y="61645"/>
                </a:lnTo>
                <a:lnTo>
                  <a:pt x="1705510" y="0"/>
                </a:lnTo>
                <a:lnTo>
                  <a:pt x="1623317" y="0"/>
                </a:lnTo>
                <a:lnTo>
                  <a:pt x="1376737" y="82194"/>
                </a:lnTo>
                <a:lnTo>
                  <a:pt x="1469204" y="277403"/>
                </a:lnTo>
                <a:lnTo>
                  <a:pt x="1294544" y="297951"/>
                </a:lnTo>
                <a:lnTo>
                  <a:pt x="1212350" y="513708"/>
                </a:lnTo>
                <a:lnTo>
                  <a:pt x="1191802" y="575353"/>
                </a:lnTo>
                <a:lnTo>
                  <a:pt x="934948" y="616450"/>
                </a:lnTo>
                <a:lnTo>
                  <a:pt x="863029" y="606176"/>
                </a:lnTo>
                <a:lnTo>
                  <a:pt x="832207" y="523982"/>
                </a:lnTo>
                <a:lnTo>
                  <a:pt x="678094" y="606176"/>
                </a:lnTo>
                <a:lnTo>
                  <a:pt x="667820" y="780836"/>
                </a:lnTo>
                <a:lnTo>
                  <a:pt x="390418" y="893852"/>
                </a:lnTo>
                <a:lnTo>
                  <a:pt x="369870" y="852755"/>
                </a:lnTo>
                <a:lnTo>
                  <a:pt x="174661" y="945223"/>
                </a:lnTo>
                <a:lnTo>
                  <a:pt x="246580" y="1171254"/>
                </a:lnTo>
                <a:lnTo>
                  <a:pt x="0" y="1325367"/>
                </a:lnTo>
                <a:lnTo>
                  <a:pt x="431514" y="1952090"/>
                </a:lnTo>
                <a:lnTo>
                  <a:pt x="719191" y="2434976"/>
                </a:lnTo>
                <a:lnTo>
                  <a:pt x="1078786" y="3113070"/>
                </a:lnTo>
                <a:lnTo>
                  <a:pt x="1243173" y="4119937"/>
                </a:lnTo>
                <a:lnTo>
                  <a:pt x="1191802" y="5075434"/>
                </a:lnTo>
                <a:lnTo>
                  <a:pt x="780836" y="4037744"/>
                </a:lnTo>
                <a:lnTo>
                  <a:pt x="708917" y="3380198"/>
                </a:lnTo>
                <a:cubicBezTo>
                  <a:pt x="688369" y="3345951"/>
                  <a:pt x="665133" y="3313178"/>
                  <a:pt x="647272" y="3277456"/>
                </a:cubicBezTo>
                <a:cubicBezTo>
                  <a:pt x="640957" y="3264826"/>
                  <a:pt x="636998" y="3236360"/>
                  <a:pt x="636998" y="3236360"/>
                </a:cubicBezTo>
                <a:lnTo>
                  <a:pt x="462337" y="2989780"/>
                </a:lnTo>
                <a:lnTo>
                  <a:pt x="226031" y="3102796"/>
                </a:lnTo>
                <a:lnTo>
                  <a:pt x="369870" y="3708971"/>
                </a:lnTo>
                <a:lnTo>
                  <a:pt x="595901" y="4345969"/>
                </a:lnTo>
                <a:lnTo>
                  <a:pt x="914400" y="5044612"/>
                </a:lnTo>
                <a:lnTo>
                  <a:pt x="1715784" y="4972692"/>
                </a:lnTo>
                <a:close/>
              </a:path>
            </a:pathLst>
          </a:custGeom>
          <a:solidFill>
            <a:srgbClr val="37F937">
              <a:alpha val="32941"/>
            </a:srgbClr>
          </a:solidFill>
          <a:ln w="28575"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8458201" y="2316598"/>
            <a:ext cx="3496234" cy="95410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defRPr b="1"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latin typeface="Georgia" panose="02040502050405020303" pitchFamily="18" charset="0"/>
              </a:defRPr>
            </a:lvl9pPr>
          </a:lstStyle>
          <a:p>
            <a:pPr marL="0" indent="0" algn="ctr">
              <a:buNone/>
            </a:pPr>
            <a:r>
              <a:rPr lang="es-AR" altLang="es-EC" sz="2800" dirty="0"/>
              <a:t>APONEUROSIS</a:t>
            </a:r>
          </a:p>
          <a:p>
            <a:pPr marL="0" indent="0" algn="ctr">
              <a:buNone/>
            </a:pPr>
            <a:r>
              <a:rPr lang="es-AR" altLang="es-EC" sz="2800" dirty="0"/>
              <a:t>PLANTAR</a:t>
            </a:r>
          </a:p>
        </p:txBody>
      </p:sp>
    </p:spTree>
    <p:extLst>
      <p:ext uri="{BB962C8B-B14F-4D97-AF65-F5344CB8AC3E}">
        <p14:creationId xmlns:p14="http://schemas.microsoft.com/office/powerpoint/2010/main" val="10738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42820" y="1499229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35628" y="2402990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732959" y="1522720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40282" y="2465954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02324" y="5738768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414275" y="4456704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94321" y="2084927"/>
            <a:ext cx="7073517" cy="464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Abductor del Primer Dedo (NPI)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Tubérculo Medial de la Tuberosidad </a:t>
            </a:r>
            <a:r>
              <a:rPr lang="es-AR" altLang="es-EC" sz="1600" dirty="0" err="1"/>
              <a:t>Calcánea</a:t>
            </a:r>
            <a:endParaRPr lang="es-AR" altLang="es-EC" sz="1600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Sesamoideo Interno, falange Proximal del 1er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Flexiona y Abduce al Dedo Gordo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Flexor Corto de los Dedos (NPI)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Tubérculo Medial de la Tuberosidad </a:t>
            </a:r>
            <a:r>
              <a:rPr lang="es-AR" altLang="es-EC" sz="1600" dirty="0" err="1"/>
              <a:t>Calcánea</a:t>
            </a:r>
            <a:endParaRPr lang="es-AR" altLang="es-EC" sz="1600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Media del 2do al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Flexión de las </a:t>
            </a:r>
            <a:r>
              <a:rPr lang="es-AR" altLang="es-EC" sz="1600" dirty="0" err="1"/>
              <a:t>Interfalangicas</a:t>
            </a:r>
            <a:r>
              <a:rPr lang="es-AR" altLang="es-EC" sz="1600" dirty="0"/>
              <a:t> Proximales</a:t>
            </a: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Abductor del Quinto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Tubérculo Lateral de la Tuberosidad </a:t>
            </a:r>
            <a:r>
              <a:rPr lang="es-AR" altLang="es-EC" sz="1600" dirty="0" err="1"/>
              <a:t>Calcánea</a:t>
            </a:r>
            <a:endParaRPr lang="es-AR" altLang="es-EC" sz="1600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Proximal del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Abducción del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619198" y="232196"/>
            <a:ext cx="9487989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s-AR" sz="48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MÚSCULOS PLANTARES</a:t>
            </a:r>
          </a:p>
        </p:txBody>
      </p:sp>
      <p:sp>
        <p:nvSpPr>
          <p:cNvPr id="21517" name="Forma libre 21516"/>
          <p:cNvSpPr/>
          <p:nvPr/>
        </p:nvSpPr>
        <p:spPr>
          <a:xfrm>
            <a:off x="8025063" y="186088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00331" y="1499229"/>
            <a:ext cx="16318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1er PLANO</a:t>
            </a:r>
          </a:p>
        </p:txBody>
      </p:sp>
      <p:pic>
        <p:nvPicPr>
          <p:cNvPr id="17" name="Marcador de contenido 3">
            <a:extLst>
              <a:ext uri="{FF2B5EF4-FFF2-40B4-BE49-F238E27FC236}">
                <a16:creationId xmlns:a16="http://schemas.microsoft.com/office/drawing/2014/main" id="{375BA1F5-D601-469B-9526-CEBEF0D76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953" y="803696"/>
            <a:ext cx="2421682" cy="582272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A8E51B5-3271-476E-8851-271691C6CB5F}"/>
              </a:ext>
            </a:extLst>
          </p:cNvPr>
          <p:cNvCxnSpPr>
            <a:cxnSpLocks/>
          </p:cNvCxnSpPr>
          <p:nvPr/>
        </p:nvCxnSpPr>
        <p:spPr>
          <a:xfrm>
            <a:off x="3861786" y="2465954"/>
            <a:ext cx="6811358" cy="16258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1839C4B-35CD-4784-94F6-FEF03153E204}"/>
              </a:ext>
            </a:extLst>
          </p:cNvPr>
          <p:cNvCxnSpPr>
            <a:cxnSpLocks/>
          </p:cNvCxnSpPr>
          <p:nvPr/>
        </p:nvCxnSpPr>
        <p:spPr>
          <a:xfrm>
            <a:off x="3781887" y="3715056"/>
            <a:ext cx="6227907" cy="5796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EC49CA0-2485-470C-810E-4A6F0C786C05}"/>
              </a:ext>
            </a:extLst>
          </p:cNvPr>
          <p:cNvCxnSpPr>
            <a:cxnSpLocks/>
          </p:cNvCxnSpPr>
          <p:nvPr/>
        </p:nvCxnSpPr>
        <p:spPr>
          <a:xfrm>
            <a:off x="10182687" y="328474"/>
            <a:ext cx="0" cy="640644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4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FAE63-7DDB-4DCB-BAAA-E1E360D5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8" y="976544"/>
            <a:ext cx="6471082" cy="714144"/>
          </a:xfrm>
        </p:spPr>
        <p:txBody>
          <a:bodyPr>
            <a:normAutofit/>
          </a:bodyPr>
          <a:lstStyle/>
          <a:p>
            <a:r>
              <a:rPr lang="es-AR" altLang="es-EC" sz="2000" b="1" dirty="0">
                <a:solidFill>
                  <a:srgbClr val="1105FB"/>
                </a:solidFill>
              </a:rPr>
              <a:t>Flexor Corto de los Dedos</a:t>
            </a:r>
            <a:br>
              <a:rPr lang="es-AR" altLang="es-EC" sz="4400" b="1" dirty="0">
                <a:solidFill>
                  <a:srgbClr val="1105FB"/>
                </a:solidFill>
              </a:rPr>
            </a:br>
            <a:r>
              <a:rPr lang="es-AR" altLang="es-EC" sz="1300" b="1" dirty="0">
                <a:solidFill>
                  <a:srgbClr val="1105FB"/>
                </a:solidFill>
              </a:rPr>
              <a:t>canal que deja al insertarse del Flexor largo de los dedos</a:t>
            </a:r>
            <a:endParaRPr lang="es-EC" sz="13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A86694-A002-4036-8A06-3604014A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219" y="1832599"/>
            <a:ext cx="1851632" cy="4351338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3EA132CB-B1F7-480C-9F23-E9264FCF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959" y="2141537"/>
            <a:ext cx="1809731" cy="43513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1DDB1A-771E-4946-9FB2-E58A9D9ABC27}"/>
              </a:ext>
            </a:extLst>
          </p:cNvPr>
          <p:cNvSpPr txBox="1"/>
          <p:nvPr/>
        </p:nvSpPr>
        <p:spPr>
          <a:xfrm>
            <a:off x="612559" y="461639"/>
            <a:ext cx="8529221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Abductor del Primer Dedo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1B62AD-3517-4D3E-A3BA-97F5F376166F}"/>
              </a:ext>
            </a:extLst>
          </p:cNvPr>
          <p:cNvSpPr txBox="1"/>
          <p:nvPr/>
        </p:nvSpPr>
        <p:spPr>
          <a:xfrm>
            <a:off x="8433786" y="2805345"/>
            <a:ext cx="3879542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800" b="1" dirty="0">
                <a:solidFill>
                  <a:srgbClr val="1105FB"/>
                </a:solidFill>
              </a:rPr>
              <a:t>Abductor del Quinto Dedo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8C8DFB3-E719-4F04-954C-E180E880795B}"/>
              </a:ext>
            </a:extLst>
          </p:cNvPr>
          <p:cNvCxnSpPr>
            <a:cxnSpLocks/>
          </p:cNvCxnSpPr>
          <p:nvPr/>
        </p:nvCxnSpPr>
        <p:spPr>
          <a:xfrm flipH="1">
            <a:off x="6432612" y="3240350"/>
            <a:ext cx="2709168" cy="135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1314C10-CC79-4642-A240-50BA74ADF0F0}"/>
              </a:ext>
            </a:extLst>
          </p:cNvPr>
          <p:cNvCxnSpPr>
            <a:cxnSpLocks/>
          </p:cNvCxnSpPr>
          <p:nvPr/>
        </p:nvCxnSpPr>
        <p:spPr>
          <a:xfrm>
            <a:off x="6436311" y="1198485"/>
            <a:ext cx="506027" cy="42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BD2E037-7AB9-46FE-8223-36B9431202AC}"/>
              </a:ext>
            </a:extLst>
          </p:cNvPr>
          <p:cNvCxnSpPr>
            <a:cxnSpLocks/>
          </p:cNvCxnSpPr>
          <p:nvPr/>
        </p:nvCxnSpPr>
        <p:spPr>
          <a:xfrm>
            <a:off x="1828800" y="797628"/>
            <a:ext cx="5289771" cy="449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B3BC142-A832-4287-B8DE-6FC7108F9707}"/>
              </a:ext>
            </a:extLst>
          </p:cNvPr>
          <p:cNvCxnSpPr/>
          <p:nvPr/>
        </p:nvCxnSpPr>
        <p:spPr>
          <a:xfrm>
            <a:off x="6782540" y="1455938"/>
            <a:ext cx="97654" cy="113634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D9B4C00-E80C-4F96-899D-C7C5C5FD5DB0}"/>
              </a:ext>
            </a:extLst>
          </p:cNvPr>
          <p:cNvCxnSpPr>
            <a:cxnSpLocks/>
          </p:cNvCxnSpPr>
          <p:nvPr/>
        </p:nvCxnSpPr>
        <p:spPr>
          <a:xfrm flipH="1">
            <a:off x="6942338" y="1470998"/>
            <a:ext cx="1345606" cy="257950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9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54E62-E696-486F-BA8D-5A1707B6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                                      </a:t>
            </a:r>
            <a:r>
              <a:rPr lang="es-MX" b="1" dirty="0"/>
              <a:t>2do plano</a:t>
            </a:r>
            <a:endParaRPr lang="es-EC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53FD65C-361D-4670-AE25-B4B36FCF3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97" y="1746173"/>
            <a:ext cx="1830857" cy="4351338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AC687715-80BC-40D2-8F8F-9DD9FA59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43" y="1816747"/>
            <a:ext cx="1809731" cy="4351338"/>
          </a:xfrm>
          <a:prstGeom prst="rect">
            <a:avLst/>
          </a:prstGeom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0C36160A-E413-47D5-83AE-02053206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693" y="1816747"/>
            <a:ext cx="18516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42820" y="1499229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35628" y="2402990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732959" y="1522720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40282" y="2465954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802324" y="5738768"/>
            <a:ext cx="339722" cy="32218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8414275" y="4456704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107721" y="2693592"/>
            <a:ext cx="7073517" cy="367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Cuadrado Plantar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Tuberosidad </a:t>
            </a:r>
            <a:r>
              <a:rPr lang="es-AR" altLang="es-EC" sz="1600" dirty="0" err="1"/>
              <a:t>Calcánea</a:t>
            </a:r>
            <a:r>
              <a:rPr lang="es-AR" altLang="es-EC" sz="1600" dirty="0"/>
              <a:t> y Ligamentos Adyacentes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Tendón del Flexor Común Largo de los Dedos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Ayuda en la Flexión del 2do al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>
              <a:solidFill>
                <a:srgbClr val="1105FB"/>
              </a:solidFill>
            </a:endParaRPr>
          </a:p>
          <a:p>
            <a:pPr marL="285750" indent="-285750"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s-AR" altLang="es-EC" sz="1600" b="1" dirty="0">
                <a:solidFill>
                  <a:srgbClr val="1105FB"/>
                </a:solidFill>
              </a:rPr>
              <a:t>Lumbricales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-Origen: </a:t>
            </a:r>
            <a:r>
              <a:rPr lang="es-AR" altLang="es-EC" sz="1600" dirty="0"/>
              <a:t>Tendones del Flexor Común Largo de los Dedos (porción medial)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-Inserción: </a:t>
            </a:r>
            <a:r>
              <a:rPr lang="es-AR" altLang="es-EC" sz="1600" dirty="0"/>
              <a:t>Falange Proximal del 2do al 5to dedo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-Función: </a:t>
            </a:r>
            <a:r>
              <a:rPr lang="es-AR" altLang="es-EC" sz="1600" dirty="0"/>
              <a:t>Ayudan en la relajación de los tendones flexores</a:t>
            </a: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dirty="0">
              <a:solidFill>
                <a:srgbClr val="1105FB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619197" y="232196"/>
            <a:ext cx="10719638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800"/>
              </a:lnSpc>
              <a:defRPr/>
            </a:pPr>
            <a:r>
              <a:rPr lang="es-AR" sz="4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                     MÚSCULOS PLANTARES</a:t>
            </a:r>
          </a:p>
        </p:txBody>
      </p:sp>
      <p:sp>
        <p:nvSpPr>
          <p:cNvPr id="21517" name="Forma libre 21516"/>
          <p:cNvSpPr/>
          <p:nvPr/>
        </p:nvSpPr>
        <p:spPr>
          <a:xfrm>
            <a:off x="8025063" y="186088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00331" y="1499229"/>
            <a:ext cx="16318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2do PLANO</a:t>
            </a:r>
          </a:p>
        </p:txBody>
      </p:sp>
      <p:pic>
        <p:nvPicPr>
          <p:cNvPr id="13" name="Marcador de contenido 3">
            <a:extLst>
              <a:ext uri="{FF2B5EF4-FFF2-40B4-BE49-F238E27FC236}">
                <a16:creationId xmlns:a16="http://schemas.microsoft.com/office/drawing/2014/main" id="{4180E6CF-05F7-434D-BB26-67753334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79" y="1528938"/>
            <a:ext cx="1851632" cy="4351338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27B5A5D-7E14-4829-8285-99138B184E3B}"/>
              </a:ext>
            </a:extLst>
          </p:cNvPr>
          <p:cNvCxnSpPr>
            <a:cxnSpLocks/>
          </p:cNvCxnSpPr>
          <p:nvPr/>
        </p:nvCxnSpPr>
        <p:spPr>
          <a:xfrm flipV="1">
            <a:off x="1899930" y="3010499"/>
            <a:ext cx="7607265" cy="1520776"/>
          </a:xfrm>
          <a:prstGeom prst="straightConnector1">
            <a:avLst/>
          </a:prstGeom>
          <a:ln>
            <a:solidFill>
              <a:srgbClr val="37F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1 CuadroTexto">
            <a:extLst>
              <a:ext uri="{FF2B5EF4-FFF2-40B4-BE49-F238E27FC236}">
                <a16:creationId xmlns:a16="http://schemas.microsoft.com/office/drawing/2014/main" id="{6484541D-5C82-40FF-B55C-5C6B0445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220" y="1651629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0064B20-E17D-4883-BA53-D5049136CC82}"/>
              </a:ext>
            </a:extLst>
          </p:cNvPr>
          <p:cNvCxnSpPr>
            <a:cxnSpLocks/>
          </p:cNvCxnSpPr>
          <p:nvPr/>
        </p:nvCxnSpPr>
        <p:spPr>
          <a:xfrm flipV="1">
            <a:off x="2618913" y="3770887"/>
            <a:ext cx="7055386" cy="994603"/>
          </a:xfrm>
          <a:prstGeom prst="straightConnector1">
            <a:avLst/>
          </a:prstGeom>
          <a:ln>
            <a:solidFill>
              <a:srgbClr val="37F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12E4277-01E8-436B-928C-1F54ADFD7ED4}"/>
              </a:ext>
            </a:extLst>
          </p:cNvPr>
          <p:cNvCxnSpPr>
            <a:cxnSpLocks/>
          </p:cNvCxnSpPr>
          <p:nvPr/>
        </p:nvCxnSpPr>
        <p:spPr>
          <a:xfrm>
            <a:off x="2352583" y="3154351"/>
            <a:ext cx="7039834" cy="1156509"/>
          </a:xfrm>
          <a:prstGeom prst="straightConnector1">
            <a:avLst/>
          </a:prstGeom>
          <a:ln>
            <a:solidFill>
              <a:srgbClr val="37F9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26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827</Words>
  <Application>Microsoft Office PowerPoint</Application>
  <PresentationFormat>Panorámica</PresentationFormat>
  <Paragraphs>206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Berlin Sans FB Demi</vt:lpstr>
      <vt:lpstr>Calibri</vt:lpstr>
      <vt:lpstr>Calibri Light</vt:lpstr>
      <vt:lpstr>Georgia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Flexor Corto de los Dedos canal que deja al insertarse del Flexor largo de los dedos</vt:lpstr>
      <vt:lpstr>                                                     2do plano</vt:lpstr>
      <vt:lpstr>Presentación de PowerPoint</vt:lpstr>
      <vt:lpstr>Presentación de PowerPoint</vt:lpstr>
      <vt:lpstr>3er pleno</vt:lpstr>
      <vt:lpstr>3er plano</vt:lpstr>
      <vt:lpstr>3r plano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LISBETH REALES</cp:lastModifiedBy>
  <cp:revision>316</cp:revision>
  <dcterms:created xsi:type="dcterms:W3CDTF">2018-04-21T02:33:16Z</dcterms:created>
  <dcterms:modified xsi:type="dcterms:W3CDTF">2025-07-01T21:08:01Z</dcterms:modified>
</cp:coreProperties>
</file>