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07"/>
  </p:normalViewPr>
  <p:slideViewPr>
    <p:cSldViewPr snapToGrid="0" showGuides="1">
      <p:cViewPr varScale="1">
        <p:scale>
          <a:sx n="104" d="100"/>
          <a:sy n="104" d="100"/>
        </p:scale>
        <p:origin x="8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4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6046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87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465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65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8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9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2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4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0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5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3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2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5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8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que-es-un-valor-y-cuales-son-los-valores/" TargetMode="External"/><Relationship Id="rId2" Type="http://schemas.openxmlformats.org/officeDocument/2006/relationships/hyperlink" Target="https://concepto.de/cultur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cepto.de/intuicion/" TargetMode="External"/><Relationship Id="rId5" Type="http://schemas.openxmlformats.org/officeDocument/2006/relationships/hyperlink" Target="https://concepto.de/violencia/" TargetMode="External"/><Relationship Id="rId4" Type="http://schemas.openxmlformats.org/officeDocument/2006/relationships/hyperlink" Target="https://concepto.de/fuerza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epto.de/reproduccion-human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persona-2/" TargetMode="External"/><Relationship Id="rId2" Type="http://schemas.openxmlformats.org/officeDocument/2006/relationships/hyperlink" Target="https://concepto.de/percepci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epto.de/sexualidad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B721E8-E61B-C7B1-65BC-AF0408283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2361" y="1328352"/>
            <a:ext cx="10639639" cy="2262781"/>
          </a:xfrm>
        </p:spPr>
        <p:txBody>
          <a:bodyPr>
            <a:noAutofit/>
          </a:bodyPr>
          <a:lstStyle/>
          <a:p>
            <a:r>
              <a:rPr lang="es-ES_tradnl" sz="8000" b="1" dirty="0"/>
              <a:t>INTERCULTURALIDAD</a:t>
            </a:r>
          </a:p>
        </p:txBody>
      </p:sp>
    </p:spTree>
    <p:extLst>
      <p:ext uri="{BB962C8B-B14F-4D97-AF65-F5344CB8AC3E}">
        <p14:creationId xmlns:p14="http://schemas.microsoft.com/office/powerpoint/2010/main" val="196458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91A8D-AD01-2A3F-C7F1-B7BF0F73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692" y="142197"/>
            <a:ext cx="11407281" cy="1280890"/>
          </a:xfrm>
        </p:spPr>
        <p:txBody>
          <a:bodyPr>
            <a:noAutofit/>
          </a:bodyPr>
          <a:lstStyle/>
          <a:p>
            <a:pPr algn="ctr"/>
            <a: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Género masculino y género femenino</a:t>
            </a:r>
            <a:b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C2CDA7-5BA0-6302-72FE-1BF70BB94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758" y="885567"/>
            <a:ext cx="10422453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En la mayoría de las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culturas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se asignan ciertos roles sociales a hombres o a mujeres según mandatos tradicionales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. Estos roles de género se basan en la separación y distinción de los sexos biológicos, dando origen así a dos géneros posibles: el masculino y el femenino.</a:t>
            </a:r>
            <a:b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b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Estos géneros, sin embargo, nada tienen que ver con lo biológico, que reside en el cuerpo, los genes y la capacidad reproductiva, sino que constituye una suerte de abstracción. Es decir,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es una categoría social y cultural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, que le asigna determinados roles,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valores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 y sentidos a la masculinidad y otros a la feminidad.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Por ende, se asocia lo masculino con lo activo, con lo evidente, la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fuerza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, la razón, el dominio y la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violencia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; y lo femenino con lo pasivo, con lo oculto, la manipulación, la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intuición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, la sumisión y la seducción. Incluso cuando es más que evidente que todas estas cosas están en distinta proporción en hombres y mujeres.</a:t>
            </a:r>
          </a:p>
        </p:txBody>
      </p:sp>
    </p:spTree>
    <p:extLst>
      <p:ext uri="{BB962C8B-B14F-4D97-AF65-F5344CB8AC3E}">
        <p14:creationId xmlns:p14="http://schemas.microsoft.com/office/powerpoint/2010/main" val="1384853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E3E4A-A101-F86A-A394-9CC627A6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455" y="281619"/>
            <a:ext cx="9920350" cy="1280890"/>
          </a:xfrm>
        </p:spPr>
        <p:txBody>
          <a:bodyPr>
            <a:noAutofit/>
          </a:bodyPr>
          <a:lstStyle/>
          <a:p>
            <a:pPr algn="ctr"/>
            <a: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Diferencia entre género y sexo</a:t>
            </a:r>
            <a:b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BA1AD-CB8A-F9E2-EDAB-AB944D769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306" y="1327730"/>
            <a:ext cx="9528647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El sexo y el género no son lo mismo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.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El sexo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está expresado en nuestro genoma, y se manifiesta en genitales con que nacimos, o sea,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es nuestro perfil biológico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. Dado que la diferencia de los sexos biológicos es la base de la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reproducción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de la especie, sólo admite el sexo masculino (dotado de pene, productor de espermatozoides) y el sexo femenino (dotado de vagina, productor de óvulos).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En cambio,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el género está determinado por nuestra sociedad y nuestra cultura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, dado que es una construcción social. Asocia determinadas características con cada sexo, esto es, que intenta delimitar socioculturalmente qué es lo masculino y qué es lo femenino.</a:t>
            </a:r>
          </a:p>
        </p:txBody>
      </p:sp>
    </p:spTree>
    <p:extLst>
      <p:ext uri="{BB962C8B-B14F-4D97-AF65-F5344CB8AC3E}">
        <p14:creationId xmlns:p14="http://schemas.microsoft.com/office/powerpoint/2010/main" val="229398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26FB3-AE32-1D49-9473-44176F39E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860" y="1669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Identidad de género</a:t>
            </a:r>
            <a:endParaRPr lang="es-ES_tradnl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D171A3-34AA-DEFE-F728-30E345C54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097" y="1447800"/>
            <a:ext cx="10157726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Cada persona tiene una orientación sexual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(o sea, un sexo o varios que lo atraen eróticamente)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y además una identidad de género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, que no es más que la relación que se establece entre su sexo biológico y su género asumido. Es decir, se trata de una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percepción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subjetiva e individual que un sujeto tiene sobre su género, ya sea que coincida o no con su sexo biológico.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Así, es posible que una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persona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nazca con sexo masculino, pero se identifique subjetivamente con el sexo contrario, o dicho más ramplonamente, que se sienta una mujer aunque tenga genitales masculinos, o viceversa. </a:t>
            </a:r>
            <a:endParaRPr lang="es-ES_trad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EB711-6C3B-4830-0758-3BC55B5C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097" y="599396"/>
            <a:ext cx="10046515" cy="1280890"/>
          </a:xfrm>
        </p:spPr>
        <p:txBody>
          <a:bodyPr>
            <a:noAutofit/>
          </a:bodyPr>
          <a:lstStyle/>
          <a:p>
            <a:pPr algn="ctr"/>
            <a:r>
              <a:rPr lang="es-ES_tradnl" sz="4000" b="1" dirty="0"/>
              <a:t>Posibilidades de identidad de género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720DB-F6B9-A658-0367-D04E2E4F1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3654" y="1880286"/>
            <a:ext cx="8915400" cy="377762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Hombres cis.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 O sea, hombres cuyo sexo y género masculino coinciden y son el mismo.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Mujeres cis.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 De igual manera, mujeres cuyo sexo y género femenino coinciden.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Hombres trans.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 Un hombre nacido con sexo femenino, pero con género masculino.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Mujeres trans.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 Similarmente, mujeres nacidas con sexo masculino, pero con género femenino.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593559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EB711-6C3B-4830-0758-3BC55B5C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594" y="0"/>
            <a:ext cx="10046515" cy="1280890"/>
          </a:xfrm>
        </p:spPr>
        <p:txBody>
          <a:bodyPr>
            <a:noAutofit/>
          </a:bodyPr>
          <a:lstStyle/>
          <a:p>
            <a:pPr algn="ctr"/>
            <a:r>
              <a:rPr lang="es-ES_tradnl" sz="4000" b="1" dirty="0"/>
              <a:t>Posibilidades de identidad de género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A720DB-F6B9-A658-0367-D04E2E4F1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67" y="1077097"/>
            <a:ext cx="10642492" cy="377762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sz="2400" dirty="0">
                <a:solidFill>
                  <a:schemeClr val="tx1"/>
                </a:solidFill>
                <a:latin typeface="Montserrat" pitchFamily="2" charset="77"/>
              </a:rPr>
              <a:t>E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xistirían dos formas de identidad de género: los cis, cuyos sexo y género coinciden, y los trans, cuyos sexo y género no coinciden. Estos últimos pueden tomar algún tipo de decisiones de cambio de sexo, que pueden ir desde sólo asumir la vestimenta, la apariencia y el rol social que sienten que les corresponde, hasta someterse a intervenciones quirúrgicas.</a:t>
            </a:r>
          </a:p>
          <a:p>
            <a:pPr marL="0" indent="0" algn="just">
              <a:buNone/>
            </a:pPr>
            <a:endParaRPr lang="es-EC" sz="2400" b="0" i="0" dirty="0">
              <a:solidFill>
                <a:schemeClr val="tx1"/>
              </a:solidFill>
              <a:effectLst/>
              <a:latin typeface="Montserrat" pitchFamily="2" charset="77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Esta perspectiva ha suscitado mucha polémica a inicios del siglo XXI, cuando diversos colectivos sexodiversos, esto es, de las comunidades LGBT (Lesbianas, Gays, Bisexuales y Transexuales) han abogado muy fuertemente por la desestigmatización de su identidad de género y su forma de practicar la 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sexualidad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. Su objetivo es que se las acepte en su forma de normalidad.</a:t>
            </a:r>
            <a:b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endParaRPr lang="es-ES_trad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57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A123F0-041A-94F0-10E9-CB1787EB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Equidad de género</a:t>
            </a:r>
            <a:b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71F6B5-5E76-1B42-13C7-7F3EF9FBD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3093" y="1651399"/>
            <a:ext cx="9681519" cy="3777622"/>
          </a:xfrm>
        </p:spPr>
        <p:txBody>
          <a:bodyPr>
            <a:noAutofit/>
          </a:bodyPr>
          <a:lstStyle/>
          <a:p>
            <a:pPr algn="just"/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La equidad de género </a:t>
            </a:r>
            <a:r>
              <a:rPr lang="es-EC" sz="22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es el reclamo por igualdad de oportunidades entre mujeres y hombres</a:t>
            </a:r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, en lo referente tanto a lo laboral, lo político, lo económico y lo sexual. Aspira a la comprensión de que mujeres y hombres no son iguales, pero sí puede haber justicia, o sea, igualdad de oportunidades, igualdad de participación en las decisiones trascendentales, e igualdad de recompensas por el mismo trabajo realizado.</a:t>
            </a:r>
          </a:p>
          <a:p>
            <a:pPr marL="0" indent="0" algn="just">
              <a:buNone/>
            </a:pPr>
            <a:endParaRPr lang="es-EC" sz="2200" b="0" i="0" dirty="0">
              <a:solidFill>
                <a:schemeClr val="tx1"/>
              </a:solidFill>
              <a:effectLst/>
              <a:latin typeface="Montserrat" pitchFamily="2" charset="77"/>
            </a:endParaRPr>
          </a:p>
          <a:p>
            <a:pPr algn="just"/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La lucha por la equidad de género </a:t>
            </a:r>
            <a:r>
              <a:rPr lang="es-EC" sz="22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es llevada adelante por muchas organizaciones y movimientos feministas </a:t>
            </a:r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o reivindicativos del lugar de la mujer a lo largo de la historia humana.</a:t>
            </a:r>
          </a:p>
        </p:txBody>
      </p:sp>
    </p:spTree>
    <p:extLst>
      <p:ext uri="{BB962C8B-B14F-4D97-AF65-F5344CB8AC3E}">
        <p14:creationId xmlns:p14="http://schemas.microsoft.com/office/powerpoint/2010/main" val="18273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4D6CE-C82D-1D75-DDA7-88F596E3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006" y="191623"/>
            <a:ext cx="8911687" cy="1280890"/>
          </a:xfrm>
        </p:spPr>
        <p:txBody>
          <a:bodyPr>
            <a:normAutofit/>
          </a:bodyPr>
          <a:lstStyle/>
          <a:p>
            <a:r>
              <a:rPr lang="es-ES_tradnl" sz="4400" b="1" dirty="0"/>
              <a:t>CONCEPTO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720EFB-7F8A-3EA7-492A-13488E91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660" y="832068"/>
            <a:ext cx="10873946" cy="3777622"/>
          </a:xfrm>
        </p:spPr>
        <p:txBody>
          <a:bodyPr>
            <a:noAutofit/>
          </a:bodyPr>
          <a:lstStyle/>
          <a:p>
            <a:pPr algn="just"/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La interculturalidad es el fenómenos social, cultural y comunicativo en el que dos o más culturas o, más bien, </a:t>
            </a:r>
            <a:r>
              <a:rPr lang="es-EC" sz="22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representantes de diferentes identidades culturales específicas, se relacionan en condiciones de igualdad</a:t>
            </a:r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, sin que ningún punto de vista predomine sobre los demás o sea considerado “normal”. Este tipo de relaciones favorecen el diálogo y el entendimiento, la integración y el enriquecimiento de las culturas.</a:t>
            </a:r>
          </a:p>
          <a:p>
            <a:pPr algn="just"/>
            <a:endParaRPr lang="es-EC" sz="2200" dirty="0">
              <a:solidFill>
                <a:schemeClr val="tx1"/>
              </a:solidFill>
              <a:latin typeface="Montserrat" pitchFamily="2" charset="77"/>
            </a:endParaRPr>
          </a:p>
          <a:p>
            <a:pPr algn="just"/>
            <a: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Si bien la cultura ha sido siempre un campo de frecuentes intercambios, mestizajes e hibridaciones, el concepto de la interculturalidad es propio de los tiempos modernos. Hoy, la globalización y el comercio digital han puesto en contacto a individuos de geografías y culturas muy alejadas, y la migración es un fenómeno cotidiano. Por eso, la idea de la interculturalidad está en contacto con otras similares, como las de diversidad, pluralidad y multiculturalidad.</a:t>
            </a:r>
          </a:p>
          <a:p>
            <a:pPr marL="0" indent="0" algn="just">
              <a:buNone/>
            </a:pPr>
            <a:b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b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endParaRPr lang="es-ES_trad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68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A7C23-0DA7-7D7E-B5E7-0BAB40E15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66" y="306333"/>
            <a:ext cx="9924470" cy="1280890"/>
          </a:xfrm>
        </p:spPr>
        <p:txBody>
          <a:bodyPr>
            <a:noAutofit/>
          </a:bodyPr>
          <a:lstStyle/>
          <a:p>
            <a: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Principios de la interculturalidad</a:t>
            </a:r>
            <a:br>
              <a:rPr lang="es-EC" sz="44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BA7D72-D97C-ABE7-B83F-6270AFCF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299" y="1416908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Los principios de la interculturalidad pueden resumirse en lo siguiente:</a:t>
            </a:r>
          </a:p>
          <a:p>
            <a:pPr marL="0" indent="0" algn="just">
              <a:buNone/>
            </a:pPr>
            <a:endParaRPr lang="es-EC" sz="2400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No existen culturas mejores que otras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ni más avanzadas, sino que todas son igualmente dignas y merecedoras de respeto. Por ende, la única manera de entender una cultura es interpretarla desde sus propios criterios.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Las culturas se enriquecen por el contacto con otras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: las mayores manifestaciones de riqueza y variedad cultural están asociadas a la migración, la integración, la hibridación y el mestizaje.</a:t>
            </a:r>
          </a:p>
        </p:txBody>
      </p:sp>
    </p:spTree>
    <p:extLst>
      <p:ext uri="{BB962C8B-B14F-4D97-AF65-F5344CB8AC3E}">
        <p14:creationId xmlns:p14="http://schemas.microsoft.com/office/powerpoint/2010/main" val="227843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B087C-853D-7B0B-4628-B46CD1E7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417" y="306333"/>
            <a:ext cx="8911687" cy="1280890"/>
          </a:xfrm>
        </p:spPr>
        <p:txBody>
          <a:bodyPr>
            <a:normAutofit/>
          </a:bodyPr>
          <a:lstStyle/>
          <a:p>
            <a:r>
              <a:rPr lang="es-ES_tradnl" sz="4000" b="1" dirty="0"/>
              <a:t>TIPOS DE INTERCULTURALIDAD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4E1FC1-00A7-EAF7-D3C6-7DA0A4CE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293" y="1342767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EC" sz="2200" b="1" dirty="0">
                <a:solidFill>
                  <a:schemeClr val="tx1"/>
                </a:solidFill>
                <a:effectLst/>
              </a:rPr>
              <a:t>Interculturalidad relacional</a:t>
            </a:r>
            <a:r>
              <a:rPr lang="es-EC" sz="2200" dirty="0">
                <a:solidFill>
                  <a:schemeClr val="tx1"/>
                </a:solidFill>
              </a:rPr>
              <a:t>, cuando tiene que ver con el contacto entre culturas, es decir, la </a:t>
            </a:r>
            <a:r>
              <a:rPr lang="es-EC" sz="2200" dirty="0">
                <a:solidFill>
                  <a:schemeClr val="tx1"/>
                </a:solidFill>
                <a:effectLst/>
              </a:rPr>
              <a:t>convivencia</a:t>
            </a:r>
            <a:r>
              <a:rPr lang="es-EC" sz="2200" dirty="0">
                <a:solidFill>
                  <a:schemeClr val="tx1"/>
                </a:solidFill>
              </a:rPr>
              <a:t> igualitaria entre </a:t>
            </a:r>
            <a:r>
              <a:rPr lang="es-EC" sz="2200" dirty="0">
                <a:solidFill>
                  <a:schemeClr val="tx1"/>
                </a:solidFill>
                <a:effectLst/>
              </a:rPr>
              <a:t>personas</a:t>
            </a:r>
            <a:r>
              <a:rPr lang="es-EC" sz="2200" dirty="0">
                <a:solidFill>
                  <a:schemeClr val="tx1"/>
                </a:solidFill>
              </a:rPr>
              <a:t> de distinto trasfondo cultural.</a:t>
            </a:r>
          </a:p>
          <a:p>
            <a:pPr algn="just"/>
            <a:r>
              <a:rPr lang="es-EC" sz="2200" b="1" dirty="0">
                <a:solidFill>
                  <a:schemeClr val="tx1"/>
                </a:solidFill>
                <a:effectLst/>
              </a:rPr>
              <a:t>Interculturalidad funcional</a:t>
            </a:r>
            <a:r>
              <a:rPr lang="es-EC" sz="2200" dirty="0">
                <a:solidFill>
                  <a:schemeClr val="tx1"/>
                </a:solidFill>
              </a:rPr>
              <a:t>, cuando tiene que ver con la inclusión de los grupos tradicionalmente marginados en el aparato económico, cultural, social y político de la </a:t>
            </a:r>
            <a:r>
              <a:rPr lang="es-EC" sz="2200" dirty="0">
                <a:solidFill>
                  <a:schemeClr val="tx1"/>
                </a:solidFill>
                <a:effectLst/>
              </a:rPr>
              <a:t>nación</a:t>
            </a:r>
            <a:r>
              <a:rPr lang="es-EC" sz="2200" dirty="0">
                <a:solidFill>
                  <a:schemeClr val="tx1"/>
                </a:solidFill>
              </a:rPr>
              <a:t>, a través de mecanismos igualadores, como la discriminación positiva.</a:t>
            </a:r>
          </a:p>
          <a:p>
            <a:pPr algn="just"/>
            <a:r>
              <a:rPr lang="es-EC" sz="2200" b="1" dirty="0">
                <a:solidFill>
                  <a:schemeClr val="tx1"/>
                </a:solidFill>
                <a:effectLst/>
              </a:rPr>
              <a:t>Interculturalidad crítica</a:t>
            </a:r>
            <a:r>
              <a:rPr lang="es-EC" sz="2200" dirty="0">
                <a:solidFill>
                  <a:schemeClr val="tx1"/>
                </a:solidFill>
              </a:rPr>
              <a:t>, cuando tiene que ver con el impulso de un debate crítico respecto de las relaciones entre las culturas, para iluminar y someter a cuestionamiento las inequidades históricas, coloniales y raciales entre las distintas culturas, fomentando un diálogo cultural de altura.</a:t>
            </a:r>
            <a:b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br>
              <a:rPr lang="es-EC" sz="22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endParaRPr lang="es-ES_trad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1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0E99E-F0D3-3437-BAB1-0BA4747B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729" y="306333"/>
            <a:ext cx="9850329" cy="1280890"/>
          </a:xfrm>
        </p:spPr>
        <p:txBody>
          <a:bodyPr>
            <a:noAutofit/>
          </a:bodyPr>
          <a:lstStyle/>
          <a:p>
            <a:r>
              <a:rPr lang="es-EC" sz="40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Importancia de la interculturalidad</a:t>
            </a:r>
            <a:br>
              <a:rPr lang="es-EC" sz="40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2451BE-3E03-5A02-3D1B-0026485B1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298" y="1367194"/>
            <a:ext cx="9273274" cy="3777622"/>
          </a:xfrm>
        </p:spPr>
        <p:txBody>
          <a:bodyPr>
            <a:noAutofit/>
          </a:bodyPr>
          <a:lstStyle/>
          <a:p>
            <a:pPr algn="just"/>
            <a:r>
              <a:rPr lang="es-ES_tradnl" sz="2400" dirty="0"/>
              <a:t> 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La interculturalidad es vital en tiempos de masiva migración y pluralidad cultural, como son los de la globalización. Se trata en el fondo de proponer instrumentos para</a:t>
            </a:r>
            <a:r>
              <a:rPr lang="es-EC" sz="24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 replantear las dinámicas sociales, políticas y económicas tradicionales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, en las que un grupo cultural ejercía una hegemonía sobre los demás.</a:t>
            </a:r>
          </a:p>
          <a:p>
            <a:pPr marL="0" indent="0" algn="just">
              <a:buNone/>
            </a:pPr>
            <a:endParaRPr lang="es-EC" sz="2400" b="0" i="0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pPr algn="just"/>
            <a:r>
              <a:rPr lang="es-EC" sz="2400" b="0" i="0" dirty="0">
                <a:solidFill>
                  <a:srgbClr val="000000"/>
                </a:solidFill>
                <a:effectLst/>
                <a:latin typeface="Montserrat" pitchFamily="2" charset="77"/>
              </a:rPr>
              <a:t>En este sentido, el concepto de interculturalidad es más útil que el de multiculturalidad o pluralismo, que simplemente diagnostica la presencia de elementos socioculturales distintos de los tradicionales en una comunidad.</a:t>
            </a:r>
          </a:p>
        </p:txBody>
      </p:sp>
    </p:spTree>
    <p:extLst>
      <p:ext uri="{BB962C8B-B14F-4D97-AF65-F5344CB8AC3E}">
        <p14:creationId xmlns:p14="http://schemas.microsoft.com/office/powerpoint/2010/main" val="99260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5A2333-0614-5469-5B4C-C0D586A7B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498" y="346083"/>
            <a:ext cx="8911687" cy="1280890"/>
          </a:xfrm>
        </p:spPr>
        <p:txBody>
          <a:bodyPr>
            <a:normAutofit/>
          </a:bodyPr>
          <a:lstStyle/>
          <a:p>
            <a:r>
              <a:rPr lang="es-ES_tradnl" sz="4000" b="1" dirty="0"/>
              <a:t>EJEMPLOS DE INTERCULTURALIDAD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3E7F9-19AE-4865-CFE7-A9FDF402A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2012" y="1626973"/>
            <a:ext cx="8915400" cy="3777622"/>
          </a:xfrm>
        </p:spPr>
        <p:txBody>
          <a:bodyPr>
            <a:noAutofit/>
          </a:bodyPr>
          <a:lstStyle/>
          <a:p>
            <a:r>
              <a:rPr lang="es-EC" sz="2400" dirty="0">
                <a:solidFill>
                  <a:schemeClr val="tx1"/>
                </a:solidFill>
              </a:rPr>
              <a:t>Las dinámicas de </a:t>
            </a:r>
            <a:r>
              <a:rPr lang="es-EC" sz="2400" b="1" dirty="0">
                <a:solidFill>
                  <a:schemeClr val="tx1"/>
                </a:solidFill>
                <a:effectLst/>
              </a:rPr>
              <a:t>intercambio internacional estudiantil</a:t>
            </a:r>
            <a:r>
              <a:rPr lang="es-EC" sz="2400" dirty="0">
                <a:solidFill>
                  <a:schemeClr val="tx1"/>
                </a:solidFill>
              </a:rPr>
              <a:t> y fomento del </a:t>
            </a:r>
            <a:r>
              <a:rPr lang="es-EC" sz="2400" dirty="0">
                <a:solidFill>
                  <a:schemeClr val="tx1"/>
                </a:solidFill>
                <a:effectLst/>
              </a:rPr>
              <a:t>aprendizaje</a:t>
            </a:r>
            <a:r>
              <a:rPr lang="es-EC" sz="2400" dirty="0">
                <a:solidFill>
                  <a:schemeClr val="tx1"/>
                </a:solidFill>
              </a:rPr>
              <a:t> de otros </a:t>
            </a:r>
            <a:r>
              <a:rPr lang="es-EC" sz="2400" dirty="0">
                <a:solidFill>
                  <a:schemeClr val="tx1"/>
                </a:solidFill>
                <a:effectLst/>
              </a:rPr>
              <a:t>idiomas</a:t>
            </a:r>
            <a:r>
              <a:rPr lang="es-EC" sz="2400" dirty="0">
                <a:solidFill>
                  <a:schemeClr val="tx1"/>
                </a:solidFill>
              </a:rPr>
              <a:t> (y con ellos, otras culturas).</a:t>
            </a:r>
          </a:p>
          <a:p>
            <a:r>
              <a:rPr lang="es-EC" sz="2400" dirty="0">
                <a:solidFill>
                  <a:schemeClr val="tx1"/>
                </a:solidFill>
              </a:rPr>
              <a:t>El fomento de una cultura global mediante iniciativas como las del </a:t>
            </a:r>
            <a:r>
              <a:rPr lang="es-EC" sz="2400" b="1" dirty="0">
                <a:solidFill>
                  <a:schemeClr val="tx1"/>
                </a:solidFill>
                <a:effectLst/>
              </a:rPr>
              <a:t>Patrimonio de la Humanidad de Unesco</a:t>
            </a:r>
            <a:r>
              <a:rPr lang="es-EC" sz="2400" dirty="0">
                <a:solidFill>
                  <a:schemeClr val="tx1"/>
                </a:solidFill>
              </a:rPr>
              <a:t> y otras </a:t>
            </a:r>
            <a:r>
              <a:rPr lang="es-EC" sz="2400" dirty="0">
                <a:solidFill>
                  <a:schemeClr val="tx1"/>
                </a:solidFill>
                <a:effectLst/>
              </a:rPr>
              <a:t>instituciones</a:t>
            </a:r>
            <a:r>
              <a:rPr lang="es-EC" sz="2400" dirty="0">
                <a:solidFill>
                  <a:schemeClr val="tx1"/>
                </a:solidFill>
              </a:rPr>
              <a:t> similares.</a:t>
            </a:r>
          </a:p>
          <a:p>
            <a:r>
              <a:rPr lang="es-EC" sz="2400" b="1" dirty="0">
                <a:solidFill>
                  <a:schemeClr val="tx1"/>
                </a:solidFill>
                <a:effectLst/>
              </a:rPr>
              <a:t>La revaloración académica de tradiciones culturales y sociales</a:t>
            </a:r>
            <a:r>
              <a:rPr lang="es-EC" sz="2400" dirty="0">
                <a:solidFill>
                  <a:schemeClr val="tx1"/>
                </a:solidFill>
              </a:rPr>
              <a:t> antiguamente desdeñadas por pertenecer a pueblos “bárbaros” o “atrasados”.</a:t>
            </a:r>
          </a:p>
          <a:p>
            <a:r>
              <a:rPr lang="es-EC" sz="2400" b="1" dirty="0">
                <a:solidFill>
                  <a:schemeClr val="tx1"/>
                </a:solidFill>
                <a:effectLst/>
              </a:rPr>
              <a:t>La hibridación de los mercados</a:t>
            </a:r>
            <a:r>
              <a:rPr lang="es-EC" sz="2400" dirty="0">
                <a:solidFill>
                  <a:schemeClr val="tx1"/>
                </a:solidFill>
              </a:rPr>
              <a:t> propia de la </a:t>
            </a:r>
            <a:r>
              <a:rPr lang="es-EC" sz="2400" dirty="0">
                <a:solidFill>
                  <a:schemeClr val="tx1"/>
                </a:solidFill>
                <a:effectLst/>
              </a:rPr>
              <a:t>globalización económica</a:t>
            </a:r>
            <a:r>
              <a:rPr lang="es-EC" sz="2400" dirty="0">
                <a:solidFill>
                  <a:schemeClr val="tx1"/>
                </a:solidFill>
              </a:rPr>
              <a:t>.</a:t>
            </a:r>
            <a:b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b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</a:br>
            <a:endParaRPr lang="es-ES_trad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7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6995B-45B0-58DF-73EE-A02B523C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650" y="438759"/>
            <a:ext cx="10480524" cy="1280890"/>
          </a:xfrm>
        </p:spPr>
        <p:txBody>
          <a:bodyPr>
            <a:noAutofit/>
          </a:bodyPr>
          <a:lstStyle/>
          <a:p>
            <a:r>
              <a:rPr lang="es-EC" sz="4000" b="1" i="0" dirty="0">
                <a:solidFill>
                  <a:srgbClr val="000000"/>
                </a:solidFill>
                <a:effectLst/>
                <a:latin typeface="Montserrat" pitchFamily="2" charset="77"/>
              </a:rPr>
              <a:t>Interculturalidad y multiculturalidad</a:t>
            </a:r>
            <a:br>
              <a:rPr lang="es-EC" sz="4000" b="1" i="0" dirty="0">
                <a:solidFill>
                  <a:srgbClr val="000000"/>
                </a:solidFill>
                <a:effectLst/>
                <a:latin typeface="Montserrat" pitchFamily="2" charset="77"/>
              </a:rPr>
            </a:br>
            <a:endParaRPr lang="es-ES_tradn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94434-44D2-149A-CC3F-B721A4B95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677" y="1360730"/>
            <a:ext cx="10348312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Los conceptos de interculturalidad y multiculturalidad tienen muchos puntos de semejanza, referidos a la convivencia en comunidades humanas de personas con distintos bagajes culturales. Sin embargo,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 la multiculturalidad se contenta con señalar y valorar la pluralidad cultural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, a menudo ignorando los vínculos políticos e históricos que se dan entre las culturas, y que son responsables en buena medida del lugar que cada una ocupa tradicionalmente.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En cambio,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Montserrat" pitchFamily="2" charset="77"/>
              </a:rPr>
              <a:t>la interculturalidad normalmente se propone una valoración igualitarista, o sea, político-social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Montserrat" pitchFamily="2" charset="77"/>
              </a:rPr>
              <a:t> de las relaciones entre culturas, haciendo énfasis en la sinergia y los puntos de contacto, hibridación y enriquecimiento mutuo entre ellas.</a:t>
            </a:r>
          </a:p>
        </p:txBody>
      </p:sp>
    </p:spTree>
    <p:extLst>
      <p:ext uri="{BB962C8B-B14F-4D97-AF65-F5344CB8AC3E}">
        <p14:creationId xmlns:p14="http://schemas.microsoft.com/office/powerpoint/2010/main" val="213749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99003-2F5F-7607-7470-8D96A68D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1022" y="2242845"/>
            <a:ext cx="8911687" cy="1280890"/>
          </a:xfrm>
        </p:spPr>
        <p:txBody>
          <a:bodyPr>
            <a:noAutofit/>
          </a:bodyPr>
          <a:lstStyle/>
          <a:p>
            <a:r>
              <a:rPr lang="es-ES_tradnl" sz="8800" b="1" dirty="0"/>
              <a:t>GÉNERO</a:t>
            </a:r>
          </a:p>
        </p:txBody>
      </p:sp>
    </p:spTree>
    <p:extLst>
      <p:ext uri="{BB962C8B-B14F-4D97-AF65-F5344CB8AC3E}">
        <p14:creationId xmlns:p14="http://schemas.microsoft.com/office/powerpoint/2010/main" val="227802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C5A9D-58BE-400E-9CE9-FBF2A6A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379" y="10512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400" b="1" dirty="0"/>
              <a:t>CONCEPTO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BC0CD9-A5A9-E832-CAFE-49A6B85ED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379" y="934995"/>
            <a:ext cx="9792258" cy="3777622"/>
          </a:xfrm>
        </p:spPr>
        <p:txBody>
          <a:bodyPr>
            <a:noAutofit/>
          </a:bodyPr>
          <a:lstStyle/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En el diccionario de la Real Academia Española hay muy diversos significados, que van desde tipos de textiles, taxones biológicos hasta categorías artísticas. Tienen en común referirse a un “conjunto de seres que tienen uno o varios caracteres comunes” o una “clase o tipo al que pertenecen las cosas”.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Es decir que los géneros </a:t>
            </a:r>
            <a:r>
              <a:rPr lang="es-EC" sz="2400" b="1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son categorías en que organizamos mentalmente la realidad</a:t>
            </a:r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 de las cosas y los seres, de acuerdo a cierto tipo de propiedades comunes. Así también nos pensamos a nosotros mismos, y en especial nuestros roles sociales, a partir tradicionalmente de la dicotomía masculino/femenino.</a:t>
            </a:r>
          </a:p>
          <a:p>
            <a:pPr algn="just"/>
            <a: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Se halla también reflejado en el idioma, ya que las palabras tienen uno o más géneros gramaticales, dependiendo de la lengua a la que pertenezcan, lo cual se suele señalar mediante declinaciones o mediante el uso de artículos.</a:t>
            </a:r>
          </a:p>
          <a:p>
            <a:pPr marL="0" indent="0" algn="just">
              <a:buNone/>
            </a:pPr>
            <a:br>
              <a:rPr lang="es-EC" sz="2400" b="0" i="0" dirty="0">
                <a:solidFill>
                  <a:schemeClr val="tx1"/>
                </a:solidFill>
                <a:effectLst/>
                <a:latin typeface="Cambria" panose="02040503050406030204" pitchFamily="18" charset="0"/>
              </a:rPr>
            </a:br>
            <a:endParaRPr lang="es-EC" sz="2400" b="0" i="0" dirty="0"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0878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{FC0C9DAF-196E-4F43-BED7-E99619D40241}tf10001069_mac</Template>
  <TotalTime>25</TotalTime>
  <Words>1565</Words>
  <Application>Microsoft Macintosh PowerPoint</Application>
  <PresentationFormat>Panorámica</PresentationFormat>
  <Paragraphs>55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Cambria</vt:lpstr>
      <vt:lpstr>Century Gothic</vt:lpstr>
      <vt:lpstr>Montserrat</vt:lpstr>
      <vt:lpstr>Wingdings 3</vt:lpstr>
      <vt:lpstr>Espiral</vt:lpstr>
      <vt:lpstr>INTERCULTURALIDAD</vt:lpstr>
      <vt:lpstr>CONCEPTO</vt:lpstr>
      <vt:lpstr>Principios de la interculturalidad </vt:lpstr>
      <vt:lpstr>TIPOS DE INTERCULTURALIDAD</vt:lpstr>
      <vt:lpstr>Importancia de la interculturalidad </vt:lpstr>
      <vt:lpstr>EJEMPLOS DE INTERCULTURALIDAD</vt:lpstr>
      <vt:lpstr>Interculturalidad y multiculturalidad </vt:lpstr>
      <vt:lpstr>GÉNERO</vt:lpstr>
      <vt:lpstr>CONCEPTO</vt:lpstr>
      <vt:lpstr>Género masculino y género femenino </vt:lpstr>
      <vt:lpstr>Diferencia entre género y sexo </vt:lpstr>
      <vt:lpstr>Identidad de género</vt:lpstr>
      <vt:lpstr>Posibilidades de identidad de género</vt:lpstr>
      <vt:lpstr>Posibilidades de identidad de género</vt:lpstr>
      <vt:lpstr>Equidad de género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INTERCULTURALIDAD</dc:title>
  <dc:creator>5097</dc:creator>
  <cp:lastModifiedBy>5097</cp:lastModifiedBy>
  <cp:revision>8</cp:revision>
  <dcterms:created xsi:type="dcterms:W3CDTF">2023-05-30T03:15:25Z</dcterms:created>
  <dcterms:modified xsi:type="dcterms:W3CDTF">2023-05-30T03:40:36Z</dcterms:modified>
</cp:coreProperties>
</file>