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8"/>
  </p:notesMasterIdLst>
  <p:sldIdLst>
    <p:sldId id="256" r:id="rId2"/>
    <p:sldId id="257" r:id="rId3"/>
    <p:sldId id="258" r:id="rId4"/>
    <p:sldId id="270" r:id="rId5"/>
    <p:sldId id="259" r:id="rId6"/>
    <p:sldId id="260" r:id="rId7"/>
    <p:sldId id="261" r:id="rId8"/>
    <p:sldId id="262" r:id="rId9"/>
    <p:sldId id="272" r:id="rId10"/>
    <p:sldId id="271" r:id="rId11"/>
    <p:sldId id="274" r:id="rId12"/>
    <p:sldId id="273" r:id="rId13"/>
    <p:sldId id="275" r:id="rId14"/>
    <p:sldId id="276" r:id="rId15"/>
    <p:sldId id="277" r:id="rId16"/>
    <p:sldId id="263" r:id="rId17"/>
    <p:sldId id="265" r:id="rId18"/>
    <p:sldId id="266" r:id="rId19"/>
    <p:sldId id="264" r:id="rId20"/>
    <p:sldId id="267" r:id="rId21"/>
    <p:sldId id="268" r:id="rId22"/>
    <p:sldId id="269"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p:restoredTop sz="86474"/>
  </p:normalViewPr>
  <p:slideViewPr>
    <p:cSldViewPr snapToGrid="0">
      <p:cViewPr varScale="1">
        <p:scale>
          <a:sx n="93" d="100"/>
          <a:sy n="93" d="100"/>
        </p:scale>
        <p:origin x="232" y="296"/>
      </p:cViewPr>
      <p:guideLst/>
    </p:cSldViewPr>
  </p:slideViewPr>
  <p:outlineViewPr>
    <p:cViewPr>
      <p:scale>
        <a:sx n="33" d="100"/>
        <a:sy n="33" d="100"/>
      </p:scale>
      <p:origin x="0" y="-497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8C640-8590-8B4B-9FFE-D23A4183A96D}" type="datetimeFigureOut">
              <a:rPr lang="es-EC" smtClean="0"/>
              <a:t>7/7/25</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271929-B6A0-6F4A-B85A-AFAAF16DFC9D}" type="slidenum">
              <a:rPr lang="es-EC" smtClean="0"/>
              <a:t>‹Nº›</a:t>
            </a:fld>
            <a:endParaRPr lang="es-EC"/>
          </a:p>
        </p:txBody>
      </p:sp>
    </p:spTree>
    <p:extLst>
      <p:ext uri="{BB962C8B-B14F-4D97-AF65-F5344CB8AC3E}">
        <p14:creationId xmlns:p14="http://schemas.microsoft.com/office/powerpoint/2010/main" val="4205104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a:t>
            </a:fld>
            <a:endParaRPr lang="es-EC"/>
          </a:p>
        </p:txBody>
      </p:sp>
    </p:spTree>
    <p:extLst>
      <p:ext uri="{BB962C8B-B14F-4D97-AF65-F5344CB8AC3E}">
        <p14:creationId xmlns:p14="http://schemas.microsoft.com/office/powerpoint/2010/main" val="1569822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10</a:t>
            </a:fld>
            <a:endParaRPr lang="es-EC"/>
          </a:p>
        </p:txBody>
      </p:sp>
    </p:spTree>
    <p:extLst>
      <p:ext uri="{BB962C8B-B14F-4D97-AF65-F5344CB8AC3E}">
        <p14:creationId xmlns:p14="http://schemas.microsoft.com/office/powerpoint/2010/main" val="1188671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11</a:t>
            </a:fld>
            <a:endParaRPr lang="es-EC"/>
          </a:p>
        </p:txBody>
      </p:sp>
    </p:spTree>
    <p:extLst>
      <p:ext uri="{BB962C8B-B14F-4D97-AF65-F5344CB8AC3E}">
        <p14:creationId xmlns:p14="http://schemas.microsoft.com/office/powerpoint/2010/main" val="1480061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12</a:t>
            </a:fld>
            <a:endParaRPr lang="es-EC"/>
          </a:p>
        </p:txBody>
      </p:sp>
    </p:spTree>
    <p:extLst>
      <p:ext uri="{BB962C8B-B14F-4D97-AF65-F5344CB8AC3E}">
        <p14:creationId xmlns:p14="http://schemas.microsoft.com/office/powerpoint/2010/main" val="3734218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13</a:t>
            </a:fld>
            <a:endParaRPr lang="es-EC"/>
          </a:p>
        </p:txBody>
      </p:sp>
    </p:spTree>
    <p:extLst>
      <p:ext uri="{BB962C8B-B14F-4D97-AF65-F5344CB8AC3E}">
        <p14:creationId xmlns:p14="http://schemas.microsoft.com/office/powerpoint/2010/main" val="2858525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14</a:t>
            </a:fld>
            <a:endParaRPr lang="es-EC"/>
          </a:p>
        </p:txBody>
      </p:sp>
    </p:spTree>
    <p:extLst>
      <p:ext uri="{BB962C8B-B14F-4D97-AF65-F5344CB8AC3E}">
        <p14:creationId xmlns:p14="http://schemas.microsoft.com/office/powerpoint/2010/main" val="3170451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15</a:t>
            </a:fld>
            <a:endParaRPr lang="es-EC"/>
          </a:p>
        </p:txBody>
      </p:sp>
    </p:spTree>
    <p:extLst>
      <p:ext uri="{BB962C8B-B14F-4D97-AF65-F5344CB8AC3E}">
        <p14:creationId xmlns:p14="http://schemas.microsoft.com/office/powerpoint/2010/main" val="2011257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16</a:t>
            </a:fld>
            <a:endParaRPr lang="es-EC"/>
          </a:p>
        </p:txBody>
      </p:sp>
    </p:spTree>
    <p:extLst>
      <p:ext uri="{BB962C8B-B14F-4D97-AF65-F5344CB8AC3E}">
        <p14:creationId xmlns:p14="http://schemas.microsoft.com/office/powerpoint/2010/main" val="584860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17</a:t>
            </a:fld>
            <a:endParaRPr lang="es-EC"/>
          </a:p>
        </p:txBody>
      </p:sp>
    </p:spTree>
    <p:extLst>
      <p:ext uri="{BB962C8B-B14F-4D97-AF65-F5344CB8AC3E}">
        <p14:creationId xmlns:p14="http://schemas.microsoft.com/office/powerpoint/2010/main" val="1308316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18</a:t>
            </a:fld>
            <a:endParaRPr lang="es-EC"/>
          </a:p>
        </p:txBody>
      </p:sp>
    </p:spTree>
    <p:extLst>
      <p:ext uri="{BB962C8B-B14F-4D97-AF65-F5344CB8AC3E}">
        <p14:creationId xmlns:p14="http://schemas.microsoft.com/office/powerpoint/2010/main" val="26505033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19</a:t>
            </a:fld>
            <a:endParaRPr lang="es-EC"/>
          </a:p>
        </p:txBody>
      </p:sp>
    </p:spTree>
    <p:extLst>
      <p:ext uri="{BB962C8B-B14F-4D97-AF65-F5344CB8AC3E}">
        <p14:creationId xmlns:p14="http://schemas.microsoft.com/office/powerpoint/2010/main" val="723879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2</a:t>
            </a:fld>
            <a:endParaRPr lang="es-EC"/>
          </a:p>
        </p:txBody>
      </p:sp>
    </p:spTree>
    <p:extLst>
      <p:ext uri="{BB962C8B-B14F-4D97-AF65-F5344CB8AC3E}">
        <p14:creationId xmlns:p14="http://schemas.microsoft.com/office/powerpoint/2010/main" val="42303510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20</a:t>
            </a:fld>
            <a:endParaRPr lang="es-EC"/>
          </a:p>
        </p:txBody>
      </p:sp>
    </p:spTree>
    <p:extLst>
      <p:ext uri="{BB962C8B-B14F-4D97-AF65-F5344CB8AC3E}">
        <p14:creationId xmlns:p14="http://schemas.microsoft.com/office/powerpoint/2010/main" val="25765950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21</a:t>
            </a:fld>
            <a:endParaRPr lang="es-EC"/>
          </a:p>
        </p:txBody>
      </p:sp>
    </p:spTree>
    <p:extLst>
      <p:ext uri="{BB962C8B-B14F-4D97-AF65-F5344CB8AC3E}">
        <p14:creationId xmlns:p14="http://schemas.microsoft.com/office/powerpoint/2010/main" val="1864380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22</a:t>
            </a:fld>
            <a:endParaRPr lang="es-EC"/>
          </a:p>
        </p:txBody>
      </p:sp>
    </p:spTree>
    <p:extLst>
      <p:ext uri="{BB962C8B-B14F-4D97-AF65-F5344CB8AC3E}">
        <p14:creationId xmlns:p14="http://schemas.microsoft.com/office/powerpoint/2010/main" val="34964899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B1271929-B6A0-6F4A-B85A-AFAAF16DFC9D}" type="slidenum">
              <a:rPr lang="es-EC" smtClean="0"/>
              <a:t>26</a:t>
            </a:fld>
            <a:endParaRPr lang="es-EC"/>
          </a:p>
        </p:txBody>
      </p:sp>
    </p:spTree>
    <p:extLst>
      <p:ext uri="{BB962C8B-B14F-4D97-AF65-F5344CB8AC3E}">
        <p14:creationId xmlns:p14="http://schemas.microsoft.com/office/powerpoint/2010/main" val="2678698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3</a:t>
            </a:fld>
            <a:endParaRPr lang="es-EC"/>
          </a:p>
        </p:txBody>
      </p:sp>
    </p:spTree>
    <p:extLst>
      <p:ext uri="{BB962C8B-B14F-4D97-AF65-F5344CB8AC3E}">
        <p14:creationId xmlns:p14="http://schemas.microsoft.com/office/powerpoint/2010/main" val="2002875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4</a:t>
            </a:fld>
            <a:endParaRPr lang="es-EC"/>
          </a:p>
        </p:txBody>
      </p:sp>
    </p:spTree>
    <p:extLst>
      <p:ext uri="{BB962C8B-B14F-4D97-AF65-F5344CB8AC3E}">
        <p14:creationId xmlns:p14="http://schemas.microsoft.com/office/powerpoint/2010/main" val="2662247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5</a:t>
            </a:fld>
            <a:endParaRPr lang="es-EC"/>
          </a:p>
        </p:txBody>
      </p:sp>
    </p:spTree>
    <p:extLst>
      <p:ext uri="{BB962C8B-B14F-4D97-AF65-F5344CB8AC3E}">
        <p14:creationId xmlns:p14="http://schemas.microsoft.com/office/powerpoint/2010/main" val="695459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6</a:t>
            </a:fld>
            <a:endParaRPr lang="es-EC"/>
          </a:p>
        </p:txBody>
      </p:sp>
    </p:spTree>
    <p:extLst>
      <p:ext uri="{BB962C8B-B14F-4D97-AF65-F5344CB8AC3E}">
        <p14:creationId xmlns:p14="http://schemas.microsoft.com/office/powerpoint/2010/main" val="1938912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7</a:t>
            </a:fld>
            <a:endParaRPr lang="es-EC"/>
          </a:p>
        </p:txBody>
      </p:sp>
    </p:spTree>
    <p:extLst>
      <p:ext uri="{BB962C8B-B14F-4D97-AF65-F5344CB8AC3E}">
        <p14:creationId xmlns:p14="http://schemas.microsoft.com/office/powerpoint/2010/main" val="889073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8</a:t>
            </a:fld>
            <a:endParaRPr lang="es-EC"/>
          </a:p>
        </p:txBody>
      </p:sp>
    </p:spTree>
    <p:extLst>
      <p:ext uri="{BB962C8B-B14F-4D97-AF65-F5344CB8AC3E}">
        <p14:creationId xmlns:p14="http://schemas.microsoft.com/office/powerpoint/2010/main" val="2927274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5"/>
          </p:nvPr>
        </p:nvSpPr>
        <p:spPr/>
        <p:txBody>
          <a:bodyPr/>
          <a:lstStyle/>
          <a:p>
            <a:fld id="{B1271929-B6A0-6F4A-B85A-AFAAF16DFC9D}" type="slidenum">
              <a:rPr lang="es-EC" smtClean="0"/>
              <a:t>9</a:t>
            </a:fld>
            <a:endParaRPr lang="es-EC"/>
          </a:p>
        </p:txBody>
      </p:sp>
    </p:spTree>
    <p:extLst>
      <p:ext uri="{BB962C8B-B14F-4D97-AF65-F5344CB8AC3E}">
        <p14:creationId xmlns:p14="http://schemas.microsoft.com/office/powerpoint/2010/main" val="2789405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8851387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827732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62768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8965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7" name="Date Placeholder 6"/>
          <p:cNvSpPr>
            <a:spLocks noGrp="1"/>
          </p:cNvSpPr>
          <p:nvPr>
            <p:ph type="dt" sz="half" idx="10"/>
          </p:nvPr>
        </p:nvSpPr>
        <p:spPr/>
        <p:txBody>
          <a:bodyPr/>
          <a:lstStyle/>
          <a:p>
            <a:fld id="{48A87A34-81AB-432B-8DAE-1953F412C126}" type="datetimeFigureOut">
              <a:rPr lang="en-US" smtClean="0"/>
              <a:t>7/7/25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252258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7/7/25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8583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7" name="Date Placeholder 6"/>
          <p:cNvSpPr>
            <a:spLocks noGrp="1"/>
          </p:cNvSpPr>
          <p:nvPr>
            <p:ph type="dt" sz="half" idx="10"/>
          </p:nvPr>
        </p:nvSpPr>
        <p:spPr/>
        <p:txBody>
          <a:bodyPr/>
          <a:lstStyle/>
          <a:p>
            <a:fld id="{48A87A34-81AB-432B-8DAE-1953F412C126}" type="datetimeFigureOut">
              <a:rPr lang="en-US" smtClean="0"/>
              <a:pPr/>
              <a:t>7/7/25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10" name="Title 9"/>
          <p:cNvSpPr>
            <a:spLocks noGrp="1"/>
          </p:cNvSpPr>
          <p:nvPr>
            <p:ph type="title"/>
          </p:nvPr>
        </p:nvSpPr>
        <p:spPr/>
        <p:txBody>
          <a:bodyPr/>
          <a:lstStyle/>
          <a:p>
            <a:r>
              <a:rPr lang="es-MX"/>
              <a:t>Haz clic para modificar el estilo de título del patrón</a:t>
            </a:r>
            <a:endParaRPr lang="en-US" dirty="0"/>
          </a:p>
        </p:txBody>
      </p:sp>
    </p:spTree>
    <p:extLst>
      <p:ext uri="{BB962C8B-B14F-4D97-AF65-F5344CB8AC3E}">
        <p14:creationId xmlns:p14="http://schemas.microsoft.com/office/powerpoint/2010/main" val="1798684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995992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03249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MX"/>
              <a:t>Haz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9" name="Date Placeholder 8"/>
          <p:cNvSpPr>
            <a:spLocks noGrp="1"/>
          </p:cNvSpPr>
          <p:nvPr>
            <p:ph type="dt" sz="half" idx="10"/>
          </p:nvPr>
        </p:nvSpPr>
        <p:spPr/>
        <p:txBody>
          <a:bodyPr/>
          <a:lstStyle/>
          <a:p>
            <a:fld id="{48A87A34-81AB-432B-8DAE-1953F412C126}" type="datetimeFigureOut">
              <a:rPr lang="en-US" smtClean="0"/>
              <a:t>7/7/25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43173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t>7/7/25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2997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7/7/25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15943304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CNLredb9Kl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materiais.gelsonluz.com/2019/03/composicao-quimica-da-agua.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zonesplanting.blogspot.com/2022/01/solucion-liquida-solida-y-gaseosa.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isoluciones.net/disolucion-diluida"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F18824-71BF-7072-CD2A-93411948AB7D}"/>
              </a:ext>
            </a:extLst>
          </p:cNvPr>
          <p:cNvSpPr>
            <a:spLocks noGrp="1"/>
          </p:cNvSpPr>
          <p:nvPr>
            <p:ph type="ctrTitle"/>
          </p:nvPr>
        </p:nvSpPr>
        <p:spPr/>
        <p:txBody>
          <a:bodyPr>
            <a:normAutofit/>
          </a:bodyPr>
          <a:lstStyle/>
          <a:p>
            <a:pPr algn="ctr"/>
            <a:r>
              <a:rPr lang="es-EC" sz="6600" dirty="0"/>
              <a:t>Soluciones</a:t>
            </a:r>
          </a:p>
        </p:txBody>
      </p:sp>
      <p:sp>
        <p:nvSpPr>
          <p:cNvPr id="3" name="Subtítulo 2">
            <a:extLst>
              <a:ext uri="{FF2B5EF4-FFF2-40B4-BE49-F238E27FC236}">
                <a16:creationId xmlns:a16="http://schemas.microsoft.com/office/drawing/2014/main" id="{6778B75F-390F-92C4-7DE6-3A911268BA24}"/>
              </a:ext>
            </a:extLst>
          </p:cNvPr>
          <p:cNvSpPr>
            <a:spLocks noGrp="1"/>
          </p:cNvSpPr>
          <p:nvPr>
            <p:ph type="subTitle" idx="1"/>
          </p:nvPr>
        </p:nvSpPr>
        <p:spPr/>
        <p:txBody>
          <a:bodyPr>
            <a:normAutofit/>
          </a:bodyPr>
          <a:lstStyle/>
          <a:p>
            <a:pPr algn="ctr"/>
            <a:r>
              <a:rPr lang="es-EC" sz="3600" dirty="0"/>
              <a:t>PRIMER SEMESTRE B </a:t>
            </a:r>
          </a:p>
        </p:txBody>
      </p:sp>
    </p:spTree>
    <p:extLst>
      <p:ext uri="{BB962C8B-B14F-4D97-AF65-F5344CB8AC3E}">
        <p14:creationId xmlns:p14="http://schemas.microsoft.com/office/powerpoint/2010/main" val="2348341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72F88C-56D5-A90A-D0E8-D7E60E2B57E6}"/>
              </a:ext>
            </a:extLst>
          </p:cNvPr>
          <p:cNvSpPr>
            <a:spLocks noGrp="1"/>
          </p:cNvSpPr>
          <p:nvPr>
            <p:ph idx="1"/>
          </p:nvPr>
        </p:nvSpPr>
        <p:spPr>
          <a:xfrm>
            <a:off x="1028700" y="771525"/>
            <a:ext cx="10415588" cy="5600699"/>
          </a:xfrm>
        </p:spPr>
        <p:txBody>
          <a:bodyPr>
            <a:normAutofit/>
          </a:bodyPr>
          <a:lstStyle/>
          <a:p>
            <a:pPr marL="0" indent="0">
              <a:buNone/>
            </a:pPr>
            <a:r>
              <a:rPr lang="es-EC" sz="1800" b="1" dirty="0">
                <a:effectLst/>
                <a:latin typeface="Times" pitchFamily="2" charset="0"/>
                <a:ea typeface="Times New Roman" panose="02020603050405020304" pitchFamily="18" charset="0"/>
                <a:cs typeface="Times New Roman" panose="02020603050405020304" pitchFamily="18" charset="0"/>
              </a:rPr>
              <a:t>Porcentaje volumen/volumen (% v/v)</a:t>
            </a:r>
            <a:r>
              <a:rPr lang="es-EC" sz="1800" dirty="0">
                <a:effectLst/>
                <a:latin typeface="Times" pitchFamily="2" charset="0"/>
                <a:ea typeface="Times New Roman" panose="02020603050405020304" pitchFamily="18" charset="0"/>
                <a:cs typeface="Times New Roman" panose="02020603050405020304" pitchFamily="18" charset="0"/>
              </a:rPr>
              <a:t>: </a:t>
            </a:r>
            <a:endParaRPr lang="es-EC" sz="1800" dirty="0">
              <a:effectLst/>
              <a:latin typeface="Times" pitchFamily="2" charset="0"/>
              <a:ea typeface="Calibri" panose="020F0502020204030204" pitchFamily="34" charset="0"/>
              <a:cs typeface="Times New Roman" panose="02020603050405020304" pitchFamily="18" charset="0"/>
            </a:endParaRPr>
          </a:p>
          <a:p>
            <a:pPr algn="just"/>
            <a:r>
              <a:rPr lang="es-EC" dirty="0">
                <a:latin typeface="Times" pitchFamily="2" charset="0"/>
              </a:rPr>
              <a:t>El </a:t>
            </a:r>
            <a:r>
              <a:rPr lang="es-EC" b="1" dirty="0">
                <a:latin typeface="Times" pitchFamily="2" charset="0"/>
              </a:rPr>
              <a:t>porcentaje volumen/volumen (% v/v)</a:t>
            </a:r>
            <a:r>
              <a:rPr lang="es-EC" dirty="0">
                <a:latin typeface="Times" pitchFamily="2" charset="0"/>
              </a:rPr>
              <a:t> es una unidad de concentración que expresa el volumen de soluto presente en un volumen determinado de solución, multiplicado por 100. Se utiliza comúnmente cuando tanto el soluto como el solvente son líquidos o gases.</a:t>
            </a:r>
          </a:p>
          <a:p>
            <a:pPr algn="just"/>
            <a:r>
              <a:rPr lang="es-EC" b="1" dirty="0">
                <a:latin typeface="Times" pitchFamily="2" charset="0"/>
              </a:rPr>
              <a:t>La fórmula para calcular el porcentaje volumen/volumen es la siguiente:</a:t>
            </a:r>
            <a:endParaRPr lang="es-EC" dirty="0">
              <a:latin typeface="Times" pitchFamily="2" charset="0"/>
            </a:endParaRPr>
          </a:p>
          <a:p>
            <a:pPr algn="just"/>
            <a:r>
              <a:rPr lang="es-EC" dirty="0">
                <a:latin typeface="Times" pitchFamily="2" charset="0"/>
              </a:rPr>
              <a:t>Porcentaje volumen/volumen(%v/v)=</a:t>
            </a:r>
            <a:r>
              <a:rPr lang="es-EC" dirty="0">
                <a:effectLst/>
                <a:latin typeface="Times" pitchFamily="2" charset="0"/>
              </a:rPr>
              <a:t>volumen del soluto (mL)</a:t>
            </a:r>
            <a:r>
              <a:rPr lang="es-EC" dirty="0">
                <a:latin typeface="Times" pitchFamily="2" charset="0"/>
              </a:rPr>
              <a:t>​ / volumen de la soluci</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ó</a:t>
            </a:r>
            <a:r>
              <a:rPr lang="es-EC" dirty="0">
                <a:latin typeface="Times" pitchFamily="2" charset="0"/>
              </a:rPr>
              <a:t>n (mL) ×100%</a:t>
            </a:r>
          </a:p>
          <a:p>
            <a:pPr algn="just"/>
            <a:r>
              <a:rPr lang="es-EC" b="1" dirty="0">
                <a:latin typeface="Times" pitchFamily="2" charset="0"/>
              </a:rPr>
              <a:t>Unidades:</a:t>
            </a:r>
            <a:r>
              <a:rPr lang="es-EC" dirty="0">
                <a:latin typeface="Times" pitchFamily="2" charset="0"/>
              </a:rPr>
              <a:t> Es fundamental que el volumen del soluto y el volumen de la solución estén expresados en las </a:t>
            </a:r>
            <a:r>
              <a:rPr lang="es-EC" b="1" dirty="0">
                <a:latin typeface="Times" pitchFamily="2" charset="0"/>
              </a:rPr>
              <a:t>mismas unidades</a:t>
            </a:r>
            <a:r>
              <a:rPr lang="es-EC" dirty="0">
                <a:latin typeface="Times" pitchFamily="2" charset="0"/>
              </a:rPr>
              <a:t> (por ejemplo, ambos en mililitros (mL) o ambos en litros (L)).</a:t>
            </a:r>
          </a:p>
          <a:p>
            <a:pPr marL="0" indent="0" algn="just">
              <a:buNone/>
            </a:pPr>
            <a:r>
              <a:rPr lang="es-EC" b="1" dirty="0">
                <a:latin typeface="Times" pitchFamily="2" charset="0"/>
              </a:rPr>
              <a:t>Volumen de la solución:</a:t>
            </a:r>
            <a:r>
              <a:rPr lang="es-EC" dirty="0">
                <a:latin typeface="Times" pitchFamily="2" charset="0"/>
              </a:rPr>
              <a:t> Al igual que en el porcentaje en masa, el volumen de la solución es la </a:t>
            </a:r>
            <a:r>
              <a:rPr lang="es-EC" b="1" dirty="0">
                <a:latin typeface="Times" pitchFamily="2" charset="0"/>
              </a:rPr>
              <a:t>suma del volumen del soluto y el volumen del solvente</a:t>
            </a:r>
            <a:r>
              <a:rPr lang="es-EC" dirty="0">
                <a:latin typeface="Times" pitchFamily="2" charset="0"/>
              </a:rPr>
              <a:t>. Sin embargo, es importante tener en cuenta que en las mezclas de líquidos, los volúmenes no siempre son estrictamente aditivos debido a las interacciones intermoleculares. No obstante, para cálculos de concentración, se asume que son aditivos.</a:t>
            </a:r>
          </a:p>
          <a:p>
            <a:pPr algn="just"/>
            <a:endParaRPr lang="es-EC" dirty="0">
              <a:latin typeface="Times" pitchFamily="2" charset="0"/>
            </a:endParaRPr>
          </a:p>
          <a:p>
            <a:pPr algn="just"/>
            <a:r>
              <a:rPr lang="es-EC" dirty="0">
                <a:latin typeface="Times" pitchFamily="2" charset="0"/>
              </a:rPr>
              <a:t>           Volumen de la soluci</a:t>
            </a:r>
            <a:r>
              <a:rPr lang="es-EC" dirty="0">
                <a:effectLst/>
                <a:latin typeface="Times" pitchFamily="2" charset="0"/>
              </a:rPr>
              <a:t>o</a:t>
            </a:r>
            <a:r>
              <a:rPr lang="es-EC" dirty="0">
                <a:latin typeface="Times" pitchFamily="2" charset="0"/>
              </a:rPr>
              <a:t>n (mL)= volumen del soluto (mL) +volumen del solvente (mL) </a:t>
            </a:r>
          </a:p>
          <a:p>
            <a:pPr marL="457200">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1346939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948BC76-399E-C5C7-B590-A36848321BDF}"/>
              </a:ext>
            </a:extLst>
          </p:cNvPr>
          <p:cNvSpPr>
            <a:spLocks noGrp="1"/>
          </p:cNvSpPr>
          <p:nvPr>
            <p:ph idx="1"/>
          </p:nvPr>
        </p:nvSpPr>
        <p:spPr>
          <a:xfrm>
            <a:off x="1071563" y="614363"/>
            <a:ext cx="10344150" cy="5586411"/>
          </a:xfrm>
        </p:spPr>
        <p:txBody>
          <a:bodyPr>
            <a:normAutofit fontScale="92500" lnSpcReduction="10000"/>
          </a:bodyPr>
          <a:lstStyle/>
          <a:p>
            <a:r>
              <a:rPr lang="es-EC" b="1" dirty="0">
                <a:latin typeface="Times" pitchFamily="2" charset="0"/>
              </a:rPr>
              <a:t>Ejemplo práctico:</a:t>
            </a:r>
            <a:endParaRPr lang="es-EC" dirty="0">
              <a:latin typeface="Times" pitchFamily="2" charset="0"/>
            </a:endParaRPr>
          </a:p>
          <a:p>
            <a:r>
              <a:rPr lang="es-EC" dirty="0">
                <a:latin typeface="Times" pitchFamily="2" charset="0"/>
              </a:rPr>
              <a:t>Imagina que tienes una botella de alcohol isopropílico de 250 mL y en la etiqueta indica que es una solución al 70% v/v. ¿Cuánto alcohol puro hay en esa botella?</a:t>
            </a:r>
          </a:p>
          <a:p>
            <a:r>
              <a:rPr lang="es-EC" dirty="0">
                <a:latin typeface="Times" pitchFamily="2" charset="0"/>
              </a:rPr>
              <a:t>Aunque la pregunta es para hallar el soluto, usaremos el ejemplo para explicar cómo se calcula el %v/v.</a:t>
            </a:r>
          </a:p>
          <a:p>
            <a:r>
              <a:rPr lang="es-EC" b="1" dirty="0">
                <a:latin typeface="Times" pitchFamily="2" charset="0"/>
              </a:rPr>
              <a:t>Otro ejemplo:</a:t>
            </a:r>
            <a:endParaRPr lang="es-EC" dirty="0">
              <a:latin typeface="Times" pitchFamily="2" charset="0"/>
            </a:endParaRPr>
          </a:p>
          <a:p>
            <a:r>
              <a:rPr lang="es-EC" dirty="0">
                <a:latin typeface="Times" pitchFamily="2" charset="0"/>
              </a:rPr>
              <a:t>Si disuelves 50 mL de etanol (soluto) en suficiente agua para obtener un volumen final de solución de 200 mL.</a:t>
            </a:r>
          </a:p>
          <a:p>
            <a:r>
              <a:rPr lang="es-EC" b="1" dirty="0">
                <a:latin typeface="Times" pitchFamily="2" charset="0"/>
              </a:rPr>
              <a:t>Paso 1: Identificar el volumen del soluto y el volumen de la solución.</a:t>
            </a:r>
            <a:endParaRPr lang="es-EC" dirty="0">
              <a:latin typeface="Times" pitchFamily="2" charset="0"/>
            </a:endParaRPr>
          </a:p>
          <a:p>
            <a:pPr>
              <a:buFont typeface="Arial" panose="020B0604020202020204" pitchFamily="34" charset="0"/>
              <a:buChar char="•"/>
            </a:pPr>
            <a:r>
              <a:rPr lang="es-EC" dirty="0">
                <a:latin typeface="Times" pitchFamily="2" charset="0"/>
              </a:rPr>
              <a:t>Volumen del soluto (etanol) = 50 mL</a:t>
            </a:r>
          </a:p>
          <a:p>
            <a:pPr>
              <a:buFont typeface="Arial" panose="020B0604020202020204" pitchFamily="34" charset="0"/>
              <a:buChar char="•"/>
            </a:pPr>
            <a:r>
              <a:rPr lang="es-EC" dirty="0">
                <a:latin typeface="Times" pitchFamily="2" charset="0"/>
              </a:rPr>
              <a:t>Volumen de la solución = 200 mL</a:t>
            </a:r>
          </a:p>
          <a:p>
            <a:r>
              <a:rPr lang="es-EC" b="1" dirty="0">
                <a:latin typeface="Times" pitchFamily="2" charset="0"/>
              </a:rPr>
              <a:t>Paso 2: Aplicar la fórmula del porcentaje volumen/volumen.</a:t>
            </a:r>
            <a:endParaRPr lang="es-EC" dirty="0">
              <a:latin typeface="Times" pitchFamily="2" charset="0"/>
            </a:endParaRPr>
          </a:p>
          <a:p>
            <a:pPr>
              <a:buFont typeface="Arial" panose="020B0604020202020204" pitchFamily="34" charset="0"/>
              <a:buChar char="•"/>
            </a:pPr>
            <a:r>
              <a:rPr lang="es-EC" dirty="0">
                <a:latin typeface="Times" pitchFamily="2" charset="0"/>
              </a:rPr>
              <a:t>Porcentaje v/v = (volumen del soluto / volumen de la solución) × 100%</a:t>
            </a:r>
          </a:p>
          <a:p>
            <a:pPr>
              <a:buFont typeface="Arial" panose="020B0604020202020204" pitchFamily="34" charset="0"/>
              <a:buChar char="•"/>
            </a:pPr>
            <a:r>
              <a:rPr lang="es-EC" dirty="0">
                <a:latin typeface="Times" pitchFamily="2" charset="0"/>
              </a:rPr>
              <a:t>Porcentaje v/v = (50 mL / 200 mL) × 100%</a:t>
            </a:r>
          </a:p>
          <a:p>
            <a:pPr>
              <a:buFont typeface="Arial" panose="020B0604020202020204" pitchFamily="34" charset="0"/>
              <a:buChar char="•"/>
            </a:pPr>
            <a:r>
              <a:rPr lang="es-EC" dirty="0">
                <a:latin typeface="Times" pitchFamily="2" charset="0"/>
              </a:rPr>
              <a:t>Porcentaje v/v = 0.25 × 100%</a:t>
            </a:r>
          </a:p>
          <a:p>
            <a:pPr>
              <a:buFont typeface="Arial" panose="020B0604020202020204" pitchFamily="34" charset="0"/>
              <a:buChar char="•"/>
            </a:pPr>
            <a:r>
              <a:rPr lang="es-EC" dirty="0">
                <a:latin typeface="Times" pitchFamily="2" charset="0"/>
              </a:rPr>
              <a:t>Porcentaje v/v = </a:t>
            </a:r>
            <a:r>
              <a:rPr lang="es-EC" b="1" dirty="0">
                <a:latin typeface="Times" pitchFamily="2" charset="0"/>
              </a:rPr>
              <a:t>25% v/v</a:t>
            </a:r>
            <a:endParaRPr lang="es-EC" dirty="0">
              <a:latin typeface="Times" pitchFamily="2" charset="0"/>
            </a:endParaRPr>
          </a:p>
          <a:p>
            <a:r>
              <a:rPr lang="es-EC" dirty="0">
                <a:latin typeface="Times" pitchFamily="2" charset="0"/>
              </a:rPr>
              <a:t>Esto significa que la solución contiene un 25% de etanol en volumen; es decir, por cada 100 mL de esta solución, 25 mL son de etanol puro.</a:t>
            </a:r>
          </a:p>
          <a:p>
            <a:endParaRPr lang="es-EC" dirty="0"/>
          </a:p>
        </p:txBody>
      </p:sp>
    </p:spTree>
    <p:extLst>
      <p:ext uri="{BB962C8B-B14F-4D97-AF65-F5344CB8AC3E}">
        <p14:creationId xmlns:p14="http://schemas.microsoft.com/office/powerpoint/2010/main" val="3767918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97F6B01-4439-D0D5-1671-6595D6C7B5B6}"/>
              </a:ext>
            </a:extLst>
          </p:cNvPr>
          <p:cNvSpPr>
            <a:spLocks noGrp="1"/>
          </p:cNvSpPr>
          <p:nvPr>
            <p:ph idx="1"/>
          </p:nvPr>
        </p:nvSpPr>
        <p:spPr>
          <a:xfrm>
            <a:off x="728663" y="642938"/>
            <a:ext cx="10744199" cy="5757862"/>
          </a:xfrm>
        </p:spPr>
        <p:txBody>
          <a:bodyPr>
            <a:normAutofit/>
          </a:bodyPr>
          <a:lstStyle/>
          <a:p>
            <a:pPr algn="just"/>
            <a:r>
              <a:rPr lang="es-EC" sz="1800" b="1" dirty="0">
                <a:effectLst/>
                <a:latin typeface="Times" pitchFamily="2" charset="0"/>
                <a:ea typeface="Times New Roman" panose="02020603050405020304" pitchFamily="18" charset="0"/>
                <a:cs typeface="Times New Roman" panose="02020603050405020304" pitchFamily="18" charset="0"/>
              </a:rPr>
              <a:t>Porcentaje masa/volumen (% m/v)</a:t>
            </a:r>
            <a:r>
              <a:rPr lang="es-EC" sz="1800" dirty="0">
                <a:effectLst/>
                <a:latin typeface="Times" pitchFamily="2" charset="0"/>
                <a:ea typeface="Times New Roman" panose="02020603050405020304" pitchFamily="18" charset="0"/>
                <a:cs typeface="Times New Roman" panose="02020603050405020304" pitchFamily="18" charset="0"/>
              </a:rPr>
              <a:t>: </a:t>
            </a:r>
            <a:endParaRPr lang="es-EC" sz="1800" dirty="0">
              <a:effectLst/>
              <a:latin typeface="Times" pitchFamily="2"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s-EC" dirty="0">
                <a:latin typeface="Times" pitchFamily="2" charset="0"/>
                <a:ea typeface="Times New Roman" panose="02020603050405020304" pitchFamily="18" charset="0"/>
                <a:cs typeface="Times New Roman" panose="02020603050405020304" pitchFamily="18" charset="0"/>
              </a:rPr>
              <a:t>Pocentaje volumen/volumen = </a:t>
            </a:r>
            <a:r>
              <a:rPr lang="es-EC" sz="1800" dirty="0">
                <a:effectLst/>
                <a:latin typeface="Times" pitchFamily="2" charset="0"/>
                <a:ea typeface="Times New Roman" panose="02020603050405020304" pitchFamily="18" charset="0"/>
                <a:cs typeface="Times New Roman" panose="02020603050405020304" pitchFamily="18" charset="0"/>
              </a:rPr>
              <a:t>masa de soluto (g)/volumen de solución (mL)x 100 %</a:t>
            </a:r>
          </a:p>
          <a:p>
            <a:pPr algn="just"/>
            <a:r>
              <a:rPr lang="es-EC" dirty="0">
                <a:latin typeface="Times" pitchFamily="2" charset="0"/>
              </a:rPr>
              <a:t>El </a:t>
            </a:r>
            <a:r>
              <a:rPr lang="es-EC" b="1" dirty="0">
                <a:latin typeface="Times" pitchFamily="2" charset="0"/>
              </a:rPr>
              <a:t>porcentaje masa/volumen (% m/v)</a:t>
            </a:r>
            <a:r>
              <a:rPr lang="es-EC" dirty="0">
                <a:latin typeface="Times" pitchFamily="2" charset="0"/>
              </a:rPr>
              <a:t> es una unidad de concentración que expresa la cantidad de gramos de soluto disueltos en 100 mililitros de solución. Es muy utilizada en química, biología y medicina, especialmente cuando se trabaja con soluciones acuosas o líquidos donde es más práctico medir volúmenes que masas.</a:t>
            </a:r>
          </a:p>
          <a:p>
            <a:pPr algn="just"/>
            <a:r>
              <a:rPr lang="es-EC" b="1" dirty="0">
                <a:latin typeface="Times" pitchFamily="2" charset="0"/>
              </a:rPr>
              <a:t>La fórmula para calcular el porcentaje masa/volumen es la siguiente:</a:t>
            </a:r>
            <a:endParaRPr lang="es-EC" dirty="0">
              <a:latin typeface="Times" pitchFamily="2" charset="0"/>
            </a:endParaRPr>
          </a:p>
          <a:p>
            <a:pPr algn="just"/>
            <a:r>
              <a:rPr lang="es-EC" dirty="0">
                <a:latin typeface="Times" pitchFamily="2" charset="0"/>
              </a:rPr>
              <a:t>Porcentaje masa/volumen(%m/v)=masa del soluto (g)​/</a:t>
            </a:r>
            <a:r>
              <a:rPr lang="es-EC" dirty="0">
                <a:effectLst/>
                <a:latin typeface="Times" pitchFamily="2" charset="0"/>
              </a:rPr>
              <a:t>volumen de la </a:t>
            </a:r>
            <a:r>
              <a:rPr lang="es-EC" sz="1800" dirty="0">
                <a:latin typeface="Times" pitchFamily="2" charset="0"/>
              </a:rPr>
              <a:t>solución </a:t>
            </a:r>
            <a:r>
              <a:rPr lang="es-EC" dirty="0">
                <a:effectLst/>
                <a:latin typeface="Times" pitchFamily="2" charset="0"/>
              </a:rPr>
              <a:t> (mL) </a:t>
            </a:r>
            <a:r>
              <a:rPr lang="es-EC" dirty="0">
                <a:latin typeface="Times" pitchFamily="2" charset="0"/>
              </a:rPr>
              <a:t>×100%</a:t>
            </a:r>
          </a:p>
          <a:p>
            <a:pPr algn="just"/>
            <a:r>
              <a:rPr lang="es-EC" b="1" dirty="0">
                <a:latin typeface="Times" pitchFamily="2" charset="0"/>
              </a:rPr>
              <a:t>Puntos importantes a considerar:</a:t>
            </a:r>
            <a:endParaRPr lang="es-EC" dirty="0">
              <a:latin typeface="Times" pitchFamily="2" charset="0"/>
            </a:endParaRPr>
          </a:p>
          <a:p>
            <a:pPr algn="just">
              <a:buFont typeface="Arial" panose="020B0604020202020204" pitchFamily="34" charset="0"/>
              <a:buChar char="•"/>
            </a:pPr>
            <a:r>
              <a:rPr lang="es-EC" b="1" dirty="0">
                <a:latin typeface="Times" pitchFamily="2" charset="0"/>
              </a:rPr>
              <a:t>Unidades:</a:t>
            </a:r>
            <a:r>
              <a:rPr lang="es-EC" dirty="0">
                <a:latin typeface="Times" pitchFamily="2" charset="0"/>
              </a:rPr>
              <a:t> Es crucial que la masa del soluto esté en </a:t>
            </a:r>
            <a:r>
              <a:rPr lang="es-EC" b="1" dirty="0">
                <a:latin typeface="Times" pitchFamily="2" charset="0"/>
              </a:rPr>
              <a:t>gramos (g)</a:t>
            </a:r>
            <a:r>
              <a:rPr lang="es-EC" dirty="0">
                <a:latin typeface="Times" pitchFamily="2" charset="0"/>
              </a:rPr>
              <a:t> y el volumen de la solución esté en </a:t>
            </a:r>
            <a:r>
              <a:rPr lang="es-EC" b="1" dirty="0">
                <a:latin typeface="Times" pitchFamily="2" charset="0"/>
              </a:rPr>
              <a:t>mililitros (mL)</a:t>
            </a:r>
            <a:r>
              <a:rPr lang="es-EC" dirty="0">
                <a:latin typeface="Times" pitchFamily="2" charset="0"/>
              </a:rPr>
              <a:t> para que la fórmula sea directamente aplicable. Si tienes otras unidades, deberás convertirlas primero.</a:t>
            </a:r>
          </a:p>
          <a:p>
            <a:pPr algn="just">
              <a:buFont typeface="Arial" panose="020B0604020202020204" pitchFamily="34" charset="0"/>
              <a:buChar char="•"/>
            </a:pPr>
            <a:r>
              <a:rPr lang="es-EC" b="1" dirty="0">
                <a:latin typeface="Times" pitchFamily="2" charset="0"/>
              </a:rPr>
              <a:t>Volumen de la solución:</a:t>
            </a:r>
            <a:r>
              <a:rPr lang="es-EC" dirty="0">
                <a:latin typeface="Times" pitchFamily="2" charset="0"/>
              </a:rPr>
              <a:t> En este caso, el volumen de la solución se refiere al </a:t>
            </a:r>
            <a:r>
              <a:rPr lang="es-EC" b="1" dirty="0">
                <a:latin typeface="Times" pitchFamily="2" charset="0"/>
              </a:rPr>
              <a:t>volumen final de la mezcla</a:t>
            </a:r>
            <a:r>
              <a:rPr lang="es-EC" dirty="0">
                <a:latin typeface="Times" pitchFamily="2" charset="0"/>
              </a:rPr>
              <a:t>, no simplemente al volumen del solvente. Cuando disuelves un sólido en un líquido, el volumen final de la solución no siempre es la suma directa del volumen del solvente y el volumen del soluto (especialmente si el soluto tiene un volumen significativo o si hay contracción/expansión volumétrica al mezclarse). Por lo tanto, el volumen de la solución a menudo se mide directamente después de la preparación.</a:t>
            </a:r>
          </a:p>
          <a:p>
            <a:pPr marL="457200" algn="just">
              <a:lnSpc>
                <a:spcPct val="107000"/>
              </a:lnSpc>
              <a:spcAft>
                <a:spcPts val="800"/>
              </a:spcAft>
            </a:pPr>
            <a:endParaRPr lang="es-EC" sz="1800" dirty="0">
              <a:effectLst/>
              <a:latin typeface="Times" pitchFamily="2" charset="0"/>
              <a:ea typeface="Times New Roman" panose="02020603050405020304" pitchFamily="18"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363228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20F40EB-7EC5-0476-F80A-50570D8AAA79}"/>
              </a:ext>
            </a:extLst>
          </p:cNvPr>
          <p:cNvSpPr>
            <a:spLocks noGrp="1"/>
          </p:cNvSpPr>
          <p:nvPr>
            <p:ph idx="1"/>
          </p:nvPr>
        </p:nvSpPr>
        <p:spPr>
          <a:xfrm>
            <a:off x="1157288" y="1214438"/>
            <a:ext cx="9586912" cy="5286375"/>
          </a:xfrm>
        </p:spPr>
        <p:txBody>
          <a:bodyPr>
            <a:normAutofit fontScale="32500" lnSpcReduction="20000"/>
          </a:bodyPr>
          <a:lstStyle/>
          <a:p>
            <a:r>
              <a:rPr lang="es-EC" sz="6400" b="1" dirty="0">
                <a:latin typeface="Times" pitchFamily="2" charset="0"/>
              </a:rPr>
              <a:t>Ejemplo práctico:</a:t>
            </a:r>
            <a:endParaRPr lang="es-EC" sz="6400" dirty="0">
              <a:latin typeface="Times" pitchFamily="2" charset="0"/>
            </a:endParaRPr>
          </a:p>
          <a:p>
            <a:r>
              <a:rPr lang="es-EC" sz="6400" dirty="0">
                <a:latin typeface="Times" pitchFamily="2" charset="0"/>
              </a:rPr>
              <a:t>Supongamos que preparas una solución disolviendo 5 gramos de glucosa en suficiente agua para obtener un volumen final de 250 mL de solución.</a:t>
            </a:r>
          </a:p>
          <a:p>
            <a:r>
              <a:rPr lang="es-EC" sz="6400" b="1" dirty="0">
                <a:latin typeface="Times" pitchFamily="2" charset="0"/>
              </a:rPr>
              <a:t>Paso 1: Identificar la masa del soluto y el volumen de la solución.</a:t>
            </a:r>
            <a:endParaRPr lang="es-EC" sz="6400" dirty="0">
              <a:latin typeface="Times" pitchFamily="2" charset="0"/>
            </a:endParaRPr>
          </a:p>
          <a:p>
            <a:pPr>
              <a:buFont typeface="Arial" panose="020B0604020202020204" pitchFamily="34" charset="0"/>
              <a:buChar char="•"/>
            </a:pPr>
            <a:r>
              <a:rPr lang="es-EC" sz="6400" dirty="0">
                <a:latin typeface="Times" pitchFamily="2" charset="0"/>
              </a:rPr>
              <a:t>Masa del soluto (glucosa) = 5 g</a:t>
            </a:r>
          </a:p>
          <a:p>
            <a:pPr>
              <a:buFont typeface="Arial" panose="020B0604020202020204" pitchFamily="34" charset="0"/>
              <a:buChar char="•"/>
            </a:pPr>
            <a:r>
              <a:rPr lang="es-EC" sz="6400" dirty="0">
                <a:latin typeface="Times" pitchFamily="2" charset="0"/>
              </a:rPr>
              <a:t>Volumen de la solución = 250 mL</a:t>
            </a:r>
          </a:p>
          <a:p>
            <a:r>
              <a:rPr lang="es-EC" sz="6400" b="1" dirty="0">
                <a:latin typeface="Times" pitchFamily="2" charset="0"/>
              </a:rPr>
              <a:t>Paso 2: Aplicar la fórmula del porcentaje masa/volumen.</a:t>
            </a:r>
            <a:endParaRPr lang="es-EC" sz="6400" dirty="0">
              <a:latin typeface="Times" pitchFamily="2" charset="0"/>
            </a:endParaRPr>
          </a:p>
          <a:p>
            <a:pPr>
              <a:buFont typeface="Arial" panose="020B0604020202020204" pitchFamily="34" charset="0"/>
              <a:buChar char="•"/>
            </a:pPr>
            <a:r>
              <a:rPr lang="es-EC" sz="6400" dirty="0">
                <a:latin typeface="Times" pitchFamily="2" charset="0"/>
              </a:rPr>
              <a:t>Porcentaje m/v = (masa del soluto / volumen de la solución) × 100%</a:t>
            </a:r>
          </a:p>
          <a:p>
            <a:pPr>
              <a:buFont typeface="Arial" panose="020B0604020202020204" pitchFamily="34" charset="0"/>
              <a:buChar char="•"/>
            </a:pPr>
            <a:r>
              <a:rPr lang="es-EC" sz="6400" dirty="0">
                <a:latin typeface="Times" pitchFamily="2" charset="0"/>
              </a:rPr>
              <a:t>Porcentaje m/v = (5 g / 250 mL) × 100%</a:t>
            </a:r>
          </a:p>
          <a:p>
            <a:pPr>
              <a:buFont typeface="Arial" panose="020B0604020202020204" pitchFamily="34" charset="0"/>
              <a:buChar char="•"/>
            </a:pPr>
            <a:r>
              <a:rPr lang="es-EC" sz="6400" dirty="0">
                <a:latin typeface="Times" pitchFamily="2" charset="0"/>
              </a:rPr>
              <a:t>Porcentaje m/v = 0.02 × 100%</a:t>
            </a:r>
          </a:p>
          <a:p>
            <a:pPr>
              <a:buFont typeface="Arial" panose="020B0604020202020204" pitchFamily="34" charset="0"/>
              <a:buChar char="•"/>
            </a:pPr>
            <a:r>
              <a:rPr lang="es-EC" sz="6400" dirty="0">
                <a:latin typeface="Times" pitchFamily="2" charset="0"/>
              </a:rPr>
              <a:t>Porcentaje m/v = </a:t>
            </a:r>
            <a:r>
              <a:rPr lang="es-EC" sz="6400" b="1" dirty="0">
                <a:latin typeface="Times" pitchFamily="2" charset="0"/>
              </a:rPr>
              <a:t>2% m/v</a:t>
            </a:r>
            <a:endParaRPr lang="es-EC" sz="6400" dirty="0">
              <a:latin typeface="Times" pitchFamily="2" charset="0"/>
            </a:endParaRPr>
          </a:p>
          <a:p>
            <a:r>
              <a:rPr lang="es-EC" sz="6400" dirty="0">
                <a:latin typeface="Times" pitchFamily="2" charset="0"/>
              </a:rPr>
              <a:t>Esto significa que la solución contiene 2 gramos de glucosa por cada 100 mL de solución.</a:t>
            </a:r>
          </a:p>
          <a:p>
            <a:pPr marL="0" lvl="0" indent="0" algn="just">
              <a:lnSpc>
                <a:spcPct val="107000"/>
              </a:lnSpc>
              <a:spcAft>
                <a:spcPts val="800"/>
              </a:spcAft>
              <a:buSzPts val="1000"/>
              <a:buNone/>
              <a:tabLst>
                <a:tab pos="457200" algn="l"/>
              </a:tabLst>
            </a:pPr>
            <a:endParaRPr lang="es-EC"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endPar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endParaRPr lang="es-EC" b="1"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s-EC" dirty="0"/>
          </a:p>
        </p:txBody>
      </p:sp>
    </p:spTree>
    <p:extLst>
      <p:ext uri="{BB962C8B-B14F-4D97-AF65-F5344CB8AC3E}">
        <p14:creationId xmlns:p14="http://schemas.microsoft.com/office/powerpoint/2010/main" val="12566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995CFF-4FE3-88F9-EC36-BCD7F632F4FA}"/>
              </a:ext>
            </a:extLst>
          </p:cNvPr>
          <p:cNvSpPr>
            <a:spLocks noGrp="1"/>
          </p:cNvSpPr>
          <p:nvPr>
            <p:ph idx="1"/>
          </p:nvPr>
        </p:nvSpPr>
        <p:spPr>
          <a:xfrm>
            <a:off x="1200150" y="785814"/>
            <a:ext cx="10301287" cy="5500686"/>
          </a:xfrm>
        </p:spPr>
        <p:txBody>
          <a:bodyPr>
            <a:normAutofit fontScale="92500" lnSpcReduction="10000"/>
          </a:bodyPr>
          <a:lstStyle/>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Partes por millón (ppm)</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Se usa para soluciones muy diluidas. </a:t>
            </a:r>
          </a:p>
          <a:p>
            <a:pPr algn="just"/>
            <a:r>
              <a:rPr lang="es-EC" dirty="0">
                <a:latin typeface="Times" pitchFamily="2" charset="0"/>
              </a:rPr>
              <a:t>Las </a:t>
            </a:r>
            <a:r>
              <a:rPr lang="es-EC" b="1" dirty="0">
                <a:latin typeface="Times" pitchFamily="2" charset="0"/>
              </a:rPr>
              <a:t>Partes Por Millón (ppm)</a:t>
            </a:r>
            <a:r>
              <a:rPr lang="es-EC" dirty="0">
                <a:latin typeface="Times" pitchFamily="2" charset="0"/>
              </a:rPr>
              <a:t> son una unidad de concentración que se utiliza para expresar cantidades muy pequeñas de una sustancia (soluto) disuelta en una cantidad mucho mayor de otra sustancia (solvente o mezcla). Como su nombre lo indica, se refiere a la cantidad de unidades de una sustancia que hay por cada millón (1,000,000) de unidades del conjunto.</a:t>
            </a:r>
          </a:p>
          <a:p>
            <a:pPr algn="just"/>
            <a:r>
              <a:rPr lang="es-EC" dirty="0">
                <a:latin typeface="Times" pitchFamily="2" charset="0"/>
              </a:rPr>
              <a:t>Es un concepto análogo al porcentaje (partes por cien), pero para concentraciones mucho más bajas, donde el porcentaje resultaría en un número con muchos decimales.</a:t>
            </a:r>
          </a:p>
          <a:p>
            <a:pPr algn="just"/>
            <a:r>
              <a:rPr lang="es-EC" b="1" dirty="0">
                <a:latin typeface="Times" pitchFamily="2" charset="0"/>
              </a:rPr>
              <a:t>Fórmulas generales de Partes Por Millón (ppm):</a:t>
            </a:r>
            <a:endParaRPr lang="es-EC" dirty="0">
              <a:latin typeface="Times" pitchFamily="2" charset="0"/>
            </a:endParaRPr>
          </a:p>
          <a:p>
            <a:pPr algn="just"/>
            <a:r>
              <a:rPr lang="es-EC" dirty="0">
                <a:latin typeface="Times" pitchFamily="2" charset="0"/>
              </a:rPr>
              <a:t>La forma de calcular ppm puede variar ligeramente dependiendo de si se trata de soluciones líquidas, gases o sólidos, pero el principio es el mismo:</a:t>
            </a:r>
          </a:p>
          <a:p>
            <a:pPr algn="just">
              <a:buFont typeface="+mj-lt"/>
              <a:buAutoNum type="arabicPeriod"/>
            </a:pPr>
            <a:r>
              <a:rPr lang="es-EC" b="1" dirty="0">
                <a:latin typeface="Times" pitchFamily="2" charset="0"/>
              </a:rPr>
              <a:t>Para soluciones (líquidos o sólidos):</a:t>
            </a:r>
            <a:endParaRPr lang="es-EC" dirty="0">
              <a:latin typeface="Times" pitchFamily="2" charset="0"/>
            </a:endParaRPr>
          </a:p>
          <a:p>
            <a:pPr algn="just">
              <a:buFont typeface="+mj-lt"/>
              <a:buAutoNum type="arabicPeriod"/>
            </a:pPr>
            <a:r>
              <a:rPr lang="es-EC" dirty="0">
                <a:latin typeface="Times" pitchFamily="2" charset="0"/>
              </a:rPr>
              <a:t>ppm=</a:t>
            </a:r>
            <a:r>
              <a:rPr lang="es-EC" dirty="0">
                <a:effectLst/>
                <a:latin typeface="Times" pitchFamily="2" charset="0"/>
              </a:rPr>
              <a:t>masa de la solucion/masa del soluto</a:t>
            </a:r>
            <a:r>
              <a:rPr lang="es-EC" dirty="0">
                <a:latin typeface="Times" pitchFamily="2" charset="0"/>
              </a:rPr>
              <a:t>​ ×1,000,000 O, más comúnmente en química para soluciones acuosas diluidas:</a:t>
            </a:r>
          </a:p>
          <a:p>
            <a:pPr algn="just">
              <a:buFont typeface="+mj-lt"/>
              <a:buAutoNum type="arabicPeriod"/>
            </a:pPr>
            <a:r>
              <a:rPr lang="es-EC" dirty="0">
                <a:latin typeface="Times" pitchFamily="2" charset="0"/>
              </a:rPr>
              <a:t>ppm= </a:t>
            </a:r>
            <a:r>
              <a:rPr lang="es-EC" dirty="0">
                <a:effectLst/>
                <a:latin typeface="Times" pitchFamily="2" charset="0"/>
              </a:rPr>
              <a:t>litros de solucion (L)/miligramos de soluto (mg)</a:t>
            </a:r>
            <a:r>
              <a:rPr lang="es-EC" dirty="0">
                <a:latin typeface="Times" pitchFamily="2" charset="0"/>
              </a:rPr>
              <a:t>​</a:t>
            </a:r>
          </a:p>
          <a:p>
            <a:pPr algn="just">
              <a:buFont typeface="+mj-lt"/>
              <a:buAutoNum type="arabicPeriod"/>
            </a:pPr>
            <a:r>
              <a:rPr lang="es-EC" dirty="0">
                <a:latin typeface="Times" pitchFamily="2" charset="0"/>
              </a:rPr>
              <a:t>Esto se debe a que, para soluciones acuosas muy diluidas, la densidad del agua es aproximadamente 1 g/mL, lo que significa que 1 L de agua pesa aproximadamente 1 kg, y 1 kg son 1,000,000 mg. Por lo tanto, 1 mg de soluto en 1 L de agua es aproximadamente 1 mg de soluto en 1,000,000 mg de solución, lo que equivale a 1 ppm.</a:t>
            </a:r>
          </a:p>
          <a:p>
            <a:pPr marL="342900" lvl="0" indent="-342900" algn="just">
              <a:lnSpc>
                <a:spcPct val="107000"/>
              </a:lnSpc>
              <a:spcAft>
                <a:spcPts val="800"/>
              </a:spcAft>
              <a:buSzPts val="1000"/>
              <a:buFont typeface="Symbol" pitchFamily="2" charset="2"/>
              <a:buChar char=""/>
              <a:tabLst>
                <a:tab pos="457200" algn="l"/>
              </a:tabLs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933556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2C5636D-5613-AF0C-DDC8-83C5737D0BAD}"/>
              </a:ext>
            </a:extLst>
          </p:cNvPr>
          <p:cNvSpPr>
            <a:spLocks noGrp="1"/>
          </p:cNvSpPr>
          <p:nvPr>
            <p:ph idx="1"/>
          </p:nvPr>
        </p:nvSpPr>
        <p:spPr>
          <a:xfrm>
            <a:off x="1128713" y="600075"/>
            <a:ext cx="10115549" cy="5900737"/>
          </a:xfrm>
        </p:spPr>
        <p:txBody>
          <a:bodyPr>
            <a:normAutofit fontScale="85000" lnSpcReduction="20000"/>
          </a:bodyPr>
          <a:lstStyle/>
          <a:p>
            <a:pPr algn="just">
              <a:buFont typeface="+mj-lt"/>
              <a:buAutoNum type="arabicPeriod"/>
            </a:pPr>
            <a:r>
              <a:rPr lang="es-EC" sz="2200" b="1" dirty="0">
                <a:latin typeface="Times" pitchFamily="2" charset="0"/>
              </a:rPr>
              <a:t>Para gases (en volumen):</a:t>
            </a:r>
            <a:endParaRPr lang="es-EC" sz="2200" dirty="0">
              <a:latin typeface="Times" pitchFamily="2" charset="0"/>
            </a:endParaRPr>
          </a:p>
          <a:p>
            <a:pPr algn="just">
              <a:buFont typeface="+mj-lt"/>
              <a:buAutoNum type="arabicPeriod"/>
            </a:pPr>
            <a:r>
              <a:rPr lang="es-EC" sz="2200" dirty="0">
                <a:latin typeface="Times" pitchFamily="2" charset="0"/>
              </a:rPr>
              <a:t>ppm (v/v)=</a:t>
            </a:r>
            <a:r>
              <a:rPr lang="es-EC" sz="2200" dirty="0">
                <a:effectLst/>
                <a:latin typeface="Times" pitchFamily="2" charset="0"/>
              </a:rPr>
              <a:t>volumen del gas(mL o L)  / volumen total de la mezcla de gases (mL o L)</a:t>
            </a:r>
            <a:r>
              <a:rPr lang="es-EC" sz="2200" b="1" dirty="0">
                <a:latin typeface="Times" pitchFamily="2" charset="0"/>
              </a:rPr>
              <a:t> </a:t>
            </a:r>
            <a:r>
              <a:rPr lang="es-EC" sz="2200" dirty="0">
                <a:latin typeface="Times" pitchFamily="2" charset="0"/>
              </a:rPr>
              <a:t>×1,000,000</a:t>
            </a:r>
          </a:p>
          <a:p>
            <a:pPr algn="just"/>
            <a:r>
              <a:rPr lang="es-EC" sz="2200" b="1" dirty="0">
                <a:latin typeface="Times" pitchFamily="2" charset="0"/>
              </a:rPr>
              <a:t>Equivalencias importantes:</a:t>
            </a:r>
            <a:endParaRPr lang="es-EC" sz="2200" dirty="0">
              <a:latin typeface="Times" pitchFamily="2" charset="0"/>
            </a:endParaRPr>
          </a:p>
          <a:p>
            <a:pPr algn="just">
              <a:buFont typeface="Arial" panose="020B0604020202020204" pitchFamily="34" charset="0"/>
              <a:buChar char="•"/>
            </a:pPr>
            <a:r>
              <a:rPr lang="es-EC" sz="2200" dirty="0">
                <a:latin typeface="Times" pitchFamily="2" charset="0"/>
              </a:rPr>
              <a:t>1 ppm = 1 mg/L (para soluciones acuosas diluidas)</a:t>
            </a:r>
          </a:p>
          <a:p>
            <a:pPr algn="just">
              <a:buFont typeface="Arial" panose="020B0604020202020204" pitchFamily="34" charset="0"/>
              <a:buChar char="•"/>
            </a:pPr>
            <a:r>
              <a:rPr lang="es-EC" sz="2200" dirty="0">
                <a:latin typeface="Times" pitchFamily="2" charset="0"/>
              </a:rPr>
              <a:t>1 ppm = 1 </a:t>
            </a:r>
            <a:r>
              <a:rPr lang="el-GR" sz="2200" dirty="0">
                <a:latin typeface="Times" pitchFamily="2" charset="0"/>
              </a:rPr>
              <a:t>μ</a:t>
            </a:r>
            <a:r>
              <a:rPr lang="es-EC" sz="2200" dirty="0">
                <a:latin typeface="Times" pitchFamily="2" charset="0"/>
              </a:rPr>
              <a:t>g/mL (microgramo por mililitro)</a:t>
            </a:r>
          </a:p>
          <a:p>
            <a:pPr algn="just">
              <a:buFont typeface="Arial" panose="020B0604020202020204" pitchFamily="34" charset="0"/>
              <a:buChar char="•"/>
            </a:pPr>
            <a:r>
              <a:rPr lang="es-EC" sz="2200" dirty="0">
                <a:latin typeface="Times" pitchFamily="2" charset="0"/>
              </a:rPr>
              <a:t>1 ppm = 1 g/tonelada métrica (para análisis de trazas en sólidos, como minerales)</a:t>
            </a:r>
          </a:p>
          <a:p>
            <a:pPr algn="just">
              <a:buFont typeface="Arial" panose="020B0604020202020204" pitchFamily="34" charset="0"/>
              <a:buChar char="•"/>
            </a:pPr>
            <a:r>
              <a:rPr lang="es-EC" sz="2200" dirty="0">
                <a:latin typeface="Times" pitchFamily="2" charset="0"/>
              </a:rPr>
              <a:t>1% = 10,000 ppm</a:t>
            </a:r>
          </a:p>
          <a:p>
            <a:pPr algn="just"/>
            <a:r>
              <a:rPr lang="es-EC" sz="2200" b="1" dirty="0">
                <a:latin typeface="Times" pitchFamily="2" charset="0"/>
              </a:rPr>
              <a:t>Ejemplos prácticos:</a:t>
            </a:r>
            <a:endParaRPr lang="es-EC" sz="2200" dirty="0">
              <a:latin typeface="Times" pitchFamily="2" charset="0"/>
            </a:endParaRPr>
          </a:p>
          <a:p>
            <a:pPr algn="just">
              <a:buFont typeface="+mj-lt"/>
              <a:buAutoNum type="arabicPeriod"/>
            </a:pPr>
            <a:r>
              <a:rPr lang="es-EC" sz="2200" b="1" dirty="0">
                <a:latin typeface="Times" pitchFamily="2" charset="0"/>
              </a:rPr>
              <a:t>Análisis de agua:</a:t>
            </a:r>
            <a:r>
              <a:rPr lang="es-EC" sz="2200" dirty="0">
                <a:latin typeface="Times" pitchFamily="2" charset="0"/>
              </a:rPr>
              <a:t> Si un análisis de agua potable reporta que la concentración de cloro es de 5 ppm. Esto significa que hay 5 miligramos de cloro por cada litro de agua (5 mg/L).</a:t>
            </a:r>
          </a:p>
          <a:p>
            <a:pPr algn="just">
              <a:buFont typeface="+mj-lt"/>
              <a:buAutoNum type="arabicPeriod"/>
            </a:pPr>
            <a:r>
              <a:rPr lang="es-EC" sz="2200" b="1" dirty="0">
                <a:latin typeface="Times" pitchFamily="2" charset="0"/>
              </a:rPr>
              <a:t>Contaminación del aire:</a:t>
            </a:r>
            <a:r>
              <a:rPr lang="es-EC" sz="2200" dirty="0">
                <a:latin typeface="Times" pitchFamily="2" charset="0"/>
              </a:rPr>
              <a:t> Si se mide la concentración de monóxido de carbono (CO) en el aire y se encuentra que es de 10 ppm. Esto significa que hay 10 partes de volumen de CO por cada millón de partes de volumen de aire.</a:t>
            </a:r>
          </a:p>
          <a:p>
            <a:pPr algn="just">
              <a:buFont typeface="+mj-lt"/>
              <a:buAutoNum type="arabicPeriod"/>
            </a:pPr>
            <a:r>
              <a:rPr lang="es-EC" sz="2200" b="1" dirty="0">
                <a:latin typeface="Times" pitchFamily="2" charset="0"/>
              </a:rPr>
              <a:t>Contaminante en un suelo:</a:t>
            </a:r>
            <a:r>
              <a:rPr lang="es-EC" sz="2200" dirty="0">
                <a:latin typeface="Times" pitchFamily="2" charset="0"/>
              </a:rPr>
              <a:t> Si una muestra de suelo contiene 250 ppm de plomo. Esto significa que hay 250 miligramos de plomo por cada kilogramo de suelo (250 mg/kg), o 250 gramos de plomo por cada tonelada métrica de suelo.</a:t>
            </a:r>
          </a:p>
          <a:p>
            <a:pPr algn="just"/>
            <a:r>
              <a:rPr lang="es-EC" sz="2200" dirty="0">
                <a:latin typeface="Times" pitchFamily="2" charset="0"/>
              </a:rPr>
              <a:t>Las ppm son particularmente útiles cuando las concentraciones son tan bajas que usar porcentajes resultaría en números muy pequeños y poco prácticos (ej., 0.00005%). Permiten expresar la concentración de una manera más manejable y fácil de entender, especialmente en campos como:</a:t>
            </a:r>
          </a:p>
          <a:p>
            <a:endParaRPr lang="es-EC" dirty="0"/>
          </a:p>
        </p:txBody>
      </p:sp>
    </p:spTree>
    <p:extLst>
      <p:ext uri="{BB962C8B-B14F-4D97-AF65-F5344CB8AC3E}">
        <p14:creationId xmlns:p14="http://schemas.microsoft.com/office/powerpoint/2010/main" val="2025081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5E86987-1D96-7CBB-76D9-AD13DD84539E}"/>
              </a:ext>
            </a:extLst>
          </p:cNvPr>
          <p:cNvSpPr>
            <a:spLocks noGrp="1"/>
          </p:cNvSpPr>
          <p:nvPr>
            <p:ph idx="1"/>
          </p:nvPr>
        </p:nvSpPr>
        <p:spPr>
          <a:xfrm>
            <a:off x="967155" y="844062"/>
            <a:ext cx="9917722" cy="5697415"/>
          </a:xfrm>
        </p:spPr>
        <p:txBody>
          <a:bodyPr>
            <a:normAutofit/>
          </a:bodyPr>
          <a:lstStyle/>
          <a:p>
            <a:pPr>
              <a:lnSpc>
                <a:spcPct val="107000"/>
              </a:lnSpc>
              <a:spcAft>
                <a:spcPts val="800"/>
              </a:spcAf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Solubilidad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La </a:t>
            </a: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solubilidad</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es la capacidad de una sustancia para disolverse en otra. No todas las sustancias son solubles en todos los solventes. La regla general es "lo similar disuelve a lo similar", lo que significa que las sustancias polares se disuelven en solventes polares, y las no polares en solventes no polares.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Factores que afectan la solubilidad: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Temperatura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En general, la solubilidad de los sólidos en líquidos aumenta con la temperatura, mientras que la de los gases disminuye.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Presión</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Afecta principalmente la solubilidad de los gases. Al aumentar la presión, aumenta la solubilidad de un gas en un líquido.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Naturaleza del soluto y el solvente</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Como se mencionó anteriormente, la polaridad de las sustancias es un factor clave.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Área de superficie del soluto</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Un soluto finamente dividido (en polvo) se disuelve más rápido que un soluto en trozos grandes, ya que tiene una mayor superficie de contacto con el solvente.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411724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C223766-E225-EDF2-3520-AE86C6A2198A}"/>
              </a:ext>
            </a:extLst>
          </p:cNvPr>
          <p:cNvSpPr>
            <a:spLocks noGrp="1"/>
          </p:cNvSpPr>
          <p:nvPr>
            <p:ph idx="1"/>
          </p:nvPr>
        </p:nvSpPr>
        <p:spPr>
          <a:xfrm>
            <a:off x="623455" y="175847"/>
            <a:ext cx="11402289" cy="6486210"/>
          </a:xfrm>
        </p:spPr>
        <p:txBody>
          <a:bodyPr>
            <a:normAutofit fontScale="25000" lnSpcReduction="20000"/>
          </a:bodyPr>
          <a:lstStyle/>
          <a:p>
            <a:pPr algn="just">
              <a:lnSpc>
                <a:spcPct val="107000"/>
              </a:lnSpc>
              <a:spcAft>
                <a:spcPts val="800"/>
              </a:spcAf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Cómo se preparan las soluciones</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La preparación de una solución implica varios pasos:</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Identificar el soluto y el solvente</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Determinar la concentración y el volumen deseados</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 para la solución final.</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Calcular la cantidad de soluto necesaria</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 utilizando las fórmulas de concentración (por ejemplo, para una solución de molaridad conocida).</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Pesar o medir el soluto</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 con precisión (usando una balanza o pipeta, respectivamente).</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Añadir el soluto a un matraz aforado</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Añadir una parte del solvente</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 y agitar para disolver el soluto completamente.</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Añadir el resto del solvente</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 hasta la marca de aforo del matraz. Es crucial no sobrepasar la marca para asegurar la concentración correcta.</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Homogeneizar la solución</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 agitando suavemente el matraz.</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Para preparar una solución a partir de una solución más concentrada (llamada "solución madre"), se utiliza el método de </a:t>
            </a: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dilución</a:t>
            </a: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 aplicando la fórmula:</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EC" sz="6400" b="1" dirty="0">
                <a:effectLst/>
                <a:latin typeface="Times New Roman" panose="02020603050405020304" pitchFamily="18" charset="0"/>
                <a:ea typeface="Times New Roman" panose="02020603050405020304" pitchFamily="18" charset="0"/>
                <a:cs typeface="Times New Roman" panose="02020603050405020304" pitchFamily="18" charset="0"/>
              </a:rPr>
              <a:t>                                                                           C1​×V1​=C2​×V2​</a:t>
            </a:r>
            <a:endParaRPr lang="es-EC" sz="6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6400" dirty="0">
                <a:effectLst/>
                <a:latin typeface="Times New Roman" panose="02020603050405020304" pitchFamily="18" charset="0"/>
                <a:ea typeface="Times New Roman" panose="02020603050405020304" pitchFamily="18" charset="0"/>
                <a:cs typeface="Times New Roman" panose="02020603050405020304" pitchFamily="18" charset="0"/>
              </a:rPr>
              <a:t>Donde C1​ y V1​ son la concentración y el volumen de la solución madre, y C2​ y V2​ son la concentración y el volumen de la solución final diluida.</a:t>
            </a:r>
            <a:endParaRPr lang="es-EC" sz="64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246219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96E113-DFFC-29BE-A1DB-1EC83A67A473}"/>
              </a:ext>
            </a:extLst>
          </p:cNvPr>
          <p:cNvSpPr>
            <a:spLocks noGrp="1"/>
          </p:cNvSpPr>
          <p:nvPr>
            <p:ph type="title"/>
          </p:nvPr>
        </p:nvSpPr>
        <p:spPr/>
        <p:txBody>
          <a:bodyPr/>
          <a:lstStyle/>
          <a:p>
            <a:r>
              <a:rPr lang="es-EC" dirty="0"/>
              <a:t>COMPOSICION DE LAS DISOLUCIONES </a:t>
            </a:r>
          </a:p>
        </p:txBody>
      </p:sp>
      <p:sp>
        <p:nvSpPr>
          <p:cNvPr id="3" name="Marcador de contenido 2">
            <a:extLst>
              <a:ext uri="{FF2B5EF4-FFF2-40B4-BE49-F238E27FC236}">
                <a16:creationId xmlns:a16="http://schemas.microsoft.com/office/drawing/2014/main" id="{1659EB9C-F027-B3BB-11A9-ECF85F45826B}"/>
              </a:ext>
            </a:extLst>
          </p:cNvPr>
          <p:cNvSpPr>
            <a:spLocks noGrp="1"/>
          </p:cNvSpPr>
          <p:nvPr>
            <p:ph idx="1"/>
          </p:nvPr>
        </p:nvSpPr>
        <p:spPr>
          <a:xfrm>
            <a:off x="1213339" y="2638044"/>
            <a:ext cx="9442938" cy="3780341"/>
          </a:xfrm>
        </p:spPr>
        <p:txBody>
          <a:bodyPr/>
          <a:lstStyle/>
          <a:p>
            <a:pPr algn="just"/>
            <a:r>
              <a:rPr lang="es-EC" sz="2400" dirty="0">
                <a:latin typeface="Times" pitchFamily="2" charset="0"/>
              </a:rPr>
              <a:t>Cuando se mezclan 2 disoluciones a menudotien lugar reacciones quimicas, para realizar  calculos estequeometricos es necesario saber: </a:t>
            </a:r>
          </a:p>
          <a:p>
            <a:pPr algn="just"/>
            <a:r>
              <a:rPr lang="es-EC" sz="2400" dirty="0">
                <a:latin typeface="Times" pitchFamily="2" charset="0"/>
              </a:rPr>
              <a:t>1) La naturaleza de la reaccion, la cual depende de la forma exacta que adoptan los productos al disolverse</a:t>
            </a:r>
          </a:p>
          <a:p>
            <a:pPr algn="just"/>
            <a:r>
              <a:rPr lang="es-EC" sz="2400" dirty="0">
                <a:latin typeface="Times" pitchFamily="2" charset="0"/>
              </a:rPr>
              <a:t>2) Las cantidades de productos quimicos presentes en las disoluciones que suelen expresarse en concentraciones</a:t>
            </a:r>
          </a:p>
          <a:p>
            <a:endParaRPr lang="es-EC" dirty="0"/>
          </a:p>
        </p:txBody>
      </p:sp>
    </p:spTree>
    <p:extLst>
      <p:ext uri="{BB962C8B-B14F-4D97-AF65-F5344CB8AC3E}">
        <p14:creationId xmlns:p14="http://schemas.microsoft.com/office/powerpoint/2010/main" val="3029199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ACDDF9C-9002-70BC-61E8-7F493A8BA879}"/>
              </a:ext>
            </a:extLst>
          </p:cNvPr>
          <p:cNvSpPr>
            <a:spLocks noGrp="1"/>
          </p:cNvSpPr>
          <p:nvPr>
            <p:ph idx="1"/>
          </p:nvPr>
        </p:nvSpPr>
        <p:spPr>
          <a:xfrm>
            <a:off x="1141412" y="685801"/>
            <a:ext cx="9759951" cy="5926014"/>
          </a:xfrm>
        </p:spPr>
        <p:txBody>
          <a:bodyPr>
            <a:normAutofit/>
          </a:bodyPr>
          <a:lstStyle/>
          <a:p>
            <a:pPr algn="just">
              <a:lnSpc>
                <a:spcPct val="107000"/>
              </a:lnSpc>
              <a:spcAft>
                <a:spcPts val="800"/>
              </a:spcAft>
            </a:pPr>
            <a:r>
              <a:rPr lang="es-EC" sz="2300" b="1" dirty="0">
                <a:effectLst/>
                <a:latin typeface="Times" pitchFamily="2" charset="0"/>
                <a:ea typeface="Times New Roman" panose="02020603050405020304" pitchFamily="18" charset="0"/>
                <a:cs typeface="Times New Roman" panose="02020603050405020304" pitchFamily="18" charset="0"/>
              </a:rPr>
              <a:t>Unidades químicas</a:t>
            </a:r>
            <a:endParaRPr lang="es-EC" sz="2300" dirty="0">
              <a:effectLst/>
              <a:latin typeface="Times" pitchFamily="2" charset="0"/>
              <a:ea typeface="Calibri" panose="020F0502020204030204" pitchFamily="34" charset="0"/>
              <a:cs typeface="Times New Roman" panose="02020603050405020304" pitchFamily="18" charset="0"/>
            </a:endParaRPr>
          </a:p>
          <a:p>
            <a:pPr marL="0" indent="0" algn="just">
              <a:buNone/>
            </a:pPr>
            <a:r>
              <a:rPr lang="es-EC" sz="2300" dirty="0">
                <a:latin typeface="Times" pitchFamily="2" charset="0"/>
              </a:rPr>
              <a:t>La </a:t>
            </a:r>
            <a:r>
              <a:rPr lang="es-EC" sz="2300" b="1" dirty="0">
                <a:latin typeface="Times" pitchFamily="2" charset="0"/>
              </a:rPr>
              <a:t>molaridad (M)</a:t>
            </a:r>
            <a:r>
              <a:rPr lang="es-EC" sz="2300" dirty="0">
                <a:latin typeface="Times" pitchFamily="2" charset="0"/>
              </a:rPr>
              <a:t> es una de las unidades de concentración más importantes y utilizadas en química. Se define como el número de </a:t>
            </a:r>
            <a:r>
              <a:rPr lang="es-EC" sz="2300" b="1" dirty="0">
                <a:latin typeface="Times" pitchFamily="2" charset="0"/>
              </a:rPr>
              <a:t>moles de soluto</a:t>
            </a:r>
            <a:r>
              <a:rPr lang="es-EC" sz="2300" dirty="0">
                <a:latin typeface="Times" pitchFamily="2" charset="0"/>
              </a:rPr>
              <a:t> disueltos en </a:t>
            </a:r>
            <a:r>
              <a:rPr lang="es-EC" sz="2300" b="1" dirty="0">
                <a:latin typeface="Times" pitchFamily="2" charset="0"/>
              </a:rPr>
              <a:t>un litro de solución</a:t>
            </a:r>
            <a:r>
              <a:rPr lang="es-EC" sz="2300" dirty="0">
                <a:latin typeface="Times" pitchFamily="2" charset="0"/>
              </a:rPr>
              <a:t>.</a:t>
            </a:r>
          </a:p>
          <a:p>
            <a:pPr algn="just"/>
            <a:r>
              <a:rPr lang="es-EC" sz="2300" dirty="0">
                <a:latin typeface="Times" pitchFamily="2" charset="0"/>
              </a:rPr>
              <a:t>Se representa con la letra mayúscula </a:t>
            </a:r>
            <a:r>
              <a:rPr lang="es-EC" sz="2300" b="1" dirty="0">
                <a:latin typeface="Times" pitchFamily="2" charset="0"/>
              </a:rPr>
              <a:t>M</a:t>
            </a:r>
            <a:r>
              <a:rPr lang="es-EC" sz="2300" dirty="0">
                <a:latin typeface="Times" pitchFamily="2" charset="0"/>
              </a:rPr>
              <a:t> y sus unidades son </a:t>
            </a:r>
            <a:r>
              <a:rPr lang="es-EC" sz="2300" b="1" dirty="0">
                <a:latin typeface="Times" pitchFamily="2" charset="0"/>
              </a:rPr>
              <a:t>mol/L</a:t>
            </a:r>
            <a:r>
              <a:rPr lang="es-EC" sz="2300" dirty="0">
                <a:latin typeface="Times" pitchFamily="2" charset="0"/>
              </a:rPr>
              <a:t> (moles por litro) o simplemente </a:t>
            </a:r>
            <a:r>
              <a:rPr lang="es-EC" sz="2300" b="1" dirty="0">
                <a:latin typeface="Times" pitchFamily="2" charset="0"/>
              </a:rPr>
              <a:t>molar</a:t>
            </a:r>
            <a:r>
              <a:rPr lang="es-EC" sz="2300" dirty="0">
                <a:latin typeface="Times" pitchFamily="2" charset="0"/>
              </a:rPr>
              <a:t>.</a:t>
            </a:r>
          </a:p>
          <a:p>
            <a:pPr algn="just"/>
            <a:r>
              <a:rPr lang="es-EC" sz="2300" b="1" dirty="0">
                <a:latin typeface="Times" pitchFamily="2" charset="0"/>
              </a:rPr>
              <a:t>La fórmula para calcular la molaridad es la siguiente:</a:t>
            </a:r>
          </a:p>
          <a:p>
            <a:pPr algn="just"/>
            <a:endParaRPr lang="es-EC" sz="2300" b="1" dirty="0">
              <a:latin typeface="Times" pitchFamily="2" charset="0"/>
            </a:endParaRPr>
          </a:p>
          <a:p>
            <a:pPr algn="just"/>
            <a:r>
              <a:rPr lang="es-EC" sz="2300" b="1" i="1" dirty="0">
                <a:latin typeface="Times" pitchFamily="2" charset="0"/>
              </a:rPr>
              <a:t>M = </a:t>
            </a:r>
            <a:r>
              <a:rPr lang="es-EC" sz="2400" dirty="0">
                <a:latin typeface="Times" pitchFamily="2" charset="0"/>
              </a:rPr>
              <a:t>moles de soluto (mol) / volumen de solución </a:t>
            </a:r>
          </a:p>
          <a:p>
            <a:pPr algn="just"/>
            <a:r>
              <a:rPr lang="es-EC" sz="2400" b="1" dirty="0">
                <a:latin typeface="Times" pitchFamily="2" charset="0"/>
                <a:cs typeface="Times New Roman" panose="02020603050405020304" pitchFamily="18" charset="0"/>
              </a:rPr>
              <a:t>VIDEO</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C" sz="1800" kern="100" dirty="0">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https://www.youtube.com/watch?v=CNLredb9KlY</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EC" sz="2300" i="1" dirty="0">
              <a:latin typeface="Times" pitchFamily="2" charset="0"/>
            </a:endParaRPr>
          </a:p>
          <a:p>
            <a:pPr marL="457200">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926214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B2AF1-2A87-850C-7039-86A04AB3E2C3}"/>
              </a:ext>
            </a:extLst>
          </p:cNvPr>
          <p:cNvSpPr>
            <a:spLocks noGrp="1"/>
          </p:cNvSpPr>
          <p:nvPr>
            <p:ph type="title"/>
          </p:nvPr>
        </p:nvSpPr>
        <p:spPr>
          <a:xfrm>
            <a:off x="2231136" y="964692"/>
            <a:ext cx="7729728" cy="804731"/>
          </a:xfrm>
        </p:spPr>
        <p:txBody>
          <a:bodyPr/>
          <a:lstStyle/>
          <a:p>
            <a:r>
              <a:rPr lang="es-EC" dirty="0"/>
              <a:t>soluciones</a:t>
            </a:r>
          </a:p>
        </p:txBody>
      </p:sp>
      <p:sp>
        <p:nvSpPr>
          <p:cNvPr id="3" name="Marcador de contenido 2">
            <a:extLst>
              <a:ext uri="{FF2B5EF4-FFF2-40B4-BE49-F238E27FC236}">
                <a16:creationId xmlns:a16="http://schemas.microsoft.com/office/drawing/2014/main" id="{2DA41436-E0C8-46D0-601E-6572E142D7FB}"/>
              </a:ext>
            </a:extLst>
          </p:cNvPr>
          <p:cNvSpPr>
            <a:spLocks noGrp="1"/>
          </p:cNvSpPr>
          <p:nvPr>
            <p:ph idx="1"/>
          </p:nvPr>
        </p:nvSpPr>
        <p:spPr>
          <a:xfrm>
            <a:off x="1211283" y="1935678"/>
            <a:ext cx="10521538" cy="4453247"/>
          </a:xfrm>
        </p:spPr>
        <p:txBody>
          <a:bodyPr>
            <a:normAutofit/>
          </a:bodyPr>
          <a:lstStyle/>
          <a:p>
            <a:pPr algn="just"/>
            <a:r>
              <a:rPr lang="es-EC" dirty="0">
                <a:effectLst/>
                <a:latin typeface="Times New Roman" panose="02020603050405020304" pitchFamily="18" charset="0"/>
                <a:ea typeface="Times New Roman" panose="02020603050405020304" pitchFamily="18" charset="0"/>
              </a:rPr>
              <a:t>Una solución química (también conocida como disolución) es una mezcla homogénea de dos o más sustancias, donde una se encuentra disuelta en la otra. Esto significa que a nivel molecular, las partículas de las sustancias </a:t>
            </a:r>
          </a:p>
          <a:p>
            <a:pPr marL="0" indent="0">
              <a:buNone/>
            </a:pPr>
            <a:r>
              <a:rPr lang="es-EC" dirty="0">
                <a:latin typeface="Times New Roman" panose="02020603050405020304" pitchFamily="18" charset="0"/>
              </a:rPr>
              <a:t>    </a:t>
            </a:r>
          </a:p>
          <a:p>
            <a:pPr>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Los componentes de una solución son: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Soluto</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Es la sustancia que se disuelve y generalmente se encuentra en menor proporción. Puede ser un sólido, un líquido o un gas.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Solvente (o disolvente)</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Es la sustancia en la que se disuelve el soluto. Generalmente se encuentra en mayor proporción. El agua es el solvente más común, conocida como el "solvente universal".</a:t>
            </a:r>
          </a:p>
          <a:p>
            <a:pPr marL="342900" lvl="0" indent="-342900">
              <a:lnSpc>
                <a:spcPct val="107000"/>
              </a:lnSpc>
              <a:spcAft>
                <a:spcPts val="800"/>
              </a:spcAft>
              <a:buSzPts val="1000"/>
              <a:buFont typeface="Symbol" pitchFamily="2" charset="2"/>
              <a:buChar char=""/>
              <a:tabLst>
                <a:tab pos="457200" algn="l"/>
              </a:tabLst>
            </a:pPr>
            <a:endParaRPr lang="es-EC"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s-EC" dirty="0">
              <a:latin typeface="Times New Roman" panose="02020603050405020304" pitchFamily="18" charset="0"/>
            </a:endParaRPr>
          </a:p>
          <a:p>
            <a:pPr marL="0" indent="0" algn="just">
              <a:buNone/>
            </a:pPr>
            <a:endParaRPr lang="es-EC" dirty="0"/>
          </a:p>
        </p:txBody>
      </p:sp>
    </p:spTree>
    <p:extLst>
      <p:ext uri="{BB962C8B-B14F-4D97-AF65-F5344CB8AC3E}">
        <p14:creationId xmlns:p14="http://schemas.microsoft.com/office/powerpoint/2010/main" val="802960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5815E2-44DD-984B-69F0-12CBF7FA0BD8}"/>
              </a:ext>
            </a:extLst>
          </p:cNvPr>
          <p:cNvSpPr>
            <a:spLocks noGrp="1"/>
          </p:cNvSpPr>
          <p:nvPr>
            <p:ph type="title"/>
          </p:nvPr>
        </p:nvSpPr>
        <p:spPr/>
        <p:txBody>
          <a:bodyPr/>
          <a:lstStyle/>
          <a:p>
            <a:r>
              <a:rPr lang="es-EC" dirty="0"/>
              <a:t>Molaridad (m)</a:t>
            </a:r>
          </a:p>
        </p:txBody>
      </p:sp>
      <p:sp>
        <p:nvSpPr>
          <p:cNvPr id="3" name="Marcador de contenido 2">
            <a:extLst>
              <a:ext uri="{FF2B5EF4-FFF2-40B4-BE49-F238E27FC236}">
                <a16:creationId xmlns:a16="http://schemas.microsoft.com/office/drawing/2014/main" id="{809E627E-4920-3318-888A-A61C236DFD95}"/>
              </a:ext>
            </a:extLst>
          </p:cNvPr>
          <p:cNvSpPr>
            <a:spLocks noGrp="1"/>
          </p:cNvSpPr>
          <p:nvPr>
            <p:ph idx="1"/>
          </p:nvPr>
        </p:nvSpPr>
        <p:spPr>
          <a:xfrm>
            <a:off x="1195755" y="2638044"/>
            <a:ext cx="9794630" cy="3973771"/>
          </a:xfrm>
        </p:spPr>
        <p:txBody>
          <a:bodyPr>
            <a:normAutofit/>
          </a:bodyPr>
          <a:lstStyle/>
          <a:p>
            <a:pPr algn="just"/>
            <a:r>
              <a:rPr lang="es-EC" sz="2400" dirty="0">
                <a:latin typeface="Times" pitchFamily="2" charset="0"/>
              </a:rPr>
              <a:t>Se define como los moles de soluto por volumen de di</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a:t>
            </a:r>
            <a:r>
              <a:rPr lang="es-EC" sz="2400" dirty="0">
                <a:latin typeface="Times" pitchFamily="2" charset="0"/>
              </a:rPr>
              <a:t> en litros</a:t>
            </a:r>
          </a:p>
          <a:p>
            <a:pPr algn="just"/>
            <a:r>
              <a:rPr lang="es-EC" sz="2400" dirty="0">
                <a:latin typeface="Times" pitchFamily="2" charset="0"/>
              </a:rPr>
              <a:t>M= molaridad= moles de soluto/ litro de </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a:t>
            </a:r>
            <a:r>
              <a:rPr lang="es-EC" sz="2400" dirty="0">
                <a:latin typeface="Times" pitchFamily="2" charset="0"/>
              </a:rPr>
              <a:t> </a:t>
            </a:r>
          </a:p>
          <a:p>
            <a:pPr algn="just"/>
            <a:r>
              <a:rPr lang="es-EC" sz="2400" dirty="0">
                <a:latin typeface="Times" pitchFamily="2" charset="0"/>
              </a:rPr>
              <a:t>Una di</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a:t>
            </a:r>
            <a:r>
              <a:rPr lang="es-EC" sz="2400" dirty="0">
                <a:latin typeface="Times" pitchFamily="2" charset="0"/>
              </a:rPr>
              <a:t> 1.0 molar (que se escribe 1.0 M) contiene 1.0 mol de soluto por litro de di</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a:t>
            </a:r>
            <a:r>
              <a:rPr lang="es-EC" sz="2400" dirty="0">
                <a:latin typeface="Times" pitchFamily="2" charset="0"/>
              </a:rPr>
              <a:t> </a:t>
            </a:r>
          </a:p>
        </p:txBody>
      </p:sp>
    </p:spTree>
    <p:extLst>
      <p:ext uri="{BB962C8B-B14F-4D97-AF65-F5344CB8AC3E}">
        <p14:creationId xmlns:p14="http://schemas.microsoft.com/office/powerpoint/2010/main" val="1278566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8F1EF8-8751-C64D-3DB1-B61ADCB11781}"/>
              </a:ext>
            </a:extLst>
          </p:cNvPr>
          <p:cNvSpPr>
            <a:spLocks noGrp="1"/>
          </p:cNvSpPr>
          <p:nvPr>
            <p:ph type="title"/>
          </p:nvPr>
        </p:nvSpPr>
        <p:spPr>
          <a:xfrm>
            <a:off x="2532184" y="964692"/>
            <a:ext cx="7428679" cy="688262"/>
          </a:xfrm>
        </p:spPr>
        <p:txBody>
          <a:bodyPr>
            <a:normAutofit fontScale="90000"/>
          </a:bodyPr>
          <a:lstStyle/>
          <a:p>
            <a:r>
              <a:rPr lang="es-EC" dirty="0">
                <a:latin typeface="Times" pitchFamily="2" charset="0"/>
              </a:rPr>
              <a:t>Calculo de molaridad i</a:t>
            </a:r>
          </a:p>
        </p:txBody>
      </p:sp>
      <p:sp>
        <p:nvSpPr>
          <p:cNvPr id="3" name="Marcador de contenido 2">
            <a:extLst>
              <a:ext uri="{FF2B5EF4-FFF2-40B4-BE49-F238E27FC236}">
                <a16:creationId xmlns:a16="http://schemas.microsoft.com/office/drawing/2014/main" id="{956D3FCE-A15F-FEEC-2660-D1CADE6530B9}"/>
              </a:ext>
            </a:extLst>
          </p:cNvPr>
          <p:cNvSpPr>
            <a:spLocks noGrp="1"/>
          </p:cNvSpPr>
          <p:nvPr>
            <p:ph idx="1"/>
          </p:nvPr>
        </p:nvSpPr>
        <p:spPr>
          <a:xfrm>
            <a:off x="756138" y="1888177"/>
            <a:ext cx="10884877" cy="4723637"/>
          </a:xfrm>
        </p:spPr>
        <p:txBody>
          <a:bodyPr>
            <a:normAutofit/>
          </a:bodyPr>
          <a:lstStyle/>
          <a:p>
            <a:pPr algn="just"/>
            <a:r>
              <a:rPr lang="es-EC" sz="2400" dirty="0">
                <a:latin typeface="Times" pitchFamily="2" charset="0"/>
              </a:rPr>
              <a:t>CALCULA LA MOLARIDAD DE UNA DISOLUCION QUE SE PREPRA DISOLVIENDO 11.5 g DE NAOH SOLIDO en agua suficiente para preparar 1.5 L de </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a:t>
            </a:r>
            <a:endParaRPr lang="es-EC" sz="2400" dirty="0">
              <a:latin typeface="Times" pitchFamily="2" charset="0"/>
            </a:endParaRPr>
          </a:p>
          <a:p>
            <a:pPr algn="just"/>
            <a:r>
              <a:rPr lang="es-EC" sz="2400" dirty="0">
                <a:latin typeface="Times" pitchFamily="2" charset="0"/>
              </a:rPr>
              <a:t>Respuesta : Para encontrar la molaridad de la di</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a:t>
            </a:r>
            <a:r>
              <a:rPr lang="es-EC" sz="2400" dirty="0">
                <a:latin typeface="Times" pitchFamily="2" charset="0"/>
              </a:rPr>
              <a:t> primero se alcuoa la cantidad de moles de soluto usando la masa molar de NaOH(40.0 g/mol)</a:t>
            </a:r>
          </a:p>
          <a:p>
            <a:pPr algn="just"/>
            <a:r>
              <a:rPr lang="es-EC" sz="2400" dirty="0">
                <a:latin typeface="Times" pitchFamily="2" charset="0"/>
              </a:rPr>
              <a:t>11.5 g NaOH x 1 mol/ 40.00 g NaOH=0.288 mol NaOH</a:t>
            </a:r>
          </a:p>
          <a:p>
            <a:pPr algn="just"/>
            <a:r>
              <a:rPr lang="es-EC" sz="2400" dirty="0">
                <a:latin typeface="Times" pitchFamily="2" charset="0"/>
              </a:rPr>
              <a:t>Despues dividimos entre el volumen de di</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a:t>
            </a:r>
            <a:r>
              <a:rPr lang="es-EC" sz="2400" dirty="0">
                <a:latin typeface="Times" pitchFamily="2" charset="0"/>
              </a:rPr>
              <a:t> en litros</a:t>
            </a:r>
          </a:p>
          <a:p>
            <a:pPr algn="just"/>
            <a:r>
              <a:rPr lang="es-EC" sz="2400" dirty="0">
                <a:latin typeface="Times" pitchFamily="2" charset="0"/>
              </a:rPr>
              <a:t>Molaridad= mol de soluto/ litro de di</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 </a:t>
            </a:r>
            <a:r>
              <a:rPr lang="es-EC" sz="2400" dirty="0">
                <a:latin typeface="Times" pitchFamily="2" charset="0"/>
              </a:rPr>
              <a:t>= 0.288 mol NaOH/1.50 L </a:t>
            </a:r>
          </a:p>
          <a:p>
            <a:pPr marL="0" indent="0" algn="just">
              <a:buNone/>
            </a:pPr>
            <a:r>
              <a:rPr lang="es-EC" sz="2400" dirty="0">
                <a:latin typeface="Times" pitchFamily="2" charset="0"/>
              </a:rPr>
              <a:t>di</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solución </a:t>
            </a:r>
            <a:r>
              <a:rPr lang="es-EC" sz="2400" dirty="0">
                <a:latin typeface="Times" pitchFamily="2" charset="0"/>
              </a:rPr>
              <a:t>= NaOH 0.192 M</a:t>
            </a:r>
          </a:p>
        </p:txBody>
      </p:sp>
    </p:spTree>
    <p:extLst>
      <p:ext uri="{BB962C8B-B14F-4D97-AF65-F5344CB8AC3E}">
        <p14:creationId xmlns:p14="http://schemas.microsoft.com/office/powerpoint/2010/main" val="2912965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2EA3EA-CB7C-B443-B8B2-11C6E92114DE}"/>
              </a:ext>
            </a:extLst>
          </p:cNvPr>
          <p:cNvSpPr>
            <a:spLocks noGrp="1"/>
          </p:cNvSpPr>
          <p:nvPr>
            <p:ph type="title"/>
          </p:nvPr>
        </p:nvSpPr>
        <p:spPr>
          <a:xfrm>
            <a:off x="2231136" y="831272"/>
            <a:ext cx="7729728" cy="892648"/>
          </a:xfrm>
        </p:spPr>
        <p:txBody>
          <a:bodyPr/>
          <a:lstStyle/>
          <a:p>
            <a:r>
              <a:rPr lang="es-EC" dirty="0">
                <a:latin typeface="Times" pitchFamily="2" charset="0"/>
              </a:rPr>
              <a:t>Calculo de molaridad ii</a:t>
            </a:r>
          </a:p>
        </p:txBody>
      </p:sp>
      <p:sp>
        <p:nvSpPr>
          <p:cNvPr id="3" name="Marcador de contenido 2">
            <a:extLst>
              <a:ext uri="{FF2B5EF4-FFF2-40B4-BE49-F238E27FC236}">
                <a16:creationId xmlns:a16="http://schemas.microsoft.com/office/drawing/2014/main" id="{8E0A1BDD-7773-0542-FA82-EEF50A329394}"/>
              </a:ext>
            </a:extLst>
          </p:cNvPr>
          <p:cNvSpPr>
            <a:spLocks noGrp="1"/>
          </p:cNvSpPr>
          <p:nvPr>
            <p:ph idx="1"/>
          </p:nvPr>
        </p:nvSpPr>
        <p:spPr>
          <a:xfrm>
            <a:off x="1025235" y="1995055"/>
            <a:ext cx="10183091" cy="4433453"/>
          </a:xfrm>
        </p:spPr>
        <p:txBody>
          <a:bodyPr>
            <a:normAutofit/>
          </a:bodyPr>
          <a:lstStyle/>
          <a:p>
            <a:r>
              <a:rPr lang="es-EC" dirty="0">
                <a:latin typeface="Times" pitchFamily="2" charset="0"/>
              </a:rPr>
              <a:t>Calcula La molaridad de una di</a:t>
            </a:r>
            <a:r>
              <a:rPr lang="es-EC" sz="1800" dirty="0">
                <a:effectLst/>
                <a:latin typeface="Times" pitchFamily="2" charset="0"/>
                <a:ea typeface="Times New Roman" panose="02020603050405020304" pitchFamily="18" charset="0"/>
                <a:cs typeface="Times New Roman" panose="02020603050405020304" pitchFamily="18" charset="0"/>
              </a:rPr>
              <a:t>solución que se prepara disolviendo 1.56 g de HCl gaseoso en agua suficiene para preparar 26.8 mL de disolución.</a:t>
            </a:r>
          </a:p>
          <a:p>
            <a:r>
              <a:rPr lang="es-EC" dirty="0">
                <a:latin typeface="Times" pitchFamily="2" charset="0"/>
                <a:cs typeface="Times New Roman" panose="02020603050405020304" pitchFamily="18" charset="0"/>
              </a:rPr>
              <a:t>Primero se calcula la cantidad de moles de HCl (masa molar = 36.46 g/mol</a:t>
            </a:r>
          </a:p>
          <a:p>
            <a:r>
              <a:rPr lang="es-EC" dirty="0">
                <a:latin typeface="Times" pitchFamily="2" charset="0"/>
                <a:cs typeface="Times New Roman" panose="02020603050405020304" pitchFamily="18" charset="0"/>
              </a:rPr>
              <a:t>1.56 gHCl x   </a:t>
            </a:r>
            <a:r>
              <a:rPr lang="es-EC" u="sng" dirty="0">
                <a:latin typeface="Times" pitchFamily="2" charset="0"/>
                <a:cs typeface="Times New Roman" panose="02020603050405020304" pitchFamily="18" charset="0"/>
              </a:rPr>
              <a:t>1 mol HCl</a:t>
            </a:r>
            <a:r>
              <a:rPr lang="es-EC" dirty="0">
                <a:latin typeface="Times" pitchFamily="2" charset="0"/>
                <a:cs typeface="Times New Roman" panose="02020603050405020304" pitchFamily="18" charset="0"/>
              </a:rPr>
              <a:t>  = 4.28 x 10</a:t>
            </a:r>
            <a:r>
              <a:rPr lang="es-EC" baseline="30000" dirty="0">
                <a:latin typeface="Times" pitchFamily="2" charset="0"/>
                <a:cs typeface="Times New Roman" panose="02020603050405020304" pitchFamily="18" charset="0"/>
              </a:rPr>
              <a:t>-2</a:t>
            </a:r>
            <a:r>
              <a:rPr lang="es-EC" dirty="0">
                <a:latin typeface="Times" pitchFamily="2" charset="0"/>
                <a:cs typeface="Times New Roman" panose="02020603050405020304" pitchFamily="18" charset="0"/>
              </a:rPr>
              <a:t> mol HCl </a:t>
            </a:r>
          </a:p>
          <a:p>
            <a:r>
              <a:rPr lang="es-EC" dirty="0">
                <a:latin typeface="Times" pitchFamily="2" charset="0"/>
              </a:rPr>
              <a:t>                      36.46 gHCl</a:t>
            </a:r>
          </a:p>
          <a:p>
            <a:r>
              <a:rPr lang="es-EC" dirty="0">
                <a:latin typeface="Times" pitchFamily="2" charset="0"/>
              </a:rPr>
              <a:t>Hay que expresa el voluemn de la di</a:t>
            </a:r>
            <a:r>
              <a:rPr lang="es-EC" sz="1800" dirty="0">
                <a:effectLst/>
                <a:latin typeface="Times" pitchFamily="2" charset="0"/>
                <a:ea typeface="Times New Roman" panose="02020603050405020304" pitchFamily="18" charset="0"/>
                <a:cs typeface="Times New Roman" panose="02020603050405020304" pitchFamily="18" charset="0"/>
              </a:rPr>
              <a:t>solución</a:t>
            </a:r>
            <a:r>
              <a:rPr lang="es-EC" dirty="0">
                <a:latin typeface="Times" pitchFamily="2" charset="0"/>
              </a:rPr>
              <a:t> en litros </a:t>
            </a:r>
          </a:p>
          <a:p>
            <a:r>
              <a:rPr lang="es-EC" dirty="0">
                <a:latin typeface="Times" pitchFamily="2" charset="0"/>
              </a:rPr>
              <a:t>2.68 mL x 1L = 2.68 x </a:t>
            </a:r>
            <a:r>
              <a:rPr lang="es-EC" dirty="0">
                <a:latin typeface="Times" pitchFamily="2" charset="0"/>
                <a:cs typeface="Times New Roman" panose="02020603050405020304" pitchFamily="18" charset="0"/>
              </a:rPr>
              <a:t>10</a:t>
            </a:r>
            <a:r>
              <a:rPr lang="es-EC" baseline="30000" dirty="0">
                <a:latin typeface="Times" pitchFamily="2" charset="0"/>
                <a:cs typeface="Times New Roman" panose="02020603050405020304" pitchFamily="18" charset="0"/>
              </a:rPr>
              <a:t>-2 </a:t>
            </a:r>
            <a:r>
              <a:rPr lang="es-EC" dirty="0">
                <a:latin typeface="Times" pitchFamily="2" charset="0"/>
                <a:cs typeface="Times New Roman" panose="02020603050405020304" pitchFamily="18" charset="0"/>
              </a:rPr>
              <a:t> L</a:t>
            </a:r>
          </a:p>
          <a:p>
            <a:r>
              <a:rPr lang="es-EC" dirty="0">
                <a:latin typeface="Times" pitchFamily="2" charset="0"/>
                <a:cs typeface="Times New Roman" panose="02020603050405020304" pitchFamily="18" charset="0"/>
              </a:rPr>
              <a:t>Dividimos las moles de </a:t>
            </a:r>
            <a:r>
              <a:rPr lang="es-EC" dirty="0">
                <a:latin typeface="Times" pitchFamily="2" charset="0"/>
              </a:rPr>
              <a:t>di</a:t>
            </a:r>
            <a:r>
              <a:rPr lang="es-EC" sz="1800" dirty="0">
                <a:effectLst/>
                <a:latin typeface="Times" pitchFamily="2" charset="0"/>
                <a:ea typeface="Times New Roman" panose="02020603050405020304" pitchFamily="18" charset="0"/>
                <a:cs typeface="Times New Roman" panose="02020603050405020304" pitchFamily="18" charset="0"/>
              </a:rPr>
              <a:t>solución entre el volumen expresado en litros dde </a:t>
            </a:r>
            <a:r>
              <a:rPr lang="es-EC" dirty="0">
                <a:latin typeface="Times" pitchFamily="2" charset="0"/>
              </a:rPr>
              <a:t>di</a:t>
            </a:r>
            <a:r>
              <a:rPr lang="es-EC" sz="1800" dirty="0">
                <a:effectLst/>
                <a:latin typeface="Times" pitchFamily="2" charset="0"/>
                <a:ea typeface="Times New Roman" panose="02020603050405020304" pitchFamily="18" charset="0"/>
                <a:cs typeface="Times New Roman" panose="02020603050405020304" pitchFamily="18" charset="0"/>
              </a:rPr>
              <a:t>solución</a:t>
            </a:r>
          </a:p>
          <a:p>
            <a:r>
              <a:rPr lang="es-EC" dirty="0">
                <a:latin typeface="Times" pitchFamily="2" charset="0"/>
                <a:cs typeface="Times New Roman" panose="02020603050405020304" pitchFamily="18" charset="0"/>
              </a:rPr>
              <a:t>Molaridad = </a:t>
            </a:r>
            <a:r>
              <a:rPr lang="es-EC" u="sng" dirty="0">
                <a:latin typeface="Times" pitchFamily="2" charset="0"/>
                <a:cs typeface="Times New Roman" panose="02020603050405020304" pitchFamily="18" charset="0"/>
              </a:rPr>
              <a:t>4.28 x 10</a:t>
            </a:r>
            <a:r>
              <a:rPr lang="es-EC" u="sng" baseline="30000" dirty="0">
                <a:latin typeface="Times" pitchFamily="2" charset="0"/>
                <a:cs typeface="Times New Roman" panose="02020603050405020304" pitchFamily="18" charset="0"/>
              </a:rPr>
              <a:t>-2</a:t>
            </a:r>
            <a:r>
              <a:rPr lang="es-EC" u="sng" dirty="0">
                <a:latin typeface="Times" pitchFamily="2" charset="0"/>
                <a:cs typeface="Times New Roman" panose="02020603050405020304" pitchFamily="18" charset="0"/>
              </a:rPr>
              <a:t> mol HCl        </a:t>
            </a:r>
          </a:p>
          <a:p>
            <a:r>
              <a:rPr lang="es-EC" dirty="0">
                <a:latin typeface="Times" pitchFamily="2" charset="0"/>
              </a:rPr>
              <a:t>                       2.68 x </a:t>
            </a:r>
            <a:r>
              <a:rPr lang="es-EC" dirty="0">
                <a:latin typeface="Times" pitchFamily="2" charset="0"/>
                <a:cs typeface="Times New Roman" panose="02020603050405020304" pitchFamily="18" charset="0"/>
              </a:rPr>
              <a:t>10</a:t>
            </a:r>
            <a:r>
              <a:rPr lang="es-EC" baseline="30000" dirty="0">
                <a:latin typeface="Times" pitchFamily="2" charset="0"/>
                <a:cs typeface="Times New Roman" panose="02020603050405020304" pitchFamily="18" charset="0"/>
              </a:rPr>
              <a:t>-2 </a:t>
            </a:r>
            <a:r>
              <a:rPr lang="es-EC" dirty="0">
                <a:latin typeface="Times" pitchFamily="2" charset="0"/>
                <a:cs typeface="Times New Roman" panose="02020603050405020304" pitchFamily="18" charset="0"/>
              </a:rPr>
              <a:t> L</a:t>
            </a:r>
          </a:p>
          <a:p>
            <a:r>
              <a:rPr lang="es-EC" dirty="0">
                <a:latin typeface="Times" pitchFamily="2" charset="0"/>
                <a:cs typeface="Times New Roman" panose="02020603050405020304" pitchFamily="18" charset="0"/>
              </a:rPr>
              <a:t>Molaridad= HCl 1.60 </a:t>
            </a:r>
            <a:r>
              <a:rPr lang="es-EC" i="1" dirty="0">
                <a:latin typeface="Times" pitchFamily="2" charset="0"/>
                <a:cs typeface="Times New Roman" panose="02020603050405020304" pitchFamily="18" charset="0"/>
              </a:rPr>
              <a:t>M </a:t>
            </a:r>
          </a:p>
          <a:p>
            <a:endParaRPr lang="es-EC" u="sng" dirty="0">
              <a:latin typeface="Times" pitchFamily="2" charset="0"/>
            </a:endParaRPr>
          </a:p>
        </p:txBody>
      </p:sp>
    </p:spTree>
    <p:extLst>
      <p:ext uri="{BB962C8B-B14F-4D97-AF65-F5344CB8AC3E}">
        <p14:creationId xmlns:p14="http://schemas.microsoft.com/office/powerpoint/2010/main" val="2438501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54DB56-6825-9169-B656-E56EE8E297F2}"/>
              </a:ext>
            </a:extLst>
          </p:cNvPr>
          <p:cNvSpPr>
            <a:spLocks noGrp="1"/>
          </p:cNvSpPr>
          <p:nvPr>
            <p:ph type="title"/>
          </p:nvPr>
        </p:nvSpPr>
        <p:spPr>
          <a:xfrm>
            <a:off x="2231136" y="554182"/>
            <a:ext cx="7729728" cy="803563"/>
          </a:xfrm>
        </p:spPr>
        <p:txBody>
          <a:bodyPr>
            <a:normAutofit/>
          </a:bodyPr>
          <a:lstStyle/>
          <a:p>
            <a:r>
              <a:rPr lang="es-EC" dirty="0"/>
              <a:t>DILUCION </a:t>
            </a:r>
          </a:p>
        </p:txBody>
      </p:sp>
      <p:sp>
        <p:nvSpPr>
          <p:cNvPr id="3" name="Marcador de contenido 2">
            <a:extLst>
              <a:ext uri="{FF2B5EF4-FFF2-40B4-BE49-F238E27FC236}">
                <a16:creationId xmlns:a16="http://schemas.microsoft.com/office/drawing/2014/main" id="{C44EC1A0-27DE-C744-16A1-2FF5409E3724}"/>
              </a:ext>
            </a:extLst>
          </p:cNvPr>
          <p:cNvSpPr>
            <a:spLocks noGrp="1"/>
          </p:cNvSpPr>
          <p:nvPr>
            <p:ph idx="1"/>
          </p:nvPr>
        </p:nvSpPr>
        <p:spPr>
          <a:xfrm>
            <a:off x="872835" y="1579418"/>
            <a:ext cx="10931238" cy="4160609"/>
          </a:xfrm>
        </p:spPr>
        <p:txBody>
          <a:bodyPr/>
          <a:lstStyle/>
          <a:p>
            <a:pPr algn="just"/>
            <a:r>
              <a:rPr lang="es-EC" dirty="0"/>
              <a:t> </a:t>
            </a:r>
            <a:r>
              <a:rPr lang="es-EC" dirty="0">
                <a:latin typeface="Times" pitchFamily="2" charset="0"/>
              </a:rPr>
              <a:t>LAS DISOLUCIONES QUE SE EMPLEAN DE MANERA RUTINARIA POR LO REGULAR SSE ADQUIEREN O PREPARAN EN FORMA CONCENTRADA (SE LLAMAN DISOLUCINES STOCK). </a:t>
            </a:r>
          </a:p>
          <a:p>
            <a:pPr algn="just"/>
            <a:r>
              <a:rPr lang="es-EC" dirty="0">
                <a:latin typeface="Times" pitchFamily="2" charset="0"/>
              </a:rPr>
              <a:t>Se les agrega agua para alcanzar la molaridad que se esea para una disolucion determinada, este proceso se llama  </a:t>
            </a:r>
            <a:r>
              <a:rPr lang="es-EC" b="1" dirty="0">
                <a:latin typeface="Times" pitchFamily="2" charset="0"/>
              </a:rPr>
              <a:t>DILUCION. </a:t>
            </a:r>
          </a:p>
          <a:p>
            <a:pPr algn="just"/>
            <a:r>
              <a:rPr lang="es-EC" dirty="0">
                <a:latin typeface="Times" pitchFamily="2" charset="0"/>
              </a:rPr>
              <a:t>Un calculo tipico de dilucion consiste en determinar la cantidad de aguaque se debe agregar a una cantidad de disolucion de stock para obtener una disolucion de la concentracion deseada.</a:t>
            </a:r>
          </a:p>
          <a:p>
            <a:pPr algn="just"/>
            <a:r>
              <a:rPr lang="es-EC" dirty="0">
                <a:latin typeface="Times" pitchFamily="2" charset="0"/>
              </a:rPr>
              <a:t>L clave para realizar estos allculos es srecordar que</a:t>
            </a:r>
          </a:p>
          <a:p>
            <a:pPr algn="just"/>
            <a:r>
              <a:rPr lang="es-EC" dirty="0">
                <a:latin typeface="Times" pitchFamily="2" charset="0"/>
              </a:rPr>
              <a:t>Moles de soluto trs la dilucion = moles de soluto antes de la dilucion </a:t>
            </a:r>
          </a:p>
          <a:p>
            <a:pPr algn="just"/>
            <a:r>
              <a:rPr lang="es-EC" dirty="0">
                <a:latin typeface="Times" pitchFamily="2" charset="0"/>
              </a:rPr>
              <a:t>Porque solo se agrega agua no se agrega soluto para realizar la dilucion</a:t>
            </a:r>
          </a:p>
          <a:p>
            <a:pPr algn="just"/>
            <a:endParaRPr lang="es-EC" dirty="0">
              <a:latin typeface="Times" pitchFamily="2" charset="0"/>
            </a:endParaRPr>
          </a:p>
          <a:p>
            <a:pPr algn="just"/>
            <a:endParaRPr lang="es-EC" dirty="0">
              <a:latin typeface="Times" pitchFamily="2" charset="0"/>
            </a:endParaRPr>
          </a:p>
        </p:txBody>
      </p:sp>
    </p:spTree>
    <p:extLst>
      <p:ext uri="{BB962C8B-B14F-4D97-AF65-F5344CB8AC3E}">
        <p14:creationId xmlns:p14="http://schemas.microsoft.com/office/powerpoint/2010/main" val="19054038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69E71E-5A7C-0612-4507-DB81CDD0B29B}"/>
              </a:ext>
            </a:extLst>
          </p:cNvPr>
          <p:cNvSpPr>
            <a:spLocks noGrp="1"/>
          </p:cNvSpPr>
          <p:nvPr>
            <p:ph type="title"/>
          </p:nvPr>
        </p:nvSpPr>
        <p:spPr>
          <a:xfrm>
            <a:off x="2231136" y="964692"/>
            <a:ext cx="7729728" cy="850253"/>
          </a:xfrm>
        </p:spPr>
        <p:txBody>
          <a:bodyPr>
            <a:normAutofit fontScale="90000"/>
          </a:bodyPr>
          <a:lstStyle/>
          <a:p>
            <a:r>
              <a:rPr lang="es-EC" dirty="0">
                <a:latin typeface="Times" pitchFamily="2" charset="0"/>
              </a:rPr>
              <a:t>EJEMPLO:</a:t>
            </a:r>
            <a:br>
              <a:rPr lang="es-EC" dirty="0">
                <a:latin typeface="Times" pitchFamily="2" charset="0"/>
              </a:rPr>
            </a:br>
            <a:r>
              <a:rPr lang="es-EC" dirty="0">
                <a:latin typeface="Times" pitchFamily="2" charset="0"/>
              </a:rPr>
              <a:t>DILUCIONES </a:t>
            </a:r>
            <a:endParaRPr lang="es-EC" dirty="0"/>
          </a:p>
        </p:txBody>
      </p:sp>
      <p:sp>
        <p:nvSpPr>
          <p:cNvPr id="3" name="Marcador de contenido 2">
            <a:extLst>
              <a:ext uri="{FF2B5EF4-FFF2-40B4-BE49-F238E27FC236}">
                <a16:creationId xmlns:a16="http://schemas.microsoft.com/office/drawing/2014/main" id="{B78CEDE7-0770-687D-D5DB-1E62BFBDA105}"/>
              </a:ext>
            </a:extLst>
          </p:cNvPr>
          <p:cNvSpPr>
            <a:spLocks noGrp="1"/>
          </p:cNvSpPr>
          <p:nvPr>
            <p:ph idx="1"/>
          </p:nvPr>
        </p:nvSpPr>
        <p:spPr>
          <a:xfrm>
            <a:off x="997527" y="2008909"/>
            <a:ext cx="10460181" cy="4405745"/>
          </a:xfrm>
        </p:spPr>
        <p:txBody>
          <a:bodyPr>
            <a:normAutofit/>
          </a:bodyPr>
          <a:lstStyle/>
          <a:p>
            <a:r>
              <a:rPr lang="es-EC" dirty="0">
                <a:latin typeface="Times" pitchFamily="2" charset="0"/>
              </a:rPr>
              <a:t>Se necesita preparar 500 mL de Acido acetico 1.00 </a:t>
            </a:r>
            <a:r>
              <a:rPr lang="es-EC" i="1" dirty="0">
                <a:latin typeface="Times" pitchFamily="2" charset="0"/>
              </a:rPr>
              <a:t>M </a:t>
            </a:r>
            <a:r>
              <a:rPr lang="es-EC" dirty="0">
                <a:latin typeface="Times" pitchFamily="2" charset="0"/>
              </a:rPr>
              <a:t>a partir de una disolucion stock de acido acetico 17.4 </a:t>
            </a:r>
            <a:r>
              <a:rPr lang="es-EC" i="1" dirty="0">
                <a:latin typeface="Times" pitchFamily="2" charset="0"/>
              </a:rPr>
              <a:t>M </a:t>
            </a:r>
            <a:r>
              <a:rPr lang="es-EC" dirty="0">
                <a:latin typeface="Times" pitchFamily="2" charset="0"/>
              </a:rPr>
              <a:t>Que volumen  de disolucion stock se requiere? El primer paso es determinar la cantidad de moles de acido acetico en la disolucion final multiplicando el volumen por la molaridad ( recuerda queel volumen debe expresarse en litros).</a:t>
            </a:r>
          </a:p>
          <a:p>
            <a:r>
              <a:rPr lang="es-EC" dirty="0">
                <a:latin typeface="Times" pitchFamily="2" charset="0"/>
              </a:rPr>
              <a:t>0.500 mol  HC</a:t>
            </a:r>
            <a:r>
              <a:rPr lang="es-EC" baseline="-25000" dirty="0">
                <a:latin typeface="Times" pitchFamily="2" charset="0"/>
              </a:rPr>
              <a:t>2</a:t>
            </a:r>
            <a:r>
              <a:rPr lang="es-EC" dirty="0">
                <a:latin typeface="Times" pitchFamily="2" charset="0"/>
              </a:rPr>
              <a:t>H</a:t>
            </a:r>
            <a:r>
              <a:rPr lang="es-EC" baseline="-25000" dirty="0">
                <a:latin typeface="Times" pitchFamily="2" charset="0"/>
              </a:rPr>
              <a:t>3  </a:t>
            </a:r>
            <a:r>
              <a:rPr lang="es-EC" dirty="0">
                <a:latin typeface="Times" pitchFamily="2" charset="0"/>
              </a:rPr>
              <a:t>O</a:t>
            </a:r>
            <a:r>
              <a:rPr lang="es-EC" baseline="-25000" dirty="0">
                <a:latin typeface="Times" pitchFamily="2" charset="0"/>
              </a:rPr>
              <a:t>2</a:t>
            </a:r>
          </a:p>
          <a:p>
            <a:r>
              <a:rPr lang="es-EC" dirty="0">
                <a:latin typeface="Times" pitchFamily="2" charset="0"/>
              </a:rPr>
              <a:t>Se requieere un volumen de acido acetico 17.4. M que contengan 0.500 mol de HC</a:t>
            </a:r>
            <a:r>
              <a:rPr lang="es-EC" baseline="-25000" dirty="0">
                <a:latin typeface="Times" pitchFamily="2" charset="0"/>
              </a:rPr>
              <a:t>2</a:t>
            </a:r>
            <a:r>
              <a:rPr lang="es-EC" dirty="0">
                <a:latin typeface="Times" pitchFamily="2" charset="0"/>
              </a:rPr>
              <a:t>H</a:t>
            </a:r>
            <a:r>
              <a:rPr lang="es-EC" baseline="-25000" dirty="0">
                <a:latin typeface="Times" pitchFamily="2" charset="0"/>
              </a:rPr>
              <a:t>3  </a:t>
            </a:r>
            <a:r>
              <a:rPr lang="es-EC" dirty="0">
                <a:latin typeface="Times" pitchFamily="2" charset="0"/>
              </a:rPr>
              <a:t>O</a:t>
            </a:r>
            <a:r>
              <a:rPr lang="es-EC" baseline="-25000" dirty="0">
                <a:latin typeface="Times" pitchFamily="2" charset="0"/>
              </a:rPr>
              <a:t>2 </a:t>
            </a:r>
          </a:p>
          <a:p>
            <a:r>
              <a:rPr lang="es-EC" dirty="0">
                <a:latin typeface="Times" pitchFamily="2" charset="0"/>
              </a:rPr>
              <a:t>Despejando V se obtiene </a:t>
            </a:r>
          </a:p>
          <a:p>
            <a:r>
              <a:rPr lang="es-EC" dirty="0">
                <a:latin typeface="Times" pitchFamily="2" charset="0"/>
              </a:rPr>
              <a:t>V= </a:t>
            </a:r>
            <a:r>
              <a:rPr lang="es-EC" u="sng" dirty="0">
                <a:latin typeface="Times" pitchFamily="2" charset="0"/>
              </a:rPr>
              <a:t>0.500 </a:t>
            </a:r>
            <a:r>
              <a:rPr lang="es-EC" u="sng" strike="sngStrike" dirty="0">
                <a:latin typeface="Times" pitchFamily="2" charset="0"/>
              </a:rPr>
              <a:t>mol HC</a:t>
            </a:r>
            <a:r>
              <a:rPr lang="es-EC" u="sng" strike="sngStrike" baseline="-25000" dirty="0">
                <a:latin typeface="Times" pitchFamily="2" charset="0"/>
              </a:rPr>
              <a:t>2</a:t>
            </a:r>
            <a:r>
              <a:rPr lang="es-EC" u="sng" strike="sngStrike" dirty="0">
                <a:latin typeface="Times" pitchFamily="2" charset="0"/>
              </a:rPr>
              <a:t>H</a:t>
            </a:r>
            <a:r>
              <a:rPr lang="es-EC" u="sng" strike="sngStrike" baseline="-25000" dirty="0">
                <a:latin typeface="Times" pitchFamily="2" charset="0"/>
              </a:rPr>
              <a:t>3  </a:t>
            </a:r>
            <a:r>
              <a:rPr lang="es-EC" u="sng" strike="sngStrike" dirty="0">
                <a:latin typeface="Times" pitchFamily="2" charset="0"/>
              </a:rPr>
              <a:t>O</a:t>
            </a:r>
            <a:r>
              <a:rPr lang="es-EC" u="sng" strike="sngStrike" baseline="-25000" dirty="0">
                <a:latin typeface="Times" pitchFamily="2" charset="0"/>
              </a:rPr>
              <a:t>2</a:t>
            </a:r>
            <a:r>
              <a:rPr lang="es-EC" strike="sngStrike" baseline="-25000" dirty="0">
                <a:latin typeface="Times" pitchFamily="2" charset="0"/>
              </a:rPr>
              <a:t>                  </a:t>
            </a:r>
            <a:r>
              <a:rPr lang="es-EC" dirty="0">
                <a:latin typeface="Times" pitchFamily="2" charset="0"/>
              </a:rPr>
              <a:t>= 0.0287 L o 28,7 mL disolucion </a:t>
            </a:r>
            <a:endParaRPr lang="es-EC" baseline="-25000" dirty="0">
              <a:latin typeface="Times" pitchFamily="2" charset="0"/>
            </a:endParaRPr>
          </a:p>
          <a:p>
            <a:r>
              <a:rPr lang="es-EC" dirty="0">
                <a:latin typeface="Times" pitchFamily="2" charset="0"/>
              </a:rPr>
              <a:t>      </a:t>
            </a:r>
            <a:r>
              <a:rPr lang="es-EC" u="sng" dirty="0">
                <a:latin typeface="Times" pitchFamily="2" charset="0"/>
              </a:rPr>
              <a:t>17.4 </a:t>
            </a:r>
            <a:r>
              <a:rPr lang="es-EC" u="sng" strike="sngStrike" dirty="0">
                <a:latin typeface="Times" pitchFamily="2" charset="0"/>
              </a:rPr>
              <a:t>mol HC</a:t>
            </a:r>
            <a:r>
              <a:rPr lang="es-EC" u="sng" strike="sngStrike" baseline="-25000" dirty="0">
                <a:latin typeface="Times" pitchFamily="2" charset="0"/>
              </a:rPr>
              <a:t>2</a:t>
            </a:r>
            <a:r>
              <a:rPr lang="es-EC" u="sng" strike="sngStrike" dirty="0">
                <a:latin typeface="Times" pitchFamily="2" charset="0"/>
              </a:rPr>
              <a:t>H</a:t>
            </a:r>
            <a:r>
              <a:rPr lang="es-EC" u="sng" strike="sngStrike" baseline="-25000" dirty="0">
                <a:latin typeface="Times" pitchFamily="2" charset="0"/>
              </a:rPr>
              <a:t>3  </a:t>
            </a:r>
            <a:r>
              <a:rPr lang="es-EC" u="sng" strike="sngStrike" dirty="0">
                <a:latin typeface="Times" pitchFamily="2" charset="0"/>
              </a:rPr>
              <a:t>O</a:t>
            </a:r>
            <a:r>
              <a:rPr lang="es-EC" u="sng" strike="sngStrike" baseline="-25000" dirty="0">
                <a:latin typeface="Times" pitchFamily="2" charset="0"/>
              </a:rPr>
              <a:t>2</a:t>
            </a:r>
            <a:r>
              <a:rPr lang="es-EC" strike="sngStrike" baseline="-25000" dirty="0">
                <a:latin typeface="Times" pitchFamily="2" charset="0"/>
              </a:rPr>
              <a:t>       </a:t>
            </a:r>
          </a:p>
          <a:p>
            <a:r>
              <a:rPr lang="es-EC" dirty="0">
                <a:latin typeface="Times" pitchFamily="2" charset="0"/>
              </a:rPr>
              <a:t>            L disolucion </a:t>
            </a:r>
          </a:p>
          <a:p>
            <a:r>
              <a:rPr lang="es-EC" dirty="0">
                <a:latin typeface="Times" pitchFamily="2" charset="0"/>
              </a:rPr>
              <a:t>  Para preparar 500mL de disolucion e acido acetico 1.00 M podemos tomar 28,7 mL de acido acetico 17.4 M y diluirlo a un volumen total de 500 mL con agua destilada.</a:t>
            </a:r>
          </a:p>
        </p:txBody>
      </p:sp>
    </p:spTree>
    <p:extLst>
      <p:ext uri="{BB962C8B-B14F-4D97-AF65-F5344CB8AC3E}">
        <p14:creationId xmlns:p14="http://schemas.microsoft.com/office/powerpoint/2010/main" val="34771309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77D914-AA34-42C5-CE07-0B9AF40B69F2}"/>
              </a:ext>
            </a:extLst>
          </p:cNvPr>
          <p:cNvSpPr>
            <a:spLocks noGrp="1"/>
          </p:cNvSpPr>
          <p:nvPr>
            <p:ph type="title"/>
          </p:nvPr>
        </p:nvSpPr>
        <p:spPr/>
        <p:txBody>
          <a:bodyPr/>
          <a:lstStyle/>
          <a:p>
            <a:r>
              <a:rPr lang="es-EC" dirty="0"/>
              <a:t>Ejercicios </a:t>
            </a:r>
          </a:p>
        </p:txBody>
      </p:sp>
      <p:sp>
        <p:nvSpPr>
          <p:cNvPr id="3" name="Marcador de contenido 2">
            <a:extLst>
              <a:ext uri="{FF2B5EF4-FFF2-40B4-BE49-F238E27FC236}">
                <a16:creationId xmlns:a16="http://schemas.microsoft.com/office/drawing/2014/main" id="{6FD780D4-40BC-FDF8-16BF-CFBA9F85C774}"/>
              </a:ext>
            </a:extLst>
          </p:cNvPr>
          <p:cNvSpPr>
            <a:spLocks noGrp="1"/>
          </p:cNvSpPr>
          <p:nvPr>
            <p:ph idx="1"/>
          </p:nvPr>
        </p:nvSpPr>
        <p:spPr>
          <a:xfrm>
            <a:off x="651165" y="2638044"/>
            <a:ext cx="11000508" cy="3721192"/>
          </a:xfrm>
        </p:spPr>
        <p:txBody>
          <a:bodyPr>
            <a:normAutofit/>
          </a:bodyPr>
          <a:lstStyle/>
          <a:p>
            <a:pPr marL="0" indent="0">
              <a:buNone/>
            </a:pPr>
            <a:r>
              <a:rPr lang="es-EC" dirty="0">
                <a:latin typeface="Times" pitchFamily="2" charset="0"/>
              </a:rPr>
              <a:t>1.- ¿Qué volumen de una solución madre 2.0 M de NaOH se necesita para preparar 1.0 L de una solución 0.5 M de NaOH?</a:t>
            </a:r>
          </a:p>
          <a:p>
            <a:pPr marL="0" indent="0">
              <a:buNone/>
            </a:pPr>
            <a:r>
              <a:rPr lang="es-EC" dirty="0">
                <a:latin typeface="Times" pitchFamily="2" charset="0"/>
              </a:rPr>
              <a:t>2.- Se disuelven 0.05 moles de glucosa en agua hasta un volumen final de 250 mL. ¿Cuál es la molaridad de la solución?</a:t>
            </a:r>
          </a:p>
          <a:p>
            <a:pPr marL="0" indent="0">
              <a:buNone/>
            </a:pPr>
            <a:r>
              <a:rPr lang="es-EC" dirty="0">
                <a:latin typeface="Times" pitchFamily="2" charset="0"/>
              </a:rPr>
              <a:t>3.-¿Qué volumen de una solución 1.0 M de H2SO4 se necesita para preparar 200 mL de una solución 0.1 M de H2SO4?</a:t>
            </a:r>
          </a:p>
          <a:p>
            <a:pPr marL="0" indent="0">
              <a:buNone/>
            </a:pPr>
            <a:r>
              <a:rPr lang="es-EC" dirty="0">
                <a:latin typeface="Times" pitchFamily="2" charset="0"/>
              </a:rPr>
              <a:t>4.- Calcula la molaridad de una solución preparada disolviendo 11.9 g de KBr (Masa molar = 119 g/mol) en agua para hacer 1.0 L de solución.</a:t>
            </a:r>
          </a:p>
          <a:p>
            <a:pPr marL="0" indent="0">
              <a:buNone/>
            </a:pPr>
            <a:r>
              <a:rPr lang="es-EC" dirty="0">
                <a:latin typeface="Times" pitchFamily="2" charset="0"/>
              </a:rPr>
              <a:t>5.- Se desea preparar 500 mL de una solución 0.5 M de KNO3 a partir de una solución madre 2.0 M. ¿Qué volumen de la solución madre se necesita?</a:t>
            </a:r>
          </a:p>
        </p:txBody>
      </p:sp>
    </p:spTree>
    <p:extLst>
      <p:ext uri="{BB962C8B-B14F-4D97-AF65-F5344CB8AC3E}">
        <p14:creationId xmlns:p14="http://schemas.microsoft.com/office/powerpoint/2010/main" val="2702508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A792E-C48A-C460-E0B9-8F8576BFBA53}"/>
              </a:ext>
            </a:extLst>
          </p:cNvPr>
          <p:cNvSpPr>
            <a:spLocks noGrp="1"/>
          </p:cNvSpPr>
          <p:nvPr>
            <p:ph type="title"/>
          </p:nvPr>
        </p:nvSpPr>
        <p:spPr/>
        <p:txBody>
          <a:bodyPr/>
          <a:lstStyle/>
          <a:p>
            <a:r>
              <a:rPr lang="es-EC" dirty="0"/>
              <a:t>Ejercicios </a:t>
            </a:r>
          </a:p>
        </p:txBody>
      </p:sp>
      <p:sp>
        <p:nvSpPr>
          <p:cNvPr id="3" name="Marcador de contenido 2">
            <a:extLst>
              <a:ext uri="{FF2B5EF4-FFF2-40B4-BE49-F238E27FC236}">
                <a16:creationId xmlns:a16="http://schemas.microsoft.com/office/drawing/2014/main" id="{95748AB2-E6A5-AE93-572F-59B219AAD944}"/>
              </a:ext>
            </a:extLst>
          </p:cNvPr>
          <p:cNvSpPr>
            <a:spLocks noGrp="1"/>
          </p:cNvSpPr>
          <p:nvPr>
            <p:ph idx="1"/>
          </p:nvPr>
        </p:nvSpPr>
        <p:spPr>
          <a:xfrm>
            <a:off x="1122217" y="2638044"/>
            <a:ext cx="10321637" cy="3101983"/>
          </a:xfrm>
        </p:spPr>
        <p:txBody>
          <a:bodyPr>
            <a:normAutofit lnSpcReduction="10000"/>
          </a:bodyPr>
          <a:lstStyle/>
          <a:p>
            <a:pPr marL="0" indent="0" algn="just">
              <a:buNone/>
            </a:pPr>
            <a:r>
              <a:rPr lang="es-EC" dirty="0">
                <a:latin typeface="Times" pitchFamily="2" charset="0"/>
              </a:rPr>
              <a:t>6.- ¿Cuál es la molaridad de una solución que contiene 8.0 g de NaOH (Masa molar = 40 g/mol) en 500 mL de solución?</a:t>
            </a:r>
          </a:p>
          <a:p>
            <a:pPr marL="0" indent="0" algn="just">
              <a:buNone/>
            </a:pPr>
            <a:r>
              <a:rPr lang="es-EC" dirty="0">
                <a:latin typeface="Times" pitchFamily="2" charset="0"/>
              </a:rPr>
              <a:t>7.- Si 100 mL de una solución 1.0 M de NaCl se diluyen a un volumen final de 2.0 L, ¿cuál es la nueva molaridad de la solución?</a:t>
            </a:r>
          </a:p>
          <a:p>
            <a:pPr marL="0" indent="0">
              <a:buNone/>
            </a:pPr>
            <a:r>
              <a:rPr lang="es-EC" dirty="0">
                <a:latin typeface="Times" pitchFamily="2" charset="0"/>
              </a:rPr>
              <a:t>8.- </a:t>
            </a:r>
            <a:r>
              <a:rPr lang="es-EC" dirty="0"/>
              <a:t>¿</a:t>
            </a:r>
            <a:r>
              <a:rPr lang="es-EC" dirty="0">
                <a:latin typeface="Times" pitchFamily="2" charset="0"/>
              </a:rPr>
              <a:t>Cuántos gramos de sulfato de cobre (II) (CuSO4) se necesitan para preparar 750 mL de una solución 0.15 M de CuSO4? (Masa molar de CuSO4 = 159.61 g/mol)</a:t>
            </a:r>
          </a:p>
          <a:p>
            <a:pPr marL="0" indent="0">
              <a:buNone/>
            </a:pPr>
            <a:r>
              <a:rPr lang="es-EC" dirty="0">
                <a:latin typeface="Times" pitchFamily="2" charset="0"/>
              </a:rPr>
              <a:t>9– Calcula la molaidad de ada una de las siguientes disoluciones</a:t>
            </a:r>
          </a:p>
          <a:p>
            <a:pPr marL="0" indent="0">
              <a:buNone/>
            </a:pPr>
            <a:r>
              <a:rPr lang="es-EC" dirty="0">
                <a:latin typeface="Times" pitchFamily="2" charset="0"/>
              </a:rPr>
              <a:t>a.- Una muestra de 5.623 g de NaHC</a:t>
            </a:r>
            <a:r>
              <a:rPr lang="es-EC" baseline="-25000" dirty="0">
                <a:latin typeface="Times" pitchFamily="2" charset="0"/>
              </a:rPr>
              <a:t>3 </a:t>
            </a:r>
            <a:r>
              <a:rPr lang="es-EC" dirty="0">
                <a:latin typeface="Times" pitchFamily="2" charset="0"/>
              </a:rPr>
              <a:t> se disuelve en suficiente agua para preparar 250 mL de disolucion </a:t>
            </a:r>
          </a:p>
          <a:p>
            <a:pPr marL="0" indent="0">
              <a:buNone/>
            </a:pPr>
            <a:r>
              <a:rPr lang="es-EC" dirty="0">
                <a:latin typeface="Times" pitchFamily="2" charset="0"/>
              </a:rPr>
              <a:t>b.- Una muetsra de 184.6 mg K2Cr2O7 se disuelve en suficiente agua para preparar 500.0 mL de disolucion  </a:t>
            </a:r>
          </a:p>
        </p:txBody>
      </p:sp>
    </p:spTree>
    <p:extLst>
      <p:ext uri="{BB962C8B-B14F-4D97-AF65-F5344CB8AC3E}">
        <p14:creationId xmlns:p14="http://schemas.microsoft.com/office/powerpoint/2010/main" val="376892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FCFD15-DA1B-4A10-2B72-BDA64ABFC790}"/>
              </a:ext>
            </a:extLst>
          </p:cNvPr>
          <p:cNvSpPr>
            <a:spLocks noGrp="1"/>
          </p:cNvSpPr>
          <p:nvPr>
            <p:ph type="title"/>
          </p:nvPr>
        </p:nvSpPr>
        <p:spPr>
          <a:xfrm>
            <a:off x="2231136" y="765958"/>
            <a:ext cx="7729728" cy="813461"/>
          </a:xfrm>
        </p:spPr>
        <p:txBody>
          <a:bodyPr/>
          <a:lstStyle/>
          <a:p>
            <a:r>
              <a:rPr lang="es-EC" dirty="0"/>
              <a:t>Soluciones</a:t>
            </a:r>
          </a:p>
        </p:txBody>
      </p:sp>
      <p:sp>
        <p:nvSpPr>
          <p:cNvPr id="3" name="Marcador de contenido 2">
            <a:extLst>
              <a:ext uri="{FF2B5EF4-FFF2-40B4-BE49-F238E27FC236}">
                <a16:creationId xmlns:a16="http://schemas.microsoft.com/office/drawing/2014/main" id="{3788FD58-1261-4B96-7957-8462C644ACA9}"/>
              </a:ext>
            </a:extLst>
          </p:cNvPr>
          <p:cNvSpPr>
            <a:spLocks noGrp="1"/>
          </p:cNvSpPr>
          <p:nvPr>
            <p:ph idx="1"/>
          </p:nvPr>
        </p:nvSpPr>
        <p:spPr>
          <a:xfrm>
            <a:off x="942975" y="1781299"/>
            <a:ext cx="10644188" cy="4690939"/>
          </a:xfrm>
        </p:spPr>
        <p:txBody>
          <a:bodyPr>
            <a:normAutofit/>
          </a:bodyPr>
          <a:lstStyle/>
          <a:p>
            <a:pPr marL="0" indent="0">
              <a:buNone/>
            </a:pPr>
            <a:r>
              <a:rPr lang="es-EC" b="1" dirty="0">
                <a:latin typeface="Times New Roman" panose="02020603050405020304" pitchFamily="18" charset="0"/>
              </a:rPr>
              <a:t>AGUA: DISOLVENTE COMUN</a:t>
            </a:r>
          </a:p>
          <a:p>
            <a:pPr marL="0" indent="0" algn="just">
              <a:buNone/>
            </a:pPr>
            <a:r>
              <a:rPr lang="es-EC" dirty="0">
                <a:latin typeface="Times New Roman" panose="02020603050405020304" pitchFamily="18" charset="0"/>
              </a:rPr>
              <a:t>Es una de las sustancias mas importantes que existen en la tierra, moderaa temperatura de la tierra, enfria motores e losautomoviles, las plantas de energianuclear y muchos proceos industriales, medio de transporte y es un agente indispensable para el desarrollode las plantas yanimales que nos sirven de alimento. </a:t>
            </a:r>
          </a:p>
          <a:p>
            <a:pPr marL="0" indent="0" algn="just">
              <a:buNone/>
            </a:pPr>
            <a:r>
              <a:rPr lang="es-EC" dirty="0">
                <a:latin typeface="Times New Roman" panose="02020603050405020304" pitchFamily="18" charset="0"/>
              </a:rPr>
              <a:t>Su principal propiedad es la capacidad que tiene de disolver ustancias muy distintas, la naturaleza del agua es liquida consta de un conjunto de moleculas de H2O individual esta dobllada con forma de V, con angulos entre H-O-H de aproximadamente 104,5 grados.   </a:t>
            </a:r>
          </a:p>
          <a:p>
            <a:pPr marL="0" indent="0" algn="just">
              <a:buNone/>
            </a:pPr>
            <a:r>
              <a:rPr lang="es-EC" sz="1800" dirty="0">
                <a:latin typeface="Times" pitchFamily="2" charset="0"/>
              </a:rPr>
              <a:t>El agua es conocida como el </a:t>
            </a:r>
            <a:r>
              <a:rPr lang="es-EC" sz="1800" b="1" dirty="0">
                <a:latin typeface="Times" pitchFamily="2" charset="0"/>
              </a:rPr>
              <a:t>"solvente universal"</a:t>
            </a:r>
            <a:r>
              <a:rPr lang="es-EC" sz="1800" dirty="0">
                <a:latin typeface="Times" pitchFamily="2" charset="0"/>
              </a:rPr>
              <a:t> debido a su excepcional capacidad para disolver una gran variedad de sustancias. Esta propiedad fundamental se debe a sus características únicas a nivel molecular:</a:t>
            </a:r>
          </a:p>
          <a:p>
            <a:pPr marL="0" indent="0" algn="just">
              <a:buNone/>
            </a:pPr>
            <a:r>
              <a:rPr lang="es-EC" dirty="0">
                <a:latin typeface="Times New Roman" panose="02020603050405020304" pitchFamily="18" charset="0"/>
              </a:rPr>
              <a:t>   </a:t>
            </a:r>
          </a:p>
          <a:p>
            <a:pPr marL="0" indent="0" algn="just">
              <a:buNone/>
            </a:pPr>
            <a:r>
              <a:rPr lang="es-EC" b="1" dirty="0">
                <a:latin typeface="Times New Roman" panose="02020603050405020304" pitchFamily="18" charset="0"/>
              </a:rPr>
              <a:t>                                                                                   </a:t>
            </a:r>
          </a:p>
          <a:p>
            <a:pPr marL="0" indent="0" algn="just">
              <a:buNone/>
            </a:pPr>
            <a:r>
              <a:rPr lang="es-EC" b="1" dirty="0">
                <a:latin typeface="Times New Roman" panose="02020603050405020304" pitchFamily="18" charset="0"/>
              </a:rPr>
              <a:t>                                                                          </a:t>
            </a:r>
          </a:p>
          <a:p>
            <a:pPr marL="342900" lvl="0" indent="-342900">
              <a:lnSpc>
                <a:spcPct val="107000"/>
              </a:lnSpc>
              <a:spcAft>
                <a:spcPts val="800"/>
              </a:spcAft>
              <a:buSzPts val="1000"/>
              <a:buFont typeface="Symbol" pitchFamily="2" charset="2"/>
              <a:buChar char=""/>
              <a:tabLst>
                <a:tab pos="457200" algn="l"/>
              </a:tabLst>
            </a:pPr>
            <a:endParaRPr lang="es-EC"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pic>
        <p:nvPicPr>
          <p:cNvPr id="7" name="Imagen 6">
            <a:extLst>
              <a:ext uri="{FF2B5EF4-FFF2-40B4-BE49-F238E27FC236}">
                <a16:creationId xmlns:a16="http://schemas.microsoft.com/office/drawing/2014/main" id="{F47970C9-F6F9-379F-4C15-2C718372351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329236" y="4665695"/>
            <a:ext cx="2753873" cy="1628227"/>
          </a:xfrm>
          <a:prstGeom prst="rect">
            <a:avLst/>
          </a:prstGeom>
        </p:spPr>
      </p:pic>
    </p:spTree>
    <p:extLst>
      <p:ext uri="{BB962C8B-B14F-4D97-AF65-F5344CB8AC3E}">
        <p14:creationId xmlns:p14="http://schemas.microsoft.com/office/powerpoint/2010/main" val="303681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71B5D20-8406-28D6-B257-E8503602F713}"/>
              </a:ext>
            </a:extLst>
          </p:cNvPr>
          <p:cNvSpPr>
            <a:spLocks noGrp="1"/>
          </p:cNvSpPr>
          <p:nvPr>
            <p:ph idx="1"/>
          </p:nvPr>
        </p:nvSpPr>
        <p:spPr>
          <a:xfrm>
            <a:off x="831273" y="439387"/>
            <a:ext cx="10675917" cy="6418613"/>
          </a:xfrm>
        </p:spPr>
        <p:txBody>
          <a:bodyPr>
            <a:normAutofit fontScale="70000" lnSpcReduction="20000"/>
          </a:bodyPr>
          <a:lstStyle/>
          <a:p>
            <a:pPr algn="just"/>
            <a:endParaRPr lang="es-EC" dirty="0"/>
          </a:p>
          <a:p>
            <a:pPr algn="just">
              <a:buFont typeface="+mj-lt"/>
              <a:buAutoNum type="arabicPeriod"/>
            </a:pPr>
            <a:r>
              <a:rPr lang="es-EC" sz="2200" b="1" dirty="0">
                <a:latin typeface="Times" pitchFamily="2" charset="0"/>
              </a:rPr>
              <a:t>Polaridad:</a:t>
            </a:r>
            <a:r>
              <a:rPr lang="es-EC" sz="2200" dirty="0">
                <a:latin typeface="Times" pitchFamily="2" charset="0"/>
              </a:rPr>
              <a:t> La molécula de agua (</a:t>
            </a:r>
            <a:r>
              <a:rPr lang="es-EC" sz="2200" dirty="0">
                <a:effectLst/>
                <a:latin typeface="Times" pitchFamily="2" charset="0"/>
              </a:rPr>
              <a:t>H2</a:t>
            </a:r>
            <a:r>
              <a:rPr lang="es-EC" sz="2200" dirty="0">
                <a:latin typeface="Times" pitchFamily="2" charset="0"/>
              </a:rPr>
              <a:t>​</a:t>
            </a:r>
            <a:r>
              <a:rPr lang="es-EC" sz="2200" dirty="0">
                <a:effectLst/>
                <a:latin typeface="Times" pitchFamily="2" charset="0"/>
              </a:rPr>
              <a:t>O</a:t>
            </a:r>
            <a:r>
              <a:rPr lang="es-EC" sz="2200" dirty="0">
                <a:latin typeface="Times" pitchFamily="2" charset="0"/>
              </a:rPr>
              <a:t>) es polar. Esto significa que los electrones compartidos en los enlaces entre el oxígeno y el hidrógeno no se distribuyen uniformemente. El oxígeno es más electronegativo, lo que atrae los electrones con más fuerza, creando una carga parcial negativa (</a:t>
            </a:r>
            <a:r>
              <a:rPr lang="el-GR" sz="2200" dirty="0">
                <a:effectLst/>
                <a:latin typeface="Times" pitchFamily="2" charset="0"/>
              </a:rPr>
              <a:t>δ−</a:t>
            </a:r>
            <a:r>
              <a:rPr lang="el-GR" sz="2200" dirty="0">
                <a:latin typeface="Times" pitchFamily="2" charset="0"/>
              </a:rPr>
              <a:t>) </a:t>
            </a:r>
            <a:r>
              <a:rPr lang="es-EC" sz="2200" dirty="0">
                <a:latin typeface="Times" pitchFamily="2" charset="0"/>
              </a:rPr>
              <a:t>cerca del átomo de oxígeno y cargas parciales positivas (</a:t>
            </a:r>
            <a:r>
              <a:rPr lang="el-GR" sz="2200" dirty="0">
                <a:effectLst/>
                <a:latin typeface="Times" pitchFamily="2" charset="0"/>
              </a:rPr>
              <a:t>δ+</a:t>
            </a:r>
            <a:r>
              <a:rPr lang="el-GR" sz="2200" dirty="0">
                <a:latin typeface="Times" pitchFamily="2" charset="0"/>
              </a:rPr>
              <a:t>) </a:t>
            </a:r>
            <a:r>
              <a:rPr lang="es-EC" sz="2200" dirty="0">
                <a:latin typeface="Times" pitchFamily="2" charset="0"/>
              </a:rPr>
              <a:t>cerca de los átomos de hidrógeno. Esta separación de cargas convierte a la molécula de agua en un dipolo eléctrico.</a:t>
            </a:r>
          </a:p>
          <a:p>
            <a:pPr algn="just">
              <a:buFont typeface="+mj-lt"/>
              <a:buAutoNum type="arabicPeriod"/>
            </a:pPr>
            <a:r>
              <a:rPr lang="es-EC" sz="2200" b="1" dirty="0">
                <a:latin typeface="Times" pitchFamily="2" charset="0"/>
              </a:rPr>
              <a:t>Puentes de hidrógeno:</a:t>
            </a:r>
            <a:r>
              <a:rPr lang="es-EC" sz="2200" dirty="0">
                <a:latin typeface="Times" pitchFamily="2" charset="0"/>
              </a:rPr>
              <a:t> Gracias a su polaridad, las moléculas de agua pueden formar "puentes de hidrógeno" entre sí y con otras moléculas polares. Un puente de hidrógeno se forma cuando el átomo de hidrógeno con carga parcial positiva de una molécula de agua es atraído por el átomo de oxígeno con carga parcial negativa de otra molécula de agua (o de otra molécula polar). Estos enlaces son relativamente débiles individualmente, pero su gran número los hace muy significativos.</a:t>
            </a:r>
          </a:p>
          <a:p>
            <a:pPr algn="just"/>
            <a:r>
              <a:rPr lang="es-EC" sz="2200" b="1" dirty="0">
                <a:latin typeface="Times" pitchFamily="2" charset="0"/>
              </a:rPr>
              <a:t>¿Cómo disuelve el agua las sustancias?</a:t>
            </a:r>
            <a:endParaRPr lang="es-EC" sz="2200" dirty="0">
              <a:latin typeface="Times" pitchFamily="2" charset="0"/>
            </a:endParaRPr>
          </a:p>
          <a:p>
            <a:pPr algn="just">
              <a:buFont typeface="Arial" panose="020B0604020202020204" pitchFamily="34" charset="0"/>
              <a:buChar char="•"/>
            </a:pPr>
            <a:r>
              <a:rPr lang="es-EC" sz="2200" b="1" dirty="0">
                <a:latin typeface="Times" pitchFamily="2" charset="0"/>
              </a:rPr>
              <a:t>Sustancias iónicas (sales):</a:t>
            </a:r>
            <a:r>
              <a:rPr lang="es-EC" sz="2200" dirty="0">
                <a:latin typeface="Times" pitchFamily="2" charset="0"/>
              </a:rPr>
              <a:t> Cuando una sal, como el cloruro de sodio (NaCl), se disuelve en agua, las moléculas de agua rodean los iones individuales. El extremo positivo del agua (hidrógenos) se siente atraído por los iones negativos (cloruro, </a:t>
            </a:r>
            <a:r>
              <a:rPr lang="es-EC" sz="2200" dirty="0">
                <a:effectLst/>
                <a:latin typeface="Times" pitchFamily="2" charset="0"/>
              </a:rPr>
              <a:t>Cl−</a:t>
            </a:r>
            <a:r>
              <a:rPr lang="es-EC" sz="2200" dirty="0">
                <a:latin typeface="Times" pitchFamily="2" charset="0"/>
              </a:rPr>
              <a:t>), y el extremo negativo del agua (oxígeno) se siente atraído por los iones positivos (sodio, </a:t>
            </a:r>
            <a:r>
              <a:rPr lang="es-EC" sz="2200" dirty="0">
                <a:effectLst/>
                <a:latin typeface="Times" pitchFamily="2" charset="0"/>
              </a:rPr>
              <a:t>N</a:t>
            </a:r>
            <a:r>
              <a:rPr lang="es-EC" sz="2200" dirty="0">
                <a:latin typeface="Times" pitchFamily="2" charset="0"/>
              </a:rPr>
              <a:t>a</a:t>
            </a:r>
            <a:r>
              <a:rPr lang="es-EC" sz="2200" dirty="0">
                <a:effectLst/>
                <a:latin typeface="Times" pitchFamily="2" charset="0"/>
              </a:rPr>
              <a:t>+</a:t>
            </a:r>
            <a:r>
              <a:rPr lang="es-EC" sz="2200" dirty="0">
                <a:latin typeface="Times" pitchFamily="2" charset="0"/>
              </a:rPr>
              <a:t>). Estas interacciones superan las fuerzas de atracción entre los iones en el cristal de la sal, separándolos y manteniéndolos disueltos. Este proceso se llama </a:t>
            </a:r>
            <a:r>
              <a:rPr lang="es-EC" sz="2200" b="1" dirty="0">
                <a:latin typeface="Times" pitchFamily="2" charset="0"/>
              </a:rPr>
              <a:t>solvatación iónica</a:t>
            </a:r>
            <a:r>
              <a:rPr lang="es-EC" sz="2200" dirty="0">
                <a:latin typeface="Times" pitchFamily="2" charset="0"/>
              </a:rPr>
              <a:t>.</a:t>
            </a:r>
          </a:p>
          <a:p>
            <a:pPr algn="just">
              <a:buFont typeface="Arial" panose="020B0604020202020204" pitchFamily="34" charset="0"/>
              <a:buChar char="•"/>
            </a:pPr>
            <a:r>
              <a:rPr lang="es-EC" sz="2200" b="1" dirty="0">
                <a:latin typeface="Times" pitchFamily="2" charset="0"/>
              </a:rPr>
              <a:t>Moléculas polares (azúcares, alcoholes):</a:t>
            </a:r>
            <a:r>
              <a:rPr lang="es-EC" sz="2200" dirty="0">
                <a:latin typeface="Times" pitchFamily="2" charset="0"/>
              </a:rPr>
              <a:t> Las moléculas polares, como la glucosa o el etanol, tienen sus propias cargas parciales. El agua puede formar puentes de hidrógeno con estas moléculas, rompiendo sus interacciones intermoleculares y dispersándolas en la solución.</a:t>
            </a:r>
          </a:p>
          <a:p>
            <a:pPr algn="just">
              <a:buFont typeface="Arial" panose="020B0604020202020204" pitchFamily="34" charset="0"/>
              <a:buChar char="•"/>
            </a:pPr>
            <a:r>
              <a:rPr lang="es-EC" sz="2200" b="1" dirty="0">
                <a:latin typeface="Times" pitchFamily="2" charset="0"/>
              </a:rPr>
              <a:t>Sustancias no polares (aceites, grasas):</a:t>
            </a:r>
            <a:r>
              <a:rPr lang="es-EC" sz="2200" dirty="0">
                <a:latin typeface="Times" pitchFamily="2" charset="0"/>
              </a:rPr>
              <a:t> El agua no disuelve bien las sustancias no polares, como los aceites y las grasas. Esto se debe a que las moléculas no polares no tienen cargas parciales que puedan interactuar eficazmente con las moléculas de agua. En cambio, las moléculas de agua tienden a agruparse entre sí, excluyendo a las moléculas no polares. Este fenómeno se conoce como </a:t>
            </a:r>
            <a:r>
              <a:rPr lang="es-EC" sz="2200" b="1" dirty="0">
                <a:latin typeface="Times" pitchFamily="2" charset="0"/>
              </a:rPr>
              <a:t>efecto hidrofóbico</a:t>
            </a:r>
            <a:r>
              <a:rPr lang="es-EC" sz="2200" dirty="0">
                <a:latin typeface="Times" pitchFamily="2" charset="0"/>
              </a:rPr>
              <a:t>.</a:t>
            </a:r>
          </a:p>
          <a:p>
            <a:pPr algn="just"/>
            <a:r>
              <a:rPr lang="es-EC" sz="2200" b="1" dirty="0">
                <a:latin typeface="Times" pitchFamily="2" charset="0"/>
              </a:rPr>
              <a:t>Importancia del agua como solvente:</a:t>
            </a:r>
            <a:endParaRPr lang="es-EC" sz="2200" dirty="0">
              <a:latin typeface="Times" pitchFamily="2" charset="0"/>
            </a:endParaRPr>
          </a:p>
          <a:p>
            <a:pPr algn="just"/>
            <a:r>
              <a:rPr lang="es-EC" sz="2200" dirty="0">
                <a:latin typeface="Times" pitchFamily="2" charset="0"/>
              </a:rPr>
              <a:t>La capacidad del agua para disolver una amplia gama de sustancias es crucial para la vida en la Tierra. Es el medio en el que ocurren la mayoría de las reacciones bioquímicas en los organismos vivos, transporta nutrientes a las células y elimina los productos de desecho. También desempeña un papel vital en los procesos geológicos y atmosféricos.</a:t>
            </a:r>
          </a:p>
          <a:p>
            <a:pPr algn="just"/>
            <a:endParaRPr lang="es-EC" dirty="0"/>
          </a:p>
        </p:txBody>
      </p:sp>
    </p:spTree>
    <p:extLst>
      <p:ext uri="{BB962C8B-B14F-4D97-AF65-F5344CB8AC3E}">
        <p14:creationId xmlns:p14="http://schemas.microsoft.com/office/powerpoint/2010/main" val="1119821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F8178E-DC2C-E586-FE6A-AFE6446B030C}"/>
              </a:ext>
            </a:extLst>
          </p:cNvPr>
          <p:cNvSpPr>
            <a:spLocks noGrp="1"/>
          </p:cNvSpPr>
          <p:nvPr>
            <p:ph type="title"/>
          </p:nvPr>
        </p:nvSpPr>
        <p:spPr>
          <a:xfrm>
            <a:off x="2244436" y="617518"/>
            <a:ext cx="7716428" cy="795646"/>
          </a:xfrm>
        </p:spPr>
        <p:txBody>
          <a:bodyPr>
            <a:normAutofit fontScale="90000"/>
          </a:bodyPr>
          <a:lstStyle/>
          <a:p>
            <a:r>
              <a:rPr lang="es-EC" sz="2800" b="1" dirty="0">
                <a:effectLst/>
                <a:latin typeface="Times New Roman" panose="02020603050405020304" pitchFamily="18" charset="0"/>
                <a:ea typeface="Times New Roman" panose="02020603050405020304" pitchFamily="18" charset="0"/>
                <a:cs typeface="Times New Roman" panose="02020603050405020304" pitchFamily="18" charset="0"/>
              </a:rPr>
              <a:t>Tipos de soluciones químicas</a:t>
            </a:r>
            <a:br>
              <a:rPr lang="es-EC" sz="28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23A0FBF6-06D1-8C21-8DEB-710D970A9A54}"/>
              </a:ext>
            </a:extLst>
          </p:cNvPr>
          <p:cNvSpPr>
            <a:spLocks noGrp="1"/>
          </p:cNvSpPr>
          <p:nvPr>
            <p:ph idx="1"/>
          </p:nvPr>
        </p:nvSpPr>
        <p:spPr>
          <a:xfrm>
            <a:off x="1626919" y="1626919"/>
            <a:ext cx="5459681" cy="4880759"/>
          </a:xfrm>
        </p:spPr>
        <p:txBody>
          <a:bodyPr>
            <a:normAutofit/>
          </a:bodyPr>
          <a:lstStyle/>
          <a:p>
            <a:pPr>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Las soluciones se pueden clasificar de varias maneras: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Según el estado de agregación de sus componentes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Las soluciones pueden estar en los tres estados de la materia: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Sólidas</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Por ejemplo, las aleaciones metálicas como el latón (cobre y zinc) o el acero (hierro y carbono).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Líquidas</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Son las más comunes. Por ejemplo, sal en agua, alcohol en agua o el oxígeno disuelto en el agua de mar.</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Gaseosas</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Por ejemplo, el aire (una mezcla de nitrógeno, oxígeno y otros gases).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pic>
        <p:nvPicPr>
          <p:cNvPr id="5" name="Imagen 4">
            <a:extLst>
              <a:ext uri="{FF2B5EF4-FFF2-40B4-BE49-F238E27FC236}">
                <a16:creationId xmlns:a16="http://schemas.microsoft.com/office/drawing/2014/main" id="{0B949138-22C5-0F79-326B-934691FF0DC6}"/>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127387" y="2157413"/>
            <a:ext cx="4498442" cy="3028950"/>
          </a:xfrm>
          <a:prstGeom prst="rect">
            <a:avLst/>
          </a:prstGeom>
        </p:spPr>
      </p:pic>
    </p:spTree>
    <p:extLst>
      <p:ext uri="{BB962C8B-B14F-4D97-AF65-F5344CB8AC3E}">
        <p14:creationId xmlns:p14="http://schemas.microsoft.com/office/powerpoint/2010/main" val="129606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ABD5622-7114-60D7-E4AC-8CEC28DE7437}"/>
              </a:ext>
            </a:extLst>
          </p:cNvPr>
          <p:cNvSpPr>
            <a:spLocks noGrp="1"/>
          </p:cNvSpPr>
          <p:nvPr>
            <p:ph idx="1"/>
          </p:nvPr>
        </p:nvSpPr>
        <p:spPr>
          <a:xfrm>
            <a:off x="971551" y="514350"/>
            <a:ext cx="10544174" cy="4286251"/>
          </a:xfrm>
        </p:spPr>
        <p:txBody>
          <a:bodyPr>
            <a:normAutofit/>
          </a:bodyPr>
          <a:lstStyle/>
          <a:p>
            <a:pPr algn="just">
              <a:lnSpc>
                <a:spcPct val="107000"/>
              </a:lnSpc>
              <a:spcAft>
                <a:spcPts val="800"/>
              </a:spcAf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Según la concentración del soluto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Esta clasificación se basa en la cantidad de soluto disuelto en el solvente: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Diluida (o insaturada)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Contiene una cantidad de soluto muy pequeña en relación con la cantidad de solvente. La solución puede disolver más soluto.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Concentrada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Contiene una cantidad considerable de soluto, pero aún puede disolver más.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Saturada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Contiene la máxima cantidad de soluto que el solvente puede disolver a una temperatura y presión dadas. Si se añade más soluto, este no se disuelve y se precipita en el fondo.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Sobresaturada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Contiene una cantidad de soluto mayor a la que puede disolver a una temperatura dada. Esto se logra forzando la disolución (por ejemplo, calentando la mezcla y luego enfriándola lentamente). Son soluciones inestables.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pic>
        <p:nvPicPr>
          <p:cNvPr id="4" name="Imagen 3">
            <a:extLst>
              <a:ext uri="{FF2B5EF4-FFF2-40B4-BE49-F238E27FC236}">
                <a16:creationId xmlns:a16="http://schemas.microsoft.com/office/drawing/2014/main" id="{24AC4243-F032-7B32-8435-348E666B31A5}"/>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371975" y="4294968"/>
            <a:ext cx="5738811" cy="2334432"/>
          </a:xfrm>
          <a:prstGeom prst="rect">
            <a:avLst/>
          </a:prstGeom>
        </p:spPr>
      </p:pic>
    </p:spTree>
    <p:extLst>
      <p:ext uri="{BB962C8B-B14F-4D97-AF65-F5344CB8AC3E}">
        <p14:creationId xmlns:p14="http://schemas.microsoft.com/office/powerpoint/2010/main" val="349812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2BE39D-A3B8-74F0-599E-7A7088378CBB}"/>
              </a:ext>
            </a:extLst>
          </p:cNvPr>
          <p:cNvSpPr>
            <a:spLocks noGrp="1"/>
          </p:cNvSpPr>
          <p:nvPr>
            <p:ph type="title"/>
          </p:nvPr>
        </p:nvSpPr>
        <p:spPr>
          <a:xfrm>
            <a:off x="2231136" y="964692"/>
            <a:ext cx="7729728" cy="706946"/>
          </a:xfrm>
        </p:spPr>
        <p:txBody>
          <a:bodyPr>
            <a:normAutofit fontScale="90000"/>
          </a:bodyPr>
          <a:lstStyle/>
          <a:p>
            <a:r>
              <a:rPr lang="es-EC" sz="2800" b="1" dirty="0">
                <a:effectLst/>
                <a:latin typeface="Times New Roman" panose="02020603050405020304" pitchFamily="18" charset="0"/>
                <a:ea typeface="Times New Roman" panose="02020603050405020304" pitchFamily="18" charset="0"/>
                <a:cs typeface="Times New Roman" panose="02020603050405020304" pitchFamily="18" charset="0"/>
              </a:rPr>
              <a:t>Propiedades de las soluciones</a:t>
            </a:r>
            <a:br>
              <a:rPr lang="es-EC" sz="28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FF4E0D53-EB18-7E06-C720-461A28CCAA6A}"/>
              </a:ext>
            </a:extLst>
          </p:cNvPr>
          <p:cNvSpPr>
            <a:spLocks noGrp="1"/>
          </p:cNvSpPr>
          <p:nvPr>
            <p:ph idx="1"/>
          </p:nvPr>
        </p:nvSpPr>
        <p:spPr>
          <a:xfrm>
            <a:off x="1014413" y="1828801"/>
            <a:ext cx="10501312" cy="4443412"/>
          </a:xfrm>
        </p:spPr>
        <p:txBody>
          <a:bodyPr>
            <a:normAutofit/>
          </a:bodyPr>
          <a:lstStyle/>
          <a:p>
            <a:pPr algn="just">
              <a:lnSpc>
                <a:spcPct val="107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Las soluciones presentan propiedades físicas distintas a las de sus componentes puros. Las más importantes son las </a:t>
            </a: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propiedades coligativas</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que dependen únicamente de la concentración del soluto y no de su naturaleza química.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Disminución de la presión de vapor</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La adición de un soluto no volátil a un solvente disminuye la presión de vapor del solvente.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Aumento del punto de ebullición (Ebulloscopía)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La temperatura de ebullición de una solución es mayor que la del solvente puro.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Disminución del punto de congelación (Crioscopía)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La temperatura de congelación de una solución es menor que la del solvente puro.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Presión osmótica</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Es la presión necesaria para detener el flujo de solvente a través de una membrana semipermeable desde una solución menos concentrada a una más concentrada.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2942219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0DF8A2-2E1E-2F83-A2BD-C1DF59513703}"/>
              </a:ext>
            </a:extLst>
          </p:cNvPr>
          <p:cNvSpPr>
            <a:spLocks noGrp="1"/>
          </p:cNvSpPr>
          <p:nvPr>
            <p:ph idx="1"/>
          </p:nvPr>
        </p:nvSpPr>
        <p:spPr>
          <a:xfrm>
            <a:off x="457200" y="557214"/>
            <a:ext cx="11544300" cy="6009842"/>
          </a:xfrm>
        </p:spPr>
        <p:txBody>
          <a:bodyPr>
            <a:normAutofit/>
          </a:bodyPr>
          <a:lstStyle/>
          <a:p>
            <a:pPr>
              <a:lnSpc>
                <a:spcPct val="120000"/>
              </a:lnSpc>
              <a:spcAft>
                <a:spcPts val="800"/>
              </a:spcAf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Unidades de concentración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La concentración de una solución expresa la relación entre la cantidad de soluto y la cantidad de solvente o solución. Existen unidades físicas y químicas:</a:t>
            </a:r>
          </a:p>
          <a:p>
            <a:pPr>
              <a:lnSpc>
                <a:spcPct val="107000"/>
              </a:lnSpc>
              <a:spcAft>
                <a:spcPts val="800"/>
              </a:spcAf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Unidades físicas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itchFamily="2" charset="2"/>
              <a:buChar char=""/>
              <a:tabLst>
                <a:tab pos="457200" algn="l"/>
              </a:tabLst>
            </a:pP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Porcentaje masa/masa (% m/m)</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C" dirty="0">
                <a:latin typeface="Times" pitchFamily="2" charset="0"/>
              </a:rPr>
              <a:t>El porcentaje en masa (también conocido como porcentaje peso/peso, %m/m o %p/p) es una forma de expresar la concentración de una solución química. Indica la cantidad de gramos de soluto que hay por cada 100 gramos de solución.</a:t>
            </a:r>
          </a:p>
          <a:p>
            <a:pPr algn="just"/>
            <a:r>
              <a:rPr lang="es-EC" b="1" dirty="0">
                <a:latin typeface="Times" pitchFamily="2" charset="0"/>
              </a:rPr>
              <a:t>La fórmula para calcular el porcentaje en masa es la siguiente:</a:t>
            </a:r>
            <a:endParaRPr lang="es-EC" dirty="0">
              <a:latin typeface="Times" pitchFamily="2" charset="0"/>
            </a:endParaRPr>
          </a:p>
          <a:p>
            <a:pPr algn="just"/>
            <a:r>
              <a:rPr lang="es-EC" dirty="0">
                <a:latin typeface="Times" pitchFamily="2" charset="0"/>
              </a:rPr>
              <a:t>Porcentaje en masa(%m/m)= </a:t>
            </a:r>
            <a:r>
              <a:rPr lang="es-EC" dirty="0">
                <a:effectLst/>
                <a:latin typeface="Times" pitchFamily="2" charset="0"/>
              </a:rPr>
              <a:t>masa del soluto (g)</a:t>
            </a:r>
            <a:r>
              <a:rPr lang="es-EC" dirty="0">
                <a:latin typeface="Times" pitchFamily="2" charset="0"/>
              </a:rPr>
              <a:t>​/</a:t>
            </a:r>
            <a:r>
              <a:rPr lang="es-EC" dirty="0">
                <a:effectLst/>
                <a:latin typeface="Times" pitchFamily="2" charset="0"/>
              </a:rPr>
              <a:t>masa de la soluci</a:t>
            </a:r>
            <a:r>
              <a:rPr lang="es-EC" sz="1800" b="1" dirty="0">
                <a:effectLst/>
                <a:latin typeface="Times New Roman" panose="02020603050405020304" pitchFamily="18" charset="0"/>
                <a:ea typeface="Times New Roman" panose="02020603050405020304" pitchFamily="18" charset="0"/>
                <a:cs typeface="Times New Roman" panose="02020603050405020304" pitchFamily="18" charset="0"/>
              </a:rPr>
              <a:t>ó</a:t>
            </a:r>
            <a:r>
              <a:rPr lang="es-EC" dirty="0">
                <a:effectLst/>
                <a:latin typeface="Times" pitchFamily="2" charset="0"/>
              </a:rPr>
              <a:t>n (g)/ </a:t>
            </a:r>
            <a:r>
              <a:rPr lang="es-EC" dirty="0">
                <a:latin typeface="Times" pitchFamily="2" charset="0"/>
              </a:rPr>
              <a:t>×100%</a:t>
            </a:r>
          </a:p>
          <a:p>
            <a:r>
              <a:rPr lang="es-EC" b="1" dirty="0">
                <a:latin typeface="Times" pitchFamily="2" charset="0"/>
              </a:rPr>
              <a:t>Para calcular la masa de la solución, debes sumar la masa del soluto y la masa del solvente:</a:t>
            </a:r>
            <a:endParaRPr lang="es-EC" dirty="0">
              <a:latin typeface="Times" pitchFamily="2" charset="0"/>
            </a:endParaRPr>
          </a:p>
          <a:p>
            <a:r>
              <a:rPr lang="es-EC" sz="2100" dirty="0">
                <a:latin typeface="Times" pitchFamily="2" charset="0"/>
              </a:rPr>
              <a:t>Masa de la </a:t>
            </a:r>
            <a:r>
              <a:rPr lang="es-EC" sz="2400" dirty="0">
                <a:effectLst/>
                <a:latin typeface="Times New Roman" panose="02020603050405020304" pitchFamily="18" charset="0"/>
                <a:ea typeface="Times New Roman" panose="02020603050405020304" pitchFamily="18" charset="0"/>
                <a:cs typeface="Times New Roman" panose="02020603050405020304" pitchFamily="18" charset="0"/>
              </a:rPr>
              <a:t> solución </a:t>
            </a:r>
            <a:r>
              <a:rPr lang="es-EC" sz="2100" dirty="0">
                <a:latin typeface="Times" pitchFamily="2" charset="0"/>
              </a:rPr>
              <a:t> (g)=masa del soluto (g) +masa del solvente (g)</a:t>
            </a:r>
          </a:p>
          <a:p>
            <a:endParaRPr lang="es-EC" sz="2100" dirty="0">
              <a:latin typeface="Times" pitchFamily="2" charset="0"/>
            </a:endParaRPr>
          </a:p>
          <a:p>
            <a:endParaRPr lang="es-EC" dirty="0"/>
          </a:p>
        </p:txBody>
      </p:sp>
    </p:spTree>
    <p:extLst>
      <p:ext uri="{BB962C8B-B14F-4D97-AF65-F5344CB8AC3E}">
        <p14:creationId xmlns:p14="http://schemas.microsoft.com/office/powerpoint/2010/main" val="2501812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634C114-E49E-2B6D-23A3-2381F8EFA445}"/>
              </a:ext>
            </a:extLst>
          </p:cNvPr>
          <p:cNvSpPr>
            <a:spLocks noGrp="1"/>
          </p:cNvSpPr>
          <p:nvPr>
            <p:ph idx="1"/>
          </p:nvPr>
        </p:nvSpPr>
        <p:spPr>
          <a:xfrm>
            <a:off x="1114425" y="814388"/>
            <a:ext cx="10029825" cy="5329237"/>
          </a:xfrm>
        </p:spPr>
        <p:txBody>
          <a:bodyPr>
            <a:normAutofit/>
          </a:bodyPr>
          <a:lstStyle/>
          <a:p>
            <a:r>
              <a:rPr lang="es-EC" sz="1800" b="1" dirty="0">
                <a:latin typeface="Times" pitchFamily="2" charset="0"/>
              </a:rPr>
              <a:t>Ejemplo práctico:</a:t>
            </a:r>
            <a:endParaRPr lang="es-EC" sz="1800" dirty="0">
              <a:latin typeface="Times" pitchFamily="2" charset="0"/>
            </a:endParaRPr>
          </a:p>
          <a:p>
            <a:r>
              <a:rPr lang="es-EC" sz="1800" dirty="0">
                <a:latin typeface="Times" pitchFamily="2" charset="0"/>
              </a:rPr>
              <a:t>Imagina que preparas una solución disolviendo 20 gramos de sal (NaCl) en 180 gramos de agua.</a:t>
            </a:r>
          </a:p>
          <a:p>
            <a:r>
              <a:rPr lang="es-EC" sz="1800" b="1" dirty="0">
                <a:latin typeface="Times" pitchFamily="2" charset="0"/>
              </a:rPr>
              <a:t>Paso 1: Identificar el soluto y el solvente, y sus masas.</a:t>
            </a:r>
            <a:endParaRPr lang="es-EC" sz="1800" dirty="0">
              <a:latin typeface="Times" pitchFamily="2" charset="0"/>
            </a:endParaRPr>
          </a:p>
          <a:p>
            <a:pPr>
              <a:buFont typeface="Arial" panose="020B0604020202020204" pitchFamily="34" charset="0"/>
              <a:buChar char="•"/>
            </a:pPr>
            <a:r>
              <a:rPr lang="es-EC" sz="1800" dirty="0">
                <a:latin typeface="Times" pitchFamily="2" charset="0"/>
              </a:rPr>
              <a:t>Masa del soluto (sal) = 20 g</a:t>
            </a:r>
          </a:p>
          <a:p>
            <a:pPr>
              <a:buFont typeface="Arial" panose="020B0604020202020204" pitchFamily="34" charset="0"/>
              <a:buChar char="•"/>
            </a:pPr>
            <a:r>
              <a:rPr lang="es-EC" sz="1800" dirty="0">
                <a:latin typeface="Times" pitchFamily="2" charset="0"/>
              </a:rPr>
              <a:t>Masa del solvente (agua) = 180 g</a:t>
            </a:r>
          </a:p>
          <a:p>
            <a:r>
              <a:rPr lang="es-EC" sz="1800" b="1" dirty="0">
                <a:latin typeface="Times" pitchFamily="2" charset="0"/>
              </a:rPr>
              <a:t>Paso 2: Calcular la masa total de la solución.</a:t>
            </a:r>
            <a:endParaRPr lang="es-EC" sz="1800" dirty="0">
              <a:latin typeface="Times" pitchFamily="2" charset="0"/>
            </a:endParaRPr>
          </a:p>
          <a:p>
            <a:pPr>
              <a:buFont typeface="Arial" panose="020B0604020202020204" pitchFamily="34" charset="0"/>
              <a:buChar char="•"/>
            </a:pPr>
            <a:r>
              <a:rPr lang="es-EC" sz="1800" dirty="0">
                <a:latin typeface="Times" pitchFamily="2" charset="0"/>
              </a:rPr>
              <a:t>Masa de la solución = Masa del soluto + Masa del solvente</a:t>
            </a:r>
          </a:p>
          <a:p>
            <a:pPr>
              <a:buFont typeface="Arial" panose="020B0604020202020204" pitchFamily="34" charset="0"/>
              <a:buChar char="•"/>
            </a:pPr>
            <a:r>
              <a:rPr lang="es-EC" sz="1800" dirty="0">
                <a:latin typeface="Times" pitchFamily="2" charset="0"/>
              </a:rPr>
              <a:t>Masa de la solución = 20 g + 180 g = 200 g</a:t>
            </a:r>
          </a:p>
          <a:p>
            <a:r>
              <a:rPr lang="es-EC" sz="1800" b="1" dirty="0">
                <a:latin typeface="Times" pitchFamily="2" charset="0"/>
              </a:rPr>
              <a:t>Paso 3: Aplicar la fórmula del porcentaje en masa.</a:t>
            </a:r>
            <a:endParaRPr lang="es-EC" sz="1800" dirty="0">
              <a:latin typeface="Times" pitchFamily="2" charset="0"/>
            </a:endParaRPr>
          </a:p>
          <a:p>
            <a:pPr>
              <a:buFont typeface="Arial" panose="020B0604020202020204" pitchFamily="34" charset="0"/>
              <a:buChar char="•"/>
            </a:pPr>
            <a:r>
              <a:rPr lang="es-EC" sz="1800" dirty="0">
                <a:latin typeface="Times" pitchFamily="2" charset="0"/>
              </a:rPr>
              <a:t>Porcentaje en masa = (masa del soluto / masa de la solución) × 100%</a:t>
            </a:r>
          </a:p>
          <a:p>
            <a:pPr>
              <a:buFont typeface="Arial" panose="020B0604020202020204" pitchFamily="34" charset="0"/>
              <a:buChar char="•"/>
            </a:pPr>
            <a:r>
              <a:rPr lang="es-EC" sz="1800" dirty="0">
                <a:latin typeface="Times" pitchFamily="2" charset="0"/>
              </a:rPr>
              <a:t>Porcentaje en masa = (20 g / 200 g) × 100%</a:t>
            </a:r>
          </a:p>
          <a:p>
            <a:pPr>
              <a:buFont typeface="Arial" panose="020B0604020202020204" pitchFamily="34" charset="0"/>
              <a:buChar char="•"/>
            </a:pPr>
            <a:r>
              <a:rPr lang="es-EC" sz="1800" dirty="0">
                <a:latin typeface="Times" pitchFamily="2" charset="0"/>
              </a:rPr>
              <a:t>Porcentaje en masa = 0.1 × 100%</a:t>
            </a:r>
          </a:p>
          <a:p>
            <a:pPr>
              <a:buFont typeface="Arial" panose="020B0604020202020204" pitchFamily="34" charset="0"/>
              <a:buChar char="•"/>
            </a:pPr>
            <a:r>
              <a:rPr lang="es-EC" sz="1800" dirty="0"/>
              <a:t>Porcentaje en masa = </a:t>
            </a:r>
            <a:r>
              <a:rPr lang="es-EC" sz="1800" b="1" dirty="0"/>
              <a:t>10% m/m</a:t>
            </a:r>
            <a:endParaRPr lang="es-EC" sz="1800" dirty="0"/>
          </a:p>
          <a:p>
            <a:endParaRPr lang="es-EC" dirty="0"/>
          </a:p>
        </p:txBody>
      </p:sp>
    </p:spTree>
    <p:extLst>
      <p:ext uri="{BB962C8B-B14F-4D97-AF65-F5344CB8AC3E}">
        <p14:creationId xmlns:p14="http://schemas.microsoft.com/office/powerpoint/2010/main" val="2477422483"/>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{2F81871A-B6FF-CD42-9040-89847977DB2E}tf10001120</Template>
  <TotalTime>872</TotalTime>
  <Words>4194</Words>
  <Application>Microsoft Macintosh PowerPoint</Application>
  <PresentationFormat>Panorámica</PresentationFormat>
  <Paragraphs>240</Paragraphs>
  <Slides>26</Slides>
  <Notes>23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Arial</vt:lpstr>
      <vt:lpstr>Calibri</vt:lpstr>
      <vt:lpstr>Gill Sans MT</vt:lpstr>
      <vt:lpstr>Symbol</vt:lpstr>
      <vt:lpstr>Times</vt:lpstr>
      <vt:lpstr>Times New Roman</vt:lpstr>
      <vt:lpstr>Paquete</vt:lpstr>
      <vt:lpstr>Soluciones</vt:lpstr>
      <vt:lpstr>soluciones</vt:lpstr>
      <vt:lpstr>Soluciones</vt:lpstr>
      <vt:lpstr>Presentación de PowerPoint</vt:lpstr>
      <vt:lpstr>Tipos de soluciones químicas </vt:lpstr>
      <vt:lpstr>Presentación de PowerPoint</vt:lpstr>
      <vt:lpstr>Propiedades de las soluciones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COMPOSICION DE LAS DISOLUCIONES </vt:lpstr>
      <vt:lpstr>Presentación de PowerPoint</vt:lpstr>
      <vt:lpstr>Molaridad (m)</vt:lpstr>
      <vt:lpstr>Calculo de molaridad i</vt:lpstr>
      <vt:lpstr>Calculo de molaridad ii</vt:lpstr>
      <vt:lpstr>DILUCION </vt:lpstr>
      <vt:lpstr>EJEMPLO: DILUCIONES </vt:lpstr>
      <vt:lpstr>Ejercicios </vt:lpstr>
      <vt:lpstr>Ejercicios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Ximena Del Rocio Robalino Flores</dc:creator>
  <cp:lastModifiedBy>Ximena Del Rocio Robalino Flores</cp:lastModifiedBy>
  <cp:revision>10</cp:revision>
  <dcterms:created xsi:type="dcterms:W3CDTF">2025-07-03T20:13:54Z</dcterms:created>
  <dcterms:modified xsi:type="dcterms:W3CDTF">2025-07-07T18:50:04Z</dcterms:modified>
</cp:coreProperties>
</file>