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6" r:id="rId6"/>
    <p:sldId id="260" r:id="rId7"/>
    <p:sldId id="263" r:id="rId8"/>
    <p:sldId id="265"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73321" y="640080"/>
            <a:ext cx="4688333" cy="3566160"/>
          </a:xfrm>
        </p:spPr>
        <p:txBody>
          <a:bodyPr anchor="b">
            <a:normAutofit/>
          </a:bodyPr>
          <a:lstStyle/>
          <a:p>
            <a:pPr algn="l"/>
            <a:r>
              <a:rPr lang="es-ES" sz="4700" dirty="0"/>
              <a:t>INFORME DEL PROYECTO</a:t>
            </a:r>
          </a:p>
        </p:txBody>
      </p:sp>
      <p:sp>
        <p:nvSpPr>
          <p:cNvPr id="3" name="Subtitle 2"/>
          <p:cNvSpPr>
            <a:spLocks noGrp="1"/>
          </p:cNvSpPr>
          <p:nvPr>
            <p:ph type="subTitle" idx="1"/>
          </p:nvPr>
        </p:nvSpPr>
        <p:spPr>
          <a:xfrm>
            <a:off x="3973320" y="4636008"/>
            <a:ext cx="4688333" cy="1572768"/>
          </a:xfrm>
        </p:spPr>
        <p:txBody>
          <a:bodyPr>
            <a:normAutofit/>
          </a:bodyPr>
          <a:lstStyle/>
          <a:p>
            <a:pPr algn="l">
              <a:lnSpc>
                <a:spcPct val="90000"/>
              </a:lnSpc>
            </a:pPr>
            <a:r>
              <a:rPr lang="es-MX" sz="2500" dirty="0"/>
              <a:t>Gestión de Tecnologías de la Información</a:t>
            </a:r>
          </a:p>
          <a:p>
            <a:pPr algn="l">
              <a:lnSpc>
                <a:spcPct val="90000"/>
              </a:lnSpc>
            </a:pPr>
            <a:r>
              <a:rPr lang="es-MX" sz="2500" dirty="0"/>
              <a:t>Estudiantes: Anthony Logroño, Andrés Vera</a:t>
            </a:r>
          </a:p>
        </p:txBody>
      </p:sp>
      <p:pic>
        <p:nvPicPr>
          <p:cNvPr id="5" name="Picture 4" descr="Un lápiz encima de un papel con un gráfico de líneas impreso.">
            <a:extLst>
              <a:ext uri="{FF2B5EF4-FFF2-40B4-BE49-F238E27FC236}">
                <a16:creationId xmlns:a16="http://schemas.microsoft.com/office/drawing/2014/main" id="{94D1F94D-A8ED-1F5D-F872-917C975CF12B}"/>
              </a:ext>
            </a:extLst>
          </p:cNvPr>
          <p:cNvPicPr>
            <a:picLocks noChangeAspect="1"/>
          </p:cNvPicPr>
          <p:nvPr/>
        </p:nvPicPr>
        <p:blipFill>
          <a:blip r:embed="rId2"/>
          <a:srcRect l="12551" r="53451" b="-1"/>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7">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Lupa resalta un rendimiento económico decreciente">
            <a:extLst>
              <a:ext uri="{FF2B5EF4-FFF2-40B4-BE49-F238E27FC236}">
                <a16:creationId xmlns:a16="http://schemas.microsoft.com/office/drawing/2014/main" id="{41FC741F-C13F-109D-1559-255E46378CA0}"/>
              </a:ext>
            </a:extLst>
          </p:cNvPr>
          <p:cNvPicPr>
            <a:picLocks noChangeAspect="1"/>
          </p:cNvPicPr>
          <p:nvPr/>
        </p:nvPicPr>
        <p:blipFill>
          <a:blip r:embed="rId2">
            <a:alphaModFix amt="60000"/>
          </a:blip>
          <a:srcRect r="10999" b="-1"/>
          <a:stretch>
            <a:fillRect/>
          </a:stretch>
        </p:blipFill>
        <p:spPr>
          <a:xfrm>
            <a:off x="20" y="10"/>
            <a:ext cx="9143980" cy="6857990"/>
          </a:xfrm>
          <a:prstGeom prst="rect">
            <a:avLst/>
          </a:prstGeom>
        </p:spPr>
      </p:pic>
      <p:sp>
        <p:nvSpPr>
          <p:cNvPr id="2" name="Title 1"/>
          <p:cNvSpPr>
            <a:spLocks noGrp="1"/>
          </p:cNvSpPr>
          <p:nvPr>
            <p:ph type="title"/>
          </p:nvPr>
        </p:nvSpPr>
        <p:spPr>
          <a:xfrm>
            <a:off x="628650" y="557189"/>
            <a:ext cx="3116868" cy="5571898"/>
          </a:xfrm>
        </p:spPr>
        <p:txBody>
          <a:bodyPr>
            <a:normAutofit/>
          </a:bodyPr>
          <a:lstStyle/>
          <a:p>
            <a:r>
              <a:rPr lang="es-MX">
                <a:solidFill>
                  <a:srgbClr val="FFFFFF"/>
                </a:solidFill>
              </a:rPr>
              <a:t>¿QUÉ ES UN INFORME DEL PROYECTO?</a:t>
            </a:r>
          </a:p>
        </p:txBody>
      </p:sp>
      <p:sp>
        <p:nvSpPr>
          <p:cNvPr id="3" name="Content Placeholder 2"/>
          <p:cNvSpPr>
            <a:spLocks noGrp="1"/>
          </p:cNvSpPr>
          <p:nvPr>
            <p:ph idx="1"/>
          </p:nvPr>
        </p:nvSpPr>
        <p:spPr>
          <a:xfrm>
            <a:off x="3889913" y="557188"/>
            <a:ext cx="5136099" cy="6227069"/>
          </a:xfrm>
        </p:spPr>
        <p:txBody>
          <a:bodyPr anchor="ctr">
            <a:normAutofit/>
          </a:bodyPr>
          <a:lstStyle/>
          <a:p>
            <a:pPr>
              <a:defRPr sz="1800"/>
            </a:pPr>
            <a:r>
              <a:rPr lang="es-MX" sz="2000" dirty="0">
                <a:solidFill>
                  <a:srgbClr val="FFFFFF"/>
                </a:solidFill>
              </a:rPr>
              <a:t>Un informe de proyecto es un documento formal que recoge, analiza y presenta toda la información relacionada con un proyecto, desde su inicio hasta su finalización. En el caso de proyectos de TI, el informe no solo documenta el desarrollo técnico, sino también la gestión de recursos, la planificación, los problemas enfrentados, los resultados obtenidos y las recomendaciones futuras.</a:t>
            </a:r>
            <a:br>
              <a:rPr lang="es-MX" sz="2000" dirty="0">
                <a:solidFill>
                  <a:srgbClr val="FFFFFF"/>
                </a:solidFill>
              </a:rPr>
            </a:br>
            <a:br>
              <a:rPr lang="es-MX" sz="2000" dirty="0">
                <a:solidFill>
                  <a:srgbClr val="FFFFFF"/>
                </a:solidFill>
              </a:rPr>
            </a:br>
            <a:r>
              <a:rPr lang="es-MX" sz="2000" dirty="0">
                <a:solidFill>
                  <a:srgbClr val="FFFFFF"/>
                </a:solidFill>
              </a:rPr>
              <a:t>Su objetivo principal es demostrar cómo se cumplió el ciclo de vida del proyecto, evidenciando que se aplicaron principios y buenas prácticas de gestión.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2">
            <a:extLst>
              <a:ext uri="{FF2B5EF4-FFF2-40B4-BE49-F238E27FC236}">
                <a16:creationId xmlns:a16="http://schemas.microsoft.com/office/drawing/2014/main" id="{5112AC23-F046-4DC5-9B92-07CA6CC7C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4">
            <a:extLst>
              <a:ext uri="{FF2B5EF4-FFF2-40B4-BE49-F238E27FC236}">
                <a16:creationId xmlns:a16="http://schemas.microsoft.com/office/drawing/2014/main" id="{175AAFE7-143D-45AC-B616-09521E0F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36">
            <a:extLst>
              <a:ext uri="{FF2B5EF4-FFF2-40B4-BE49-F238E27FC236}">
                <a16:creationId xmlns:a16="http://schemas.microsoft.com/office/drawing/2014/main" id="{0BA5DB72-E109-4D37-B6DD-C328D5397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8">
            <a:extLst>
              <a:ext uri="{FF2B5EF4-FFF2-40B4-BE49-F238E27FC236}">
                <a16:creationId xmlns:a16="http://schemas.microsoft.com/office/drawing/2014/main" id="{7C34EE77-74D1-42B4-801B-40B35A68C1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40" name="Oval 39">
              <a:extLst>
                <a:ext uri="{FF2B5EF4-FFF2-40B4-BE49-F238E27FC236}">
                  <a16:creationId xmlns:a16="http://schemas.microsoft.com/office/drawing/2014/main" id="{12152B4E-1BCF-43D1-814C-F560CEB52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5486774-B7FC-480F-9AAF-9F55F4C43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8FA6A4C-BA1F-4EF8-B3BD-F28CB66DE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BF89DB3-EA73-4FD0-AACB-5FE32C149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CBAB203A-25C6-422F-9DB6-C69F0EE9F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74730A1-7A3A-4ACF-965D-A6DCEC7DB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EB2D1A1F-B200-4444-AE01-EFC97AF7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0" y="1131511"/>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0E4CB9D-2256-4786-8DDF-ADFBF3533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50" name="Straight Connector 49">
              <a:extLst>
                <a:ext uri="{FF2B5EF4-FFF2-40B4-BE49-F238E27FC236}">
                  <a16:creationId xmlns:a16="http://schemas.microsoft.com/office/drawing/2014/main" id="{180841E3-DFCC-429A-B907-8B06EDB1E9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54698A1-0C53-4620-97E1-B4689288CF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BDFF7F-BD40-4085-952D-F6EC5908D9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F29CA06-4FE5-44A6-8D40-A9C36449CE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568E6F37-AE05-46BF-A77F-5505926E9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56" name="Straight Connector 55">
              <a:extLst>
                <a:ext uri="{FF2B5EF4-FFF2-40B4-BE49-F238E27FC236}">
                  <a16:creationId xmlns:a16="http://schemas.microsoft.com/office/drawing/2014/main" id="{8D6F5ECB-975C-4A38-BD48-A3C2B38E9E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BF36011-C922-4FD6-B09D-781A87054B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1FD3DC2-6A33-4C9E-B0F5-5D6209717F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4F800E-82BC-4AEF-9F07-7F95C8B8C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73202" y="630936"/>
            <a:ext cx="3742438" cy="5478640"/>
          </a:xfrm>
          <a:noFill/>
        </p:spPr>
        <p:txBody>
          <a:bodyPr anchor="ctr">
            <a:normAutofit/>
          </a:bodyPr>
          <a:lstStyle/>
          <a:p>
            <a:pPr algn="l"/>
            <a:r>
              <a:rPr lang="es-MX" sz="4200">
                <a:solidFill>
                  <a:schemeClr val="bg1"/>
                </a:solidFill>
              </a:rPr>
              <a:t>¿POR QUÉ ES IMPORTANTE EL INFORME EN PROYECTOS TI?</a:t>
            </a:r>
          </a:p>
        </p:txBody>
      </p:sp>
      <p:sp>
        <p:nvSpPr>
          <p:cNvPr id="61" name="Rectangle 60">
            <a:extLst>
              <a:ext uri="{FF2B5EF4-FFF2-40B4-BE49-F238E27FC236}">
                <a16:creationId xmlns:a16="http://schemas.microsoft.com/office/drawing/2014/main" id="{C8D9C5DD-B8B3-46A0-8FBC-EE462F96C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40997" y="1207140"/>
            <a:ext cx="5678424" cy="425613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31459" y="603933"/>
            <a:ext cx="3736705" cy="5478672"/>
          </a:xfrm>
          <a:noFill/>
        </p:spPr>
        <p:txBody>
          <a:bodyPr anchor="ctr">
            <a:normAutofit lnSpcReduction="10000"/>
          </a:bodyPr>
          <a:lstStyle/>
          <a:p>
            <a:pPr>
              <a:defRPr sz="1800"/>
            </a:pPr>
            <a:r>
              <a:rPr lang="es-MX" sz="1600" dirty="0">
                <a:solidFill>
                  <a:schemeClr val="bg1"/>
                </a:solidFill>
              </a:rPr>
              <a:t>Valida el cumplimiento de los objetivos: Muestra si se alcanzaron las metas propuestas y en qué medida.</a:t>
            </a:r>
          </a:p>
          <a:p>
            <a:pPr>
              <a:defRPr sz="1800"/>
            </a:pPr>
            <a:endParaRPr lang="es-MX" sz="1600" dirty="0">
              <a:solidFill>
                <a:schemeClr val="bg1"/>
              </a:solidFill>
            </a:endParaRPr>
          </a:p>
          <a:p>
            <a:pPr>
              <a:defRPr sz="1800"/>
            </a:pPr>
            <a:r>
              <a:rPr lang="es-MX" sz="1600" dirty="0">
                <a:solidFill>
                  <a:schemeClr val="bg1"/>
                </a:solidFill>
              </a:rPr>
              <a:t>Facilita la toma de decisiones: Entrega a los </a:t>
            </a:r>
            <a:r>
              <a:rPr lang="es-MX" sz="1600" dirty="0" err="1">
                <a:solidFill>
                  <a:schemeClr val="bg1"/>
                </a:solidFill>
              </a:rPr>
              <a:t>stakeholders</a:t>
            </a:r>
            <a:r>
              <a:rPr lang="es-MX" sz="1600" dirty="0">
                <a:solidFill>
                  <a:schemeClr val="bg1"/>
                </a:solidFill>
              </a:rPr>
              <a:t> una visión clara y medible del impacto del proyecto.</a:t>
            </a:r>
          </a:p>
          <a:p>
            <a:pPr>
              <a:defRPr sz="1800"/>
            </a:pPr>
            <a:endParaRPr lang="es-MX" sz="1600" dirty="0">
              <a:solidFill>
                <a:schemeClr val="bg1"/>
              </a:solidFill>
            </a:endParaRPr>
          </a:p>
          <a:p>
            <a:pPr>
              <a:defRPr sz="1800"/>
            </a:pPr>
            <a:r>
              <a:rPr lang="es-MX" sz="1600" dirty="0">
                <a:solidFill>
                  <a:schemeClr val="bg1"/>
                </a:solidFill>
              </a:rPr>
              <a:t>Genera trazabilidad: Documenta cada paso realizado, quién lo hizo y con qué herramientas.</a:t>
            </a:r>
          </a:p>
          <a:p>
            <a:pPr>
              <a:defRPr sz="1800"/>
            </a:pPr>
            <a:endParaRPr lang="es-MX" sz="1600" dirty="0">
              <a:solidFill>
                <a:schemeClr val="bg1"/>
              </a:solidFill>
            </a:endParaRPr>
          </a:p>
          <a:p>
            <a:pPr>
              <a:defRPr sz="1800"/>
            </a:pPr>
            <a:r>
              <a:rPr lang="es-MX" sz="1600" dirty="0">
                <a:solidFill>
                  <a:schemeClr val="bg1"/>
                </a:solidFill>
              </a:rPr>
              <a:t>Identifica áreas de mejora: A través de la autoevaluación del equipo y los resultados.</a:t>
            </a:r>
          </a:p>
          <a:p>
            <a:pPr>
              <a:defRPr sz="1800"/>
            </a:pPr>
            <a:endParaRPr lang="es-MX" sz="1600" dirty="0">
              <a:solidFill>
                <a:schemeClr val="bg1"/>
              </a:solidFill>
            </a:endParaRPr>
          </a:p>
          <a:p>
            <a:pPr>
              <a:defRPr sz="1800"/>
            </a:pPr>
            <a:r>
              <a:rPr lang="es-MX" sz="1600" dirty="0">
                <a:solidFill>
                  <a:schemeClr val="bg1"/>
                </a:solidFill>
              </a:rPr>
              <a:t>Fomenta la transferencia de conocimiento: Permite que otros equipos aprendan del proyecto, repliquen sus éxitos o eviten sus errores.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35"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9" name="Freeform: Shape 3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994410" y="1947672"/>
            <a:ext cx="4471416" cy="2788920"/>
          </a:xfrm>
        </p:spPr>
        <p:txBody>
          <a:bodyPr anchor="ctr">
            <a:normAutofit/>
          </a:bodyPr>
          <a:lstStyle/>
          <a:p>
            <a:pPr algn="l"/>
            <a:r>
              <a:rPr lang="es-MX" sz="4200">
                <a:solidFill>
                  <a:schemeClr val="bg1"/>
                </a:solidFill>
              </a:rPr>
              <a:t>ESTRUCTURA  DE UN INFORME DE PROYECTO TI</a:t>
            </a:r>
            <a:endParaRPr lang="es-MX" sz="4200" dirty="0">
              <a:solidFill>
                <a:schemeClr val="bg1"/>
              </a:solidFill>
            </a:endParaRPr>
          </a:p>
        </p:txBody>
      </p:sp>
      <p:sp>
        <p:nvSpPr>
          <p:cNvPr id="47" name="Rectangle 46">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252484"/>
            <a:ext cx="4683084"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p:cNvSpPr>
            <a:spLocks noGrp="1"/>
          </p:cNvSpPr>
          <p:nvPr>
            <p:ph idx="1"/>
          </p:nvPr>
        </p:nvSpPr>
        <p:spPr>
          <a:xfrm>
            <a:off x="3536475" y="310214"/>
            <a:ext cx="4661333" cy="6128651"/>
          </a:xfrm>
        </p:spPr>
        <p:txBody>
          <a:bodyPr anchor="ctr">
            <a:noAutofit/>
          </a:bodyPr>
          <a:lstStyle/>
          <a:p>
            <a:pPr>
              <a:lnSpc>
                <a:spcPct val="90000"/>
              </a:lnSpc>
              <a:defRPr sz="1800"/>
            </a:pPr>
            <a:r>
              <a:rPr lang="es-MX" sz="1300" dirty="0">
                <a:solidFill>
                  <a:schemeClr val="tx2"/>
                </a:solidFill>
              </a:rPr>
              <a:t>Portada:</a:t>
            </a:r>
          </a:p>
          <a:p>
            <a:pPr marL="0" indent="0">
              <a:lnSpc>
                <a:spcPct val="90000"/>
              </a:lnSpc>
              <a:buNone/>
              <a:defRPr sz="1800"/>
            </a:pPr>
            <a:r>
              <a:rPr lang="es-MX" sz="1300" dirty="0">
                <a:solidFill>
                  <a:schemeClr val="tx2"/>
                </a:solidFill>
              </a:rPr>
              <a:t>Contiene el nombre del proyecto, nombre del autor o equipo, institución, fecha y carrera.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Índice:</a:t>
            </a:r>
          </a:p>
          <a:p>
            <a:pPr marL="0" indent="0">
              <a:lnSpc>
                <a:spcPct val="90000"/>
              </a:lnSpc>
              <a:buNone/>
              <a:defRPr sz="1800"/>
            </a:pPr>
            <a:r>
              <a:rPr lang="es-MX" sz="1300" dirty="0">
                <a:solidFill>
                  <a:schemeClr val="tx2"/>
                </a:solidFill>
              </a:rPr>
              <a:t>Organiza el contenido para navegar fácilmente por las secciones.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Resumen:</a:t>
            </a:r>
          </a:p>
          <a:p>
            <a:pPr marL="0" indent="0">
              <a:lnSpc>
                <a:spcPct val="90000"/>
              </a:lnSpc>
              <a:buNone/>
              <a:defRPr sz="1800"/>
            </a:pPr>
            <a:r>
              <a:rPr lang="es-MX" sz="1300" dirty="0">
                <a:solidFill>
                  <a:schemeClr val="tx2"/>
                </a:solidFill>
              </a:rPr>
              <a:t>Explica en un párrafo el objetivo, el problema, los logros principales y las conclusiones.</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Introducción:</a:t>
            </a:r>
          </a:p>
          <a:p>
            <a:pPr marL="0" indent="0">
              <a:lnSpc>
                <a:spcPct val="90000"/>
              </a:lnSpc>
              <a:buNone/>
              <a:defRPr sz="1800"/>
            </a:pPr>
            <a:r>
              <a:rPr lang="es-MX" sz="1300" dirty="0">
                <a:solidFill>
                  <a:schemeClr val="tx2"/>
                </a:solidFill>
              </a:rPr>
              <a:t>Contextualiza el proyecto y plantea el problema a resolver.</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Justificación:</a:t>
            </a:r>
          </a:p>
          <a:p>
            <a:pPr marL="0" indent="0">
              <a:lnSpc>
                <a:spcPct val="90000"/>
              </a:lnSpc>
              <a:buNone/>
              <a:defRPr sz="1800"/>
            </a:pPr>
            <a:r>
              <a:rPr lang="es-MX" sz="1300" dirty="0">
                <a:solidFill>
                  <a:schemeClr val="tx2"/>
                </a:solidFill>
              </a:rPr>
              <a:t>Explica por qué se eligió el proyecto y su importancia.</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Objetivos:</a:t>
            </a:r>
          </a:p>
          <a:p>
            <a:pPr marL="0" indent="0">
              <a:lnSpc>
                <a:spcPct val="90000"/>
              </a:lnSpc>
              <a:buNone/>
              <a:defRPr sz="1800"/>
            </a:pPr>
            <a:r>
              <a:rPr lang="es-MX" sz="1300" dirty="0">
                <a:solidFill>
                  <a:schemeClr val="tx2"/>
                </a:solidFill>
              </a:rPr>
              <a:t>General y específicos. Deben ser claros, medibles y realistas.</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Alcance:</a:t>
            </a:r>
          </a:p>
          <a:p>
            <a:pPr marL="0" indent="0">
              <a:lnSpc>
                <a:spcPct val="90000"/>
              </a:lnSpc>
              <a:buNone/>
              <a:defRPr sz="1800"/>
            </a:pPr>
            <a:r>
              <a:rPr lang="es-MX" sz="1300" dirty="0">
                <a:solidFill>
                  <a:schemeClr val="tx2"/>
                </a:solidFill>
              </a:rPr>
              <a:t>Delimita qué se abordó en el proyecto y qué no.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Marco teórico:</a:t>
            </a:r>
          </a:p>
          <a:p>
            <a:pPr marL="0" indent="0">
              <a:lnSpc>
                <a:spcPct val="90000"/>
              </a:lnSpc>
              <a:buNone/>
              <a:defRPr sz="1800"/>
            </a:pPr>
            <a:r>
              <a:rPr lang="es-MX" sz="1300" dirty="0">
                <a:solidFill>
                  <a:schemeClr val="tx2"/>
                </a:solidFill>
              </a:rPr>
              <a:t>Fundamenta el uso de metodologías, herramientas y conceptos técnicos.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B5E791-99D5-D4F9-CD22-73A1A3D03EC1}"/>
            </a:ext>
          </a:extLst>
        </p:cNvPr>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1CD86E53-965B-0033-D2A1-6EB20BA65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lor Cover">
            <a:extLst>
              <a:ext uri="{FF2B5EF4-FFF2-40B4-BE49-F238E27FC236}">
                <a16:creationId xmlns:a16="http://schemas.microsoft.com/office/drawing/2014/main" id="{12751014-067D-03D7-7AA1-8F8DD1F3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6732667E-F1E0-3A2C-CAC5-AA29780B5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35" name="Color">
              <a:extLst>
                <a:ext uri="{FF2B5EF4-FFF2-40B4-BE49-F238E27FC236}">
                  <a16:creationId xmlns:a16="http://schemas.microsoft.com/office/drawing/2014/main" id="{96455AA7-313F-8FB2-623B-A932DCF4E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5F41709C-A3BE-342C-2B18-BBC0AB1E4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B504EB2D-5646-E7A8-976E-7FCE5DEBAF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9" name="Freeform: Shape 38">
              <a:extLst>
                <a:ext uri="{FF2B5EF4-FFF2-40B4-BE49-F238E27FC236}">
                  <a16:creationId xmlns:a16="http://schemas.microsoft.com/office/drawing/2014/main" id="{14955BFE-4E0F-7DCE-369F-360EB205F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9962C71F-C282-E686-A166-D923DC63F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39617348-0EDC-A046-3CD5-23381B063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046B5867-4C7C-28CB-3629-257728FA8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FFD74B50-C03C-2C47-E0A5-28121E15B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3">
              <a:extLst>
                <a:ext uri="{FF2B5EF4-FFF2-40B4-BE49-F238E27FC236}">
                  <a16:creationId xmlns:a16="http://schemas.microsoft.com/office/drawing/2014/main" id="{05779FBF-BED3-3F45-3E93-61CEE52F6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F83DB0CA-637A-2C36-DFF5-BCC0D51E8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26B3259-999A-F5DC-BD03-9FB43FEC38B6}"/>
              </a:ext>
            </a:extLst>
          </p:cNvPr>
          <p:cNvSpPr>
            <a:spLocks noGrp="1"/>
          </p:cNvSpPr>
          <p:nvPr>
            <p:ph type="title"/>
          </p:nvPr>
        </p:nvSpPr>
        <p:spPr>
          <a:xfrm rot="16200000">
            <a:off x="-994410" y="1947672"/>
            <a:ext cx="4471416" cy="2788920"/>
          </a:xfrm>
        </p:spPr>
        <p:txBody>
          <a:bodyPr anchor="ctr">
            <a:normAutofit/>
          </a:bodyPr>
          <a:lstStyle/>
          <a:p>
            <a:pPr algn="l"/>
            <a:r>
              <a:rPr lang="es-MX" sz="4200">
                <a:solidFill>
                  <a:schemeClr val="bg1"/>
                </a:solidFill>
              </a:rPr>
              <a:t>ESTRUCTURA  DE UN INFORME DE PROYECTO TI</a:t>
            </a:r>
            <a:endParaRPr lang="es-MX" sz="4200" dirty="0">
              <a:solidFill>
                <a:schemeClr val="bg1"/>
              </a:solidFill>
            </a:endParaRPr>
          </a:p>
        </p:txBody>
      </p:sp>
      <p:sp>
        <p:nvSpPr>
          <p:cNvPr id="47" name="Rectangle 46">
            <a:extLst>
              <a:ext uri="{FF2B5EF4-FFF2-40B4-BE49-F238E27FC236}">
                <a16:creationId xmlns:a16="http://schemas.microsoft.com/office/drawing/2014/main" id="{2A895965-6851-2F39-E128-BB49E4B4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6475" y="252484"/>
            <a:ext cx="4683084"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3F57F132-D248-F78B-4F36-3D88AB080CED}"/>
              </a:ext>
            </a:extLst>
          </p:cNvPr>
          <p:cNvSpPr>
            <a:spLocks noGrp="1"/>
          </p:cNvSpPr>
          <p:nvPr>
            <p:ph idx="1"/>
          </p:nvPr>
        </p:nvSpPr>
        <p:spPr>
          <a:xfrm>
            <a:off x="3536475" y="310214"/>
            <a:ext cx="4661333" cy="6128651"/>
          </a:xfrm>
        </p:spPr>
        <p:txBody>
          <a:bodyPr anchor="ctr">
            <a:noAutofit/>
          </a:bodyPr>
          <a:lstStyle/>
          <a:p>
            <a:pPr>
              <a:lnSpc>
                <a:spcPct val="90000"/>
              </a:lnSpc>
              <a:defRPr sz="1800"/>
            </a:pPr>
            <a:r>
              <a:rPr lang="es-MX" sz="1300" dirty="0">
                <a:solidFill>
                  <a:schemeClr val="tx2"/>
                </a:solidFill>
              </a:rPr>
              <a:t>Metodología: </a:t>
            </a:r>
          </a:p>
          <a:p>
            <a:pPr marL="0" indent="0">
              <a:lnSpc>
                <a:spcPct val="90000"/>
              </a:lnSpc>
              <a:buNone/>
              <a:defRPr sz="1800"/>
            </a:pPr>
            <a:r>
              <a:rPr lang="es-MX" sz="1300" dirty="0">
                <a:solidFill>
                  <a:schemeClr val="tx2"/>
                </a:solidFill>
              </a:rPr>
              <a:t>Describe las fases del proyecto, las herramientas utilizadas, los roles asignados, cronograma, recursos y planificación.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Desarrollo del proyecto:</a:t>
            </a:r>
          </a:p>
          <a:p>
            <a:pPr marL="0" indent="0">
              <a:lnSpc>
                <a:spcPct val="90000"/>
              </a:lnSpc>
              <a:buNone/>
              <a:defRPr sz="1800"/>
            </a:pPr>
            <a:r>
              <a:rPr lang="es-MX" sz="1300" dirty="0">
                <a:solidFill>
                  <a:schemeClr val="tx2"/>
                </a:solidFill>
              </a:rPr>
              <a:t>Expone lo realizado en cada etapa, con capturas, esquemas o descripciones claras.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Resultados: </a:t>
            </a:r>
          </a:p>
          <a:p>
            <a:pPr marL="0" indent="0">
              <a:lnSpc>
                <a:spcPct val="90000"/>
              </a:lnSpc>
              <a:buNone/>
              <a:defRPr sz="1800"/>
            </a:pPr>
            <a:r>
              <a:rPr lang="es-MX" sz="1300" dirty="0">
                <a:solidFill>
                  <a:schemeClr val="tx2"/>
                </a:solidFill>
              </a:rPr>
              <a:t>Presenta los logros concretos, los productos finales y su impacto.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Evaluación: </a:t>
            </a:r>
          </a:p>
          <a:p>
            <a:pPr marL="0" indent="0">
              <a:lnSpc>
                <a:spcPct val="90000"/>
              </a:lnSpc>
              <a:buNone/>
              <a:defRPr sz="1800"/>
            </a:pPr>
            <a:r>
              <a:rPr lang="es-MX" sz="1300" dirty="0">
                <a:solidFill>
                  <a:schemeClr val="tx2"/>
                </a:solidFill>
              </a:rPr>
              <a:t>Compara los resultados obtenidos frente a los esperados usando </a:t>
            </a:r>
            <a:r>
              <a:rPr lang="es-MX" sz="1300" dirty="0" err="1">
                <a:solidFill>
                  <a:schemeClr val="tx2"/>
                </a:solidFill>
              </a:rPr>
              <a:t>KPIs</a:t>
            </a:r>
            <a:r>
              <a:rPr lang="es-MX" sz="1300" dirty="0">
                <a:solidFill>
                  <a:schemeClr val="tx2"/>
                </a:solidFill>
              </a:rPr>
              <a:t> (tiempo, costo, calidad).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Riesgos y soluciones:</a:t>
            </a:r>
          </a:p>
          <a:p>
            <a:pPr marL="0" indent="0">
              <a:lnSpc>
                <a:spcPct val="90000"/>
              </a:lnSpc>
              <a:buNone/>
              <a:defRPr sz="1800"/>
            </a:pPr>
            <a:r>
              <a:rPr lang="es-MX" sz="1300" dirty="0">
                <a:solidFill>
                  <a:schemeClr val="tx2"/>
                </a:solidFill>
              </a:rPr>
              <a:t>Enumera los problemas enfrentados y cómo fueron resueltos.</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 Lecciones aprendidas:</a:t>
            </a:r>
          </a:p>
          <a:p>
            <a:pPr marL="0" indent="0">
              <a:lnSpc>
                <a:spcPct val="90000"/>
              </a:lnSpc>
              <a:buNone/>
              <a:defRPr sz="1800"/>
            </a:pPr>
            <a:r>
              <a:rPr lang="es-MX" sz="1300" dirty="0">
                <a:solidFill>
                  <a:schemeClr val="tx2"/>
                </a:solidFill>
              </a:rPr>
              <a:t>Reflexiona sobre lo que se mejoraría o haría diferente.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Conclusiones y recomendaciones:</a:t>
            </a:r>
          </a:p>
          <a:p>
            <a:pPr marL="0" indent="0">
              <a:lnSpc>
                <a:spcPct val="90000"/>
              </a:lnSpc>
              <a:buNone/>
              <a:defRPr sz="1800"/>
            </a:pPr>
            <a:r>
              <a:rPr lang="es-MX" sz="1300" dirty="0">
                <a:solidFill>
                  <a:schemeClr val="tx2"/>
                </a:solidFill>
              </a:rPr>
              <a:t>Resume todo lo aprendido y da sugerencias para continuidad o mejoras. </a:t>
            </a:r>
          </a:p>
          <a:p>
            <a:pPr marL="0" indent="0">
              <a:lnSpc>
                <a:spcPct val="90000"/>
              </a:lnSpc>
              <a:buNone/>
              <a:defRPr sz="1800"/>
            </a:pPr>
            <a:endParaRPr lang="es-MX" sz="1300" dirty="0">
              <a:solidFill>
                <a:schemeClr val="tx2"/>
              </a:solidFill>
            </a:endParaRPr>
          </a:p>
          <a:p>
            <a:pPr>
              <a:lnSpc>
                <a:spcPct val="90000"/>
              </a:lnSpc>
              <a:defRPr sz="1800"/>
            </a:pPr>
            <a:r>
              <a:rPr lang="es-MX" sz="1300" dirty="0">
                <a:solidFill>
                  <a:schemeClr val="tx2"/>
                </a:solidFill>
              </a:rPr>
              <a:t>Anexos:</a:t>
            </a:r>
          </a:p>
          <a:p>
            <a:pPr marL="0" indent="0">
              <a:lnSpc>
                <a:spcPct val="90000"/>
              </a:lnSpc>
              <a:buNone/>
              <a:defRPr sz="1800"/>
            </a:pPr>
            <a:r>
              <a:rPr lang="es-MX" sz="1300" dirty="0">
                <a:solidFill>
                  <a:schemeClr val="tx2"/>
                </a:solidFill>
              </a:rPr>
              <a:t>Evidencias, encuestas, código fuente, manuales, cronogramas, etc. </a:t>
            </a:r>
          </a:p>
        </p:txBody>
      </p:sp>
    </p:spTree>
    <p:extLst>
      <p:ext uri="{BB962C8B-B14F-4D97-AF65-F5344CB8AC3E}">
        <p14:creationId xmlns:p14="http://schemas.microsoft.com/office/powerpoint/2010/main" val="426358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pPr>
              <a:lnSpc>
                <a:spcPct val="90000"/>
              </a:lnSpc>
            </a:pPr>
            <a:r>
              <a:rPr lang="es-MX" sz="3500" dirty="0"/>
              <a:t>VÍNCULO CON LA GESTIÓN DE PROYECTOS TI</a:t>
            </a:r>
          </a:p>
        </p:txBody>
      </p:sp>
      <p:sp>
        <p:nvSpPr>
          <p:cNvPr id="12" name="Content Placeholder 2"/>
          <p:cNvSpPr>
            <a:spLocks noGrp="1"/>
          </p:cNvSpPr>
          <p:nvPr>
            <p:ph idx="1"/>
          </p:nvPr>
        </p:nvSpPr>
        <p:spPr>
          <a:xfrm>
            <a:off x="30501" y="1979215"/>
            <a:ext cx="4566880" cy="4380688"/>
          </a:xfrm>
        </p:spPr>
        <p:txBody>
          <a:bodyPr anchor="ctr">
            <a:noAutofit/>
          </a:bodyPr>
          <a:lstStyle/>
          <a:p>
            <a:pPr marL="0" indent="0">
              <a:lnSpc>
                <a:spcPct val="90000"/>
              </a:lnSpc>
              <a:buNone/>
              <a:defRPr sz="1800"/>
            </a:pPr>
            <a:r>
              <a:rPr lang="es-MX" sz="1600" dirty="0"/>
              <a:t>El informe refleja la aplicación directa de los principios de la gestión de proyectos en TI, como: </a:t>
            </a:r>
          </a:p>
          <a:p>
            <a:pPr>
              <a:lnSpc>
                <a:spcPct val="90000"/>
              </a:lnSpc>
              <a:defRPr sz="1800"/>
            </a:pPr>
            <a:r>
              <a:rPr lang="es-MX" sz="1600" dirty="0"/>
              <a:t>Gestión del alcance: Se especifica con precisión qué entregables incluye el proyecto. </a:t>
            </a:r>
          </a:p>
          <a:p>
            <a:pPr>
              <a:lnSpc>
                <a:spcPct val="90000"/>
              </a:lnSpc>
              <a:defRPr sz="1800"/>
            </a:pPr>
            <a:r>
              <a:rPr lang="es-MX" sz="1600" dirty="0"/>
              <a:t>Gestión del tiempo: El cronograma define cada fase y se mide el cumplimiento.</a:t>
            </a:r>
          </a:p>
          <a:p>
            <a:pPr>
              <a:lnSpc>
                <a:spcPct val="90000"/>
              </a:lnSpc>
              <a:defRPr sz="1800"/>
            </a:pPr>
            <a:r>
              <a:rPr lang="es-MX" sz="1600" dirty="0"/>
              <a:t> Gestión de costos: Se identifica cómo se optimizaron los recursos disponibles.</a:t>
            </a:r>
          </a:p>
          <a:p>
            <a:pPr>
              <a:lnSpc>
                <a:spcPct val="90000"/>
              </a:lnSpc>
              <a:defRPr sz="1800"/>
            </a:pPr>
            <a:r>
              <a:rPr lang="es-MX" sz="1600" dirty="0"/>
              <a:t> Gestión de calidad: Se evidencian pruebas, validaciones y satisfacción de usuarios.</a:t>
            </a:r>
          </a:p>
          <a:p>
            <a:pPr>
              <a:lnSpc>
                <a:spcPct val="90000"/>
              </a:lnSpc>
              <a:defRPr sz="1800"/>
            </a:pPr>
            <a:r>
              <a:rPr lang="es-MX" sz="1600" dirty="0"/>
              <a:t>Gestión de riesgos: Se documentan eventos imprevistos y cómo se enfrentaron.</a:t>
            </a:r>
          </a:p>
          <a:p>
            <a:pPr>
              <a:lnSpc>
                <a:spcPct val="90000"/>
              </a:lnSpc>
              <a:defRPr sz="1800"/>
            </a:pPr>
            <a:r>
              <a:rPr lang="es-MX" sz="1600" dirty="0"/>
              <a:t> Gestión de la comunicación: Se muestra cómo se comunicaron avances, errores o entregas al equipo. </a:t>
            </a:r>
          </a:p>
          <a:p>
            <a:pPr>
              <a:lnSpc>
                <a:spcPct val="90000"/>
              </a:lnSpc>
              <a:defRPr sz="1800"/>
            </a:pPr>
            <a:r>
              <a:rPr lang="es-MX" sz="1600" dirty="0"/>
              <a:t>Gestión de integración: Se evidencia la coordinación entre distintas partes del proyecto.</a:t>
            </a:r>
          </a:p>
          <a:p>
            <a:pPr>
              <a:lnSpc>
                <a:spcPct val="90000"/>
              </a:lnSpc>
              <a:defRPr sz="1800"/>
            </a:pPr>
            <a:r>
              <a:rPr lang="es-MX" sz="1600" dirty="0"/>
              <a:t> Aplicación de metodologías: Se puede trabajar bajo enfoques como Scrum, </a:t>
            </a:r>
            <a:r>
              <a:rPr lang="es-MX" sz="1600" dirty="0" err="1"/>
              <a:t>PMBOK</a:t>
            </a:r>
            <a:r>
              <a:rPr lang="es-MX" sz="1600" dirty="0"/>
              <a:t> o híbridos.</a:t>
            </a:r>
          </a:p>
        </p:txBody>
      </p:sp>
      <p:pic>
        <p:nvPicPr>
          <p:cNvPr id="13" name="Picture 4" descr="Persona viendo un teléfono vacío">
            <a:extLst>
              <a:ext uri="{FF2B5EF4-FFF2-40B4-BE49-F238E27FC236}">
                <a16:creationId xmlns:a16="http://schemas.microsoft.com/office/drawing/2014/main" id="{27CE26D9-CF17-46DC-9649-937C27B45311}"/>
              </a:ext>
            </a:extLst>
          </p:cNvPr>
          <p:cNvPicPr>
            <a:picLocks noChangeAspect="1"/>
          </p:cNvPicPr>
          <p:nvPr/>
        </p:nvPicPr>
        <p:blipFill>
          <a:blip r:embed="rId2"/>
          <a:srcRect l="43305" r="12145" b="-2"/>
          <a:stretch>
            <a:fillRect/>
          </a:stretch>
        </p:blipFill>
        <p:spPr>
          <a:xfrm>
            <a:off x="4572000" y="1"/>
            <a:ext cx="4577118"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2">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4">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2" name="Picture 21" descr="Script de ordenador en una pantalla">
            <a:extLst>
              <a:ext uri="{FF2B5EF4-FFF2-40B4-BE49-F238E27FC236}">
                <a16:creationId xmlns:a16="http://schemas.microsoft.com/office/drawing/2014/main" id="{8768F7E1-7C73-88FB-A184-E612A656ED08}"/>
              </a:ext>
            </a:extLst>
          </p:cNvPr>
          <p:cNvPicPr>
            <a:picLocks noChangeAspect="1"/>
          </p:cNvPicPr>
          <p:nvPr/>
        </p:nvPicPr>
        <p:blipFill>
          <a:blip r:embed="rId2">
            <a:alphaModFix amt="60000"/>
          </a:blip>
          <a:srcRect r="10999" b="-1"/>
          <a:stretch>
            <a:fillRect/>
          </a:stretch>
        </p:blipFill>
        <p:spPr>
          <a:xfrm>
            <a:off x="20" y="-85857"/>
            <a:ext cx="9143980" cy="6857990"/>
          </a:xfrm>
          <a:prstGeom prst="rect">
            <a:avLst/>
          </a:prstGeom>
        </p:spPr>
      </p:pic>
      <p:sp>
        <p:nvSpPr>
          <p:cNvPr id="2" name="Title 1"/>
          <p:cNvSpPr>
            <a:spLocks noGrp="1"/>
          </p:cNvSpPr>
          <p:nvPr>
            <p:ph type="title"/>
          </p:nvPr>
        </p:nvSpPr>
        <p:spPr>
          <a:xfrm>
            <a:off x="628649" y="557189"/>
            <a:ext cx="3866447" cy="5571899"/>
          </a:xfrm>
        </p:spPr>
        <p:txBody>
          <a:bodyPr>
            <a:normAutofit/>
          </a:bodyPr>
          <a:lstStyle/>
          <a:p>
            <a:r>
              <a:rPr lang="es-ES" dirty="0">
                <a:solidFill>
                  <a:srgbClr val="FFFFFF"/>
                </a:solidFill>
              </a:rPr>
              <a:t>CASO PRÁCTICO</a:t>
            </a:r>
          </a:p>
        </p:txBody>
      </p:sp>
      <p:sp>
        <p:nvSpPr>
          <p:cNvPr id="3" name="Content Placeholder 2"/>
          <p:cNvSpPr>
            <a:spLocks noGrp="1"/>
          </p:cNvSpPr>
          <p:nvPr>
            <p:ph idx="1"/>
          </p:nvPr>
        </p:nvSpPr>
        <p:spPr>
          <a:xfrm>
            <a:off x="4646530" y="72785"/>
            <a:ext cx="4495183" cy="6857990"/>
          </a:xfrm>
        </p:spPr>
        <p:txBody>
          <a:bodyPr anchor="ctr">
            <a:normAutofit/>
          </a:bodyPr>
          <a:lstStyle/>
          <a:p>
            <a:pPr marL="0" indent="0">
              <a:lnSpc>
                <a:spcPct val="90000"/>
              </a:lnSpc>
              <a:buNone/>
              <a:defRPr sz="1800"/>
            </a:pPr>
            <a:r>
              <a:rPr lang="es-MX" sz="1300" b="1" dirty="0">
                <a:solidFill>
                  <a:schemeClr val="bg1"/>
                </a:solidFill>
              </a:rPr>
              <a:t>📌 Proyecto: Sistema Web para Control de Asistencia por Código QR</a:t>
            </a:r>
          </a:p>
          <a:p>
            <a:pPr marL="0" indent="0">
              <a:lnSpc>
                <a:spcPct val="90000"/>
              </a:lnSpc>
              <a:buNone/>
            </a:pPr>
            <a:r>
              <a:rPr lang="es-MX" sz="1300" b="1" dirty="0">
                <a:solidFill>
                  <a:srgbClr val="FFFFFF"/>
                </a:solidFill>
              </a:rPr>
              <a:t>🔍 Problema: </a:t>
            </a:r>
            <a:r>
              <a:rPr lang="es-MX" sz="1300" dirty="0">
                <a:solidFill>
                  <a:srgbClr val="FFFFFF"/>
                </a:solidFill>
              </a:rPr>
              <a:t>La toma manual de asistencia en las universidades ocasiona pérdida de tiempo, errores humanos, manipulación de listas y falta de trazabilidad digital. El área académica requería una herramienta moderna que permitiera automatizar este proceso y generar reportes confiables.</a:t>
            </a:r>
          </a:p>
          <a:p>
            <a:pPr marL="0" indent="0">
              <a:lnSpc>
                <a:spcPct val="90000"/>
              </a:lnSpc>
              <a:buNone/>
            </a:pPr>
            <a:r>
              <a:rPr lang="es-MX" sz="1300" b="1" dirty="0">
                <a:solidFill>
                  <a:srgbClr val="FFFFFF"/>
                </a:solidFill>
              </a:rPr>
              <a:t>🎯 Objetivo: </a:t>
            </a:r>
            <a:r>
              <a:rPr lang="es-MX" sz="1300" dirty="0">
                <a:solidFill>
                  <a:srgbClr val="FFFFFF"/>
                </a:solidFill>
              </a:rPr>
              <a:t>Diseñar, desarrollar y poner en funcionamiento un sistema web que permita a los docentes registrar la asistencia mediante escaneo de un código QR generado por cada estudiante al ingresar al aula, y que genere reportes en PDF de forma automática.</a:t>
            </a:r>
          </a:p>
          <a:p>
            <a:pPr marL="0" indent="0">
              <a:lnSpc>
                <a:spcPct val="90000"/>
              </a:lnSpc>
              <a:buNone/>
            </a:pPr>
            <a:r>
              <a:rPr lang="es-MX" sz="1300" b="1" dirty="0">
                <a:solidFill>
                  <a:srgbClr val="FFFFFF"/>
                </a:solidFill>
              </a:rPr>
              <a:t>🛠️ Herramientas utilizadas:</a:t>
            </a:r>
          </a:p>
          <a:p>
            <a:pPr>
              <a:lnSpc>
                <a:spcPct val="90000"/>
              </a:lnSpc>
            </a:pPr>
            <a:r>
              <a:rPr lang="es-MX" sz="1300" b="1" dirty="0">
                <a:solidFill>
                  <a:srgbClr val="FFFFFF"/>
                </a:solidFill>
              </a:rPr>
              <a:t>Lenguajes:</a:t>
            </a:r>
            <a:r>
              <a:rPr lang="es-MX" sz="1300" dirty="0">
                <a:solidFill>
                  <a:srgbClr val="FFFFFF"/>
                </a:solidFill>
              </a:rPr>
              <a:t> PHP (</a:t>
            </a:r>
            <a:r>
              <a:rPr lang="es-MX" sz="1300" dirty="0" err="1">
                <a:solidFill>
                  <a:srgbClr val="FFFFFF"/>
                </a:solidFill>
              </a:rPr>
              <a:t>backend</a:t>
            </a:r>
            <a:r>
              <a:rPr lang="es-MX" sz="1300" dirty="0">
                <a:solidFill>
                  <a:srgbClr val="FFFFFF"/>
                </a:solidFill>
              </a:rPr>
              <a:t>), HTML5, CSS3, JavaScript</a:t>
            </a:r>
          </a:p>
          <a:p>
            <a:pPr>
              <a:lnSpc>
                <a:spcPct val="90000"/>
              </a:lnSpc>
            </a:pPr>
            <a:r>
              <a:rPr lang="es-MX" sz="1300" b="1" dirty="0">
                <a:solidFill>
                  <a:srgbClr val="FFFFFF"/>
                </a:solidFill>
              </a:rPr>
              <a:t>Librerías:</a:t>
            </a:r>
            <a:r>
              <a:rPr lang="es-MX" sz="1300" dirty="0">
                <a:solidFill>
                  <a:srgbClr val="FFFFFF"/>
                </a:solidFill>
              </a:rPr>
              <a:t> QRCode.js para generación y lectura de códigos</a:t>
            </a:r>
          </a:p>
          <a:p>
            <a:pPr>
              <a:lnSpc>
                <a:spcPct val="90000"/>
              </a:lnSpc>
            </a:pPr>
            <a:r>
              <a:rPr lang="es-MX" sz="1300" b="1" dirty="0">
                <a:solidFill>
                  <a:srgbClr val="FFFFFF"/>
                </a:solidFill>
              </a:rPr>
              <a:t>Base de datos:</a:t>
            </a:r>
            <a:r>
              <a:rPr lang="es-MX" sz="1300" dirty="0">
                <a:solidFill>
                  <a:srgbClr val="FFFFFF"/>
                </a:solidFill>
              </a:rPr>
              <a:t> MySQL</a:t>
            </a:r>
          </a:p>
          <a:p>
            <a:pPr>
              <a:lnSpc>
                <a:spcPct val="90000"/>
              </a:lnSpc>
            </a:pPr>
            <a:r>
              <a:rPr lang="es-MX" sz="1300" b="1" dirty="0">
                <a:solidFill>
                  <a:srgbClr val="FFFFFF"/>
                </a:solidFill>
              </a:rPr>
              <a:t>Diseño responsivo:</a:t>
            </a:r>
            <a:r>
              <a:rPr lang="es-MX" sz="1300" dirty="0">
                <a:solidFill>
                  <a:srgbClr val="FFFFFF"/>
                </a:solidFill>
              </a:rPr>
              <a:t> Bootstrap</a:t>
            </a:r>
          </a:p>
          <a:p>
            <a:pPr>
              <a:lnSpc>
                <a:spcPct val="90000"/>
              </a:lnSpc>
            </a:pPr>
            <a:r>
              <a:rPr lang="es-MX" sz="1300" b="1" dirty="0">
                <a:solidFill>
                  <a:srgbClr val="FFFFFF"/>
                </a:solidFill>
              </a:rPr>
              <a:t>Control de versiones:</a:t>
            </a:r>
            <a:r>
              <a:rPr lang="es-MX" sz="1300" dirty="0">
                <a:solidFill>
                  <a:srgbClr val="FFFFFF"/>
                </a:solidFill>
              </a:rPr>
              <a:t> GitHub</a:t>
            </a:r>
          </a:p>
          <a:p>
            <a:pPr>
              <a:lnSpc>
                <a:spcPct val="90000"/>
              </a:lnSpc>
            </a:pPr>
            <a:r>
              <a:rPr lang="es-MX" sz="1300" b="1" dirty="0">
                <a:solidFill>
                  <a:srgbClr val="FFFFFF"/>
                </a:solidFill>
              </a:rPr>
              <a:t>Servidor de pruebas:</a:t>
            </a:r>
            <a:r>
              <a:rPr lang="es-MX" sz="1300" dirty="0">
                <a:solidFill>
                  <a:srgbClr val="FFFFFF"/>
                </a:solidFill>
              </a:rPr>
              <a:t> XAMPP local</a:t>
            </a:r>
          </a:p>
          <a:p>
            <a:pPr marL="0" indent="0">
              <a:lnSpc>
                <a:spcPct val="90000"/>
              </a:lnSpc>
              <a:buNone/>
            </a:pPr>
            <a:r>
              <a:rPr lang="es-MX" sz="1300" b="1" dirty="0">
                <a:solidFill>
                  <a:srgbClr val="FFFFFF"/>
                </a:solidFill>
              </a:rPr>
              <a:t>🔁 Fases:</a:t>
            </a:r>
          </a:p>
          <a:p>
            <a:pPr>
              <a:lnSpc>
                <a:spcPct val="90000"/>
              </a:lnSpc>
            </a:pPr>
            <a:r>
              <a:rPr lang="es-MX" sz="1300" b="1" dirty="0">
                <a:solidFill>
                  <a:srgbClr val="FFFFFF"/>
                </a:solidFill>
              </a:rPr>
              <a:t>Recolección de requerimientos</a:t>
            </a:r>
            <a:r>
              <a:rPr lang="es-MX" sz="1300" dirty="0">
                <a:solidFill>
                  <a:srgbClr val="FFFFFF"/>
                </a:solidFill>
              </a:rPr>
              <a:t> con docentes, identificación de necesidades.</a:t>
            </a:r>
          </a:p>
          <a:p>
            <a:pPr>
              <a:lnSpc>
                <a:spcPct val="90000"/>
              </a:lnSpc>
            </a:pPr>
            <a:r>
              <a:rPr lang="es-MX" sz="1300" b="1" dirty="0">
                <a:solidFill>
                  <a:srgbClr val="FFFFFF"/>
                </a:solidFill>
              </a:rPr>
              <a:t>Prototipo funcional</a:t>
            </a:r>
            <a:r>
              <a:rPr lang="es-MX" sz="1300" dirty="0">
                <a:solidFill>
                  <a:srgbClr val="FFFFFF"/>
                </a:solidFill>
              </a:rPr>
              <a:t> con formularios, roles y navegación básica.</a:t>
            </a:r>
          </a:p>
          <a:p>
            <a:pPr>
              <a:lnSpc>
                <a:spcPct val="90000"/>
              </a:lnSpc>
            </a:pPr>
            <a:r>
              <a:rPr lang="es-MX" sz="1300" b="1" dirty="0">
                <a:solidFill>
                  <a:srgbClr val="FFFFFF"/>
                </a:solidFill>
              </a:rPr>
              <a:t>Desarrollo modular</a:t>
            </a:r>
            <a:r>
              <a:rPr lang="es-MX" sz="1300" dirty="0">
                <a:solidFill>
                  <a:srgbClr val="FFFFFF"/>
                </a:solidFill>
              </a:rPr>
              <a:t>: </a:t>
            </a:r>
            <a:r>
              <a:rPr lang="es-MX" sz="1300" dirty="0" err="1">
                <a:solidFill>
                  <a:srgbClr val="FFFFFF"/>
                </a:solidFill>
              </a:rPr>
              <a:t>login</a:t>
            </a:r>
            <a:r>
              <a:rPr lang="es-MX" sz="1300" dirty="0">
                <a:solidFill>
                  <a:srgbClr val="FFFFFF"/>
                </a:solidFill>
              </a:rPr>
              <a:t>, escáner QR, módulo de reportes.</a:t>
            </a:r>
          </a:p>
          <a:p>
            <a:pPr>
              <a:lnSpc>
                <a:spcPct val="90000"/>
              </a:lnSpc>
            </a:pPr>
            <a:r>
              <a:rPr lang="es-MX" sz="1300" b="1" dirty="0">
                <a:solidFill>
                  <a:srgbClr val="FFFFFF"/>
                </a:solidFill>
              </a:rPr>
              <a:t>Pruebas piloto</a:t>
            </a:r>
            <a:r>
              <a:rPr lang="es-MX" sz="1300" dirty="0">
                <a:solidFill>
                  <a:srgbClr val="FFFFFF"/>
                </a:solidFill>
              </a:rPr>
              <a:t> en 3 paralelos reales durante una semana.</a:t>
            </a:r>
          </a:p>
          <a:p>
            <a:pPr>
              <a:lnSpc>
                <a:spcPct val="90000"/>
              </a:lnSpc>
            </a:pPr>
            <a:r>
              <a:rPr lang="es-MX" sz="1300" b="1" dirty="0">
                <a:solidFill>
                  <a:srgbClr val="FFFFFF"/>
                </a:solidFill>
              </a:rPr>
              <a:t>Capacitación a usuarios finales</a:t>
            </a:r>
            <a:r>
              <a:rPr lang="es-MX" sz="1300" dirty="0">
                <a:solidFill>
                  <a:srgbClr val="FFFFFF"/>
                </a:solidFill>
              </a:rPr>
              <a:t> con manual digital y sesiones guiadas.</a:t>
            </a:r>
          </a:p>
          <a:p>
            <a:pPr>
              <a:lnSpc>
                <a:spcPct val="90000"/>
              </a:lnSpc>
            </a:pPr>
            <a:r>
              <a:rPr lang="es-MX" sz="1300" b="1" dirty="0">
                <a:solidFill>
                  <a:srgbClr val="FFFFFF"/>
                </a:solidFill>
              </a:rPr>
              <a:t>Despliegue y monitoreo</a:t>
            </a:r>
            <a:r>
              <a:rPr lang="es-MX" sz="1300" dirty="0">
                <a:solidFill>
                  <a:srgbClr val="FFFFFF"/>
                </a:solidFill>
              </a:rPr>
              <a:t> con retroalimentación directa del docente.</a:t>
            </a:r>
          </a:p>
          <a:p>
            <a:pPr marL="0" indent="0">
              <a:lnSpc>
                <a:spcPct val="90000"/>
              </a:lnSpc>
              <a:buNone/>
            </a:pPr>
            <a:endParaRPr lang="es-MX" sz="1200" dirty="0">
              <a:solidFill>
                <a:srgbClr val="FFFFFF"/>
              </a:solidFill>
            </a:endParaRPr>
          </a:p>
          <a:p>
            <a:pPr marL="0" indent="0">
              <a:lnSpc>
                <a:spcPct val="90000"/>
              </a:lnSpc>
              <a:buNone/>
            </a:pPr>
            <a:endParaRPr lang="es-MX" sz="1100" dirty="0">
              <a:solidFill>
                <a:srgbClr val="FFFFFF"/>
              </a:solidFill>
            </a:endParaRPr>
          </a:p>
          <a:p>
            <a:pPr marL="0" indent="0">
              <a:lnSpc>
                <a:spcPct val="90000"/>
              </a:lnSpc>
              <a:buNone/>
              <a:defRPr sz="1800"/>
            </a:pPr>
            <a:endParaRPr lang="es-MX" sz="11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21" descr="Script de ordenador en una pantalla">
            <a:extLst>
              <a:ext uri="{FF2B5EF4-FFF2-40B4-BE49-F238E27FC236}">
                <a16:creationId xmlns:a16="http://schemas.microsoft.com/office/drawing/2014/main" id="{64E628FB-BBAA-0679-50D3-E1B540016DC7}"/>
              </a:ext>
            </a:extLst>
          </p:cNvPr>
          <p:cNvPicPr>
            <a:picLocks noChangeAspect="1"/>
          </p:cNvPicPr>
          <p:nvPr/>
        </p:nvPicPr>
        <p:blipFill>
          <a:blip r:embed="rId2">
            <a:alphaModFix amt="60000"/>
          </a:blip>
          <a:srcRect r="10999" b="-1"/>
          <a:stretch>
            <a:fillRect/>
          </a:stretch>
        </p:blipFill>
        <p:spPr>
          <a:xfrm>
            <a:off x="20" y="10"/>
            <a:ext cx="9143980" cy="6857990"/>
          </a:xfrm>
          <a:prstGeom prst="rect">
            <a:avLst/>
          </a:prstGeom>
        </p:spPr>
      </p:pic>
      <p:sp>
        <p:nvSpPr>
          <p:cNvPr id="2" name="Título 1">
            <a:extLst>
              <a:ext uri="{FF2B5EF4-FFF2-40B4-BE49-F238E27FC236}">
                <a16:creationId xmlns:a16="http://schemas.microsoft.com/office/drawing/2014/main" id="{E71435F1-2456-3827-65CD-8A6F691D5CB0}"/>
              </a:ext>
            </a:extLst>
          </p:cNvPr>
          <p:cNvSpPr>
            <a:spLocks noGrp="1"/>
          </p:cNvSpPr>
          <p:nvPr>
            <p:ph type="title"/>
          </p:nvPr>
        </p:nvSpPr>
        <p:spPr>
          <a:xfrm>
            <a:off x="628649" y="557189"/>
            <a:ext cx="3866447" cy="5571899"/>
          </a:xfrm>
        </p:spPr>
        <p:txBody>
          <a:bodyPr>
            <a:normAutofit/>
          </a:bodyPr>
          <a:lstStyle/>
          <a:p>
            <a:r>
              <a:rPr lang="es-ES" dirty="0">
                <a:solidFill>
                  <a:srgbClr val="FFFFFF"/>
                </a:solidFill>
              </a:rPr>
              <a:t>CASO PRÁCTICO</a:t>
            </a:r>
          </a:p>
        </p:txBody>
      </p:sp>
      <p:sp>
        <p:nvSpPr>
          <p:cNvPr id="10" name="Marcador de contenido 2">
            <a:extLst>
              <a:ext uri="{FF2B5EF4-FFF2-40B4-BE49-F238E27FC236}">
                <a16:creationId xmlns:a16="http://schemas.microsoft.com/office/drawing/2014/main" id="{C7B14060-0BBB-7EF5-9741-2E0BFF0CA0BC}"/>
              </a:ext>
            </a:extLst>
          </p:cNvPr>
          <p:cNvSpPr>
            <a:spLocks noGrp="1"/>
          </p:cNvSpPr>
          <p:nvPr>
            <p:ph idx="1"/>
          </p:nvPr>
        </p:nvSpPr>
        <p:spPr>
          <a:xfrm>
            <a:off x="4570857" y="278598"/>
            <a:ext cx="4389314" cy="6300801"/>
          </a:xfrm>
        </p:spPr>
        <p:txBody>
          <a:bodyPr anchor="ctr">
            <a:normAutofit/>
          </a:bodyPr>
          <a:lstStyle/>
          <a:p>
            <a:pPr marL="0" indent="0">
              <a:lnSpc>
                <a:spcPct val="90000"/>
              </a:lnSpc>
              <a:buNone/>
            </a:pPr>
            <a:r>
              <a:rPr lang="es-MX" sz="1600" b="1" dirty="0">
                <a:solidFill>
                  <a:srgbClr val="FFFFFF"/>
                </a:solidFill>
              </a:rPr>
              <a:t>📈 Resultados:</a:t>
            </a:r>
          </a:p>
          <a:p>
            <a:pPr>
              <a:lnSpc>
                <a:spcPct val="90000"/>
              </a:lnSpc>
            </a:pPr>
            <a:r>
              <a:rPr lang="es-MX" sz="1600" dirty="0">
                <a:solidFill>
                  <a:srgbClr val="FFFFFF"/>
                </a:solidFill>
              </a:rPr>
              <a:t>Reducción del tiempo de asistencia por clase de 7 minutos a menos de 1 minuto.</a:t>
            </a:r>
          </a:p>
          <a:p>
            <a:pPr>
              <a:lnSpc>
                <a:spcPct val="90000"/>
              </a:lnSpc>
            </a:pPr>
            <a:r>
              <a:rPr lang="es-MX" sz="1600" dirty="0">
                <a:solidFill>
                  <a:srgbClr val="FFFFFF"/>
                </a:solidFill>
              </a:rPr>
              <a:t>Eliminación del uso de papel y firma manual.</a:t>
            </a:r>
          </a:p>
          <a:p>
            <a:pPr>
              <a:lnSpc>
                <a:spcPct val="90000"/>
              </a:lnSpc>
            </a:pPr>
            <a:r>
              <a:rPr lang="es-MX" sz="1600" dirty="0">
                <a:solidFill>
                  <a:srgbClr val="FFFFFF"/>
                </a:solidFill>
              </a:rPr>
              <a:t>Generación de reportes exportables por semana, mes o curso.</a:t>
            </a:r>
          </a:p>
          <a:p>
            <a:pPr>
              <a:lnSpc>
                <a:spcPct val="90000"/>
              </a:lnSpc>
            </a:pPr>
            <a:r>
              <a:rPr lang="es-MX" sz="1600" dirty="0">
                <a:solidFill>
                  <a:srgbClr val="FFFFFF"/>
                </a:solidFill>
              </a:rPr>
              <a:t>Satisfacción del 97% de los docentes según encuesta interna.</a:t>
            </a:r>
          </a:p>
          <a:p>
            <a:pPr>
              <a:lnSpc>
                <a:spcPct val="90000"/>
              </a:lnSpc>
            </a:pPr>
            <a:r>
              <a:rPr lang="es-MX" sz="1600" dirty="0">
                <a:solidFill>
                  <a:srgbClr val="FFFFFF"/>
                </a:solidFill>
              </a:rPr>
              <a:t>Detección temprana de inasistencias para intervención académica.</a:t>
            </a:r>
          </a:p>
          <a:p>
            <a:pPr marL="0" indent="0">
              <a:lnSpc>
                <a:spcPct val="90000"/>
              </a:lnSpc>
              <a:buNone/>
            </a:pPr>
            <a:r>
              <a:rPr lang="es-MX" sz="1600" b="1" dirty="0">
                <a:solidFill>
                  <a:srgbClr val="FFFFFF"/>
                </a:solidFill>
              </a:rPr>
              <a:t>📚 Lecciones Aprendidas:</a:t>
            </a:r>
          </a:p>
          <a:p>
            <a:pPr>
              <a:lnSpc>
                <a:spcPct val="90000"/>
              </a:lnSpc>
            </a:pPr>
            <a:r>
              <a:rPr lang="es-MX" sz="1600" dirty="0">
                <a:solidFill>
                  <a:srgbClr val="FFFFFF"/>
                </a:solidFill>
              </a:rPr>
              <a:t>Validar constantemente con los usuarios mejora la usabilidad.</a:t>
            </a:r>
          </a:p>
          <a:p>
            <a:pPr>
              <a:lnSpc>
                <a:spcPct val="90000"/>
              </a:lnSpc>
            </a:pPr>
            <a:r>
              <a:rPr lang="es-MX" sz="1600" dirty="0">
                <a:solidFill>
                  <a:srgbClr val="FFFFFF"/>
                </a:solidFill>
              </a:rPr>
              <a:t>Las pruebas piloto permiten corregir errores antes de que escale a toda la institución.</a:t>
            </a:r>
          </a:p>
          <a:p>
            <a:pPr>
              <a:lnSpc>
                <a:spcPct val="90000"/>
              </a:lnSpc>
            </a:pPr>
            <a:r>
              <a:rPr lang="es-MX" sz="1600" dirty="0">
                <a:solidFill>
                  <a:srgbClr val="FFFFFF"/>
                </a:solidFill>
              </a:rPr>
              <a:t>La documentación clara (manuales, instructivos) facilita la implementación exitosa.</a:t>
            </a:r>
          </a:p>
          <a:p>
            <a:pPr>
              <a:lnSpc>
                <a:spcPct val="90000"/>
              </a:lnSpc>
            </a:pPr>
            <a:r>
              <a:rPr lang="es-MX" sz="1600" dirty="0">
                <a:solidFill>
                  <a:srgbClr val="FFFFFF"/>
                </a:solidFill>
              </a:rPr>
              <a:t>La participación activa del equipo de desarrollo fue clave para cumplir con los tiempos.</a:t>
            </a:r>
          </a:p>
          <a:p>
            <a:pPr>
              <a:lnSpc>
                <a:spcPct val="90000"/>
              </a:lnSpc>
            </a:pPr>
            <a:endParaRPr lang="es-ES" sz="1400" dirty="0">
              <a:solidFill>
                <a:srgbClr val="FFFFFF"/>
              </a:solidFill>
            </a:endParaRPr>
          </a:p>
        </p:txBody>
      </p:sp>
    </p:spTree>
    <p:extLst>
      <p:ext uri="{BB962C8B-B14F-4D97-AF65-F5344CB8AC3E}">
        <p14:creationId xmlns:p14="http://schemas.microsoft.com/office/powerpoint/2010/main" val="293511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Escritorio con elementos de productividad">
            <a:extLst>
              <a:ext uri="{FF2B5EF4-FFF2-40B4-BE49-F238E27FC236}">
                <a16:creationId xmlns:a16="http://schemas.microsoft.com/office/drawing/2014/main" id="{52FB6C90-11FD-F9D3-9389-CC3345C7E8CC}"/>
              </a:ext>
            </a:extLst>
          </p:cNvPr>
          <p:cNvPicPr>
            <a:picLocks noChangeAspect="1"/>
          </p:cNvPicPr>
          <p:nvPr/>
        </p:nvPicPr>
        <p:blipFill>
          <a:blip r:embed="rId2">
            <a:alphaModFix amt="60000"/>
          </a:blip>
          <a:srcRect l="11000" r="-1" b="-1"/>
          <a:stretch>
            <a:fillRect/>
          </a:stretch>
        </p:blipFill>
        <p:spPr>
          <a:xfrm>
            <a:off x="20" y="10"/>
            <a:ext cx="9143980" cy="6857990"/>
          </a:xfrm>
          <a:prstGeom prst="rect">
            <a:avLst/>
          </a:prstGeom>
        </p:spPr>
      </p:pic>
      <p:sp>
        <p:nvSpPr>
          <p:cNvPr id="2" name="Title 1"/>
          <p:cNvSpPr>
            <a:spLocks noGrp="1"/>
          </p:cNvSpPr>
          <p:nvPr>
            <p:ph type="title"/>
          </p:nvPr>
        </p:nvSpPr>
        <p:spPr>
          <a:xfrm>
            <a:off x="628649" y="557189"/>
            <a:ext cx="3866447" cy="5571899"/>
          </a:xfrm>
        </p:spPr>
        <p:txBody>
          <a:bodyPr>
            <a:normAutofit/>
          </a:bodyPr>
          <a:lstStyle/>
          <a:p>
            <a:r>
              <a:rPr lang="es-ES" dirty="0">
                <a:solidFill>
                  <a:srgbClr val="FFFFFF"/>
                </a:solidFill>
              </a:rPr>
              <a:t>CONCLUSIÓN GENERAL</a:t>
            </a:r>
          </a:p>
        </p:txBody>
      </p:sp>
      <p:sp>
        <p:nvSpPr>
          <p:cNvPr id="3" name="Content Placeholder 2"/>
          <p:cNvSpPr>
            <a:spLocks noGrp="1"/>
          </p:cNvSpPr>
          <p:nvPr>
            <p:ph idx="1"/>
          </p:nvPr>
        </p:nvSpPr>
        <p:spPr>
          <a:xfrm>
            <a:off x="4646531" y="557189"/>
            <a:ext cx="4300824" cy="5961598"/>
          </a:xfrm>
        </p:spPr>
        <p:txBody>
          <a:bodyPr anchor="ctr">
            <a:normAutofit/>
          </a:bodyPr>
          <a:lstStyle/>
          <a:p>
            <a:pPr>
              <a:defRPr sz="1800"/>
            </a:pPr>
            <a:r>
              <a:rPr lang="es-MX" sz="1800" b="1" dirty="0">
                <a:solidFill>
                  <a:srgbClr val="FFFFFF"/>
                </a:solidFill>
              </a:rPr>
              <a:t>El informe del proyecto es más que un requisito académico. Es un instrumento clave en la gestión de proyectos TI porque:</a:t>
            </a:r>
            <a:br>
              <a:rPr lang="es-MX" sz="1800" b="1" dirty="0">
                <a:solidFill>
                  <a:srgbClr val="FFFFFF"/>
                </a:solidFill>
              </a:rPr>
            </a:br>
            <a:br>
              <a:rPr lang="es-MX" sz="1800" b="1" dirty="0">
                <a:solidFill>
                  <a:srgbClr val="FFFFFF"/>
                </a:solidFill>
              </a:rPr>
            </a:br>
            <a:r>
              <a:rPr lang="es-MX" sz="1800" b="1" dirty="0">
                <a:solidFill>
                  <a:srgbClr val="FFFFFF"/>
                </a:solidFill>
              </a:rPr>
              <a:t>📌 Organiza y formaliza el proceso</a:t>
            </a:r>
            <a:br>
              <a:rPr lang="es-MX" sz="1800" b="1" dirty="0">
                <a:solidFill>
                  <a:srgbClr val="FFFFFF"/>
                </a:solidFill>
              </a:rPr>
            </a:br>
            <a:r>
              <a:rPr lang="es-MX" sz="1800" b="1" dirty="0">
                <a:solidFill>
                  <a:srgbClr val="FFFFFF"/>
                </a:solidFill>
              </a:rPr>
              <a:t>📌 Facilita la evaluación y mejora</a:t>
            </a:r>
            <a:br>
              <a:rPr lang="es-MX" sz="1800" b="1" dirty="0">
                <a:solidFill>
                  <a:srgbClr val="FFFFFF"/>
                </a:solidFill>
              </a:rPr>
            </a:br>
            <a:r>
              <a:rPr lang="es-MX" sz="1800" b="1" dirty="0">
                <a:solidFill>
                  <a:srgbClr val="FFFFFF"/>
                </a:solidFill>
              </a:rPr>
              <a:t>📌 Sirve como guía futura</a:t>
            </a:r>
            <a:br>
              <a:rPr lang="es-MX" sz="1800" b="1" dirty="0">
                <a:solidFill>
                  <a:srgbClr val="FFFFFF"/>
                </a:solidFill>
              </a:rPr>
            </a:br>
            <a:r>
              <a:rPr lang="es-MX" sz="1800" b="1" dirty="0">
                <a:solidFill>
                  <a:srgbClr val="FFFFFF"/>
                </a:solidFill>
              </a:rPr>
              <a:t>📌 Refleja profesionalismo y compromiso.</a:t>
            </a:r>
            <a:br>
              <a:rPr lang="es-MX" sz="1800" b="1" dirty="0">
                <a:solidFill>
                  <a:srgbClr val="FFFFFF"/>
                </a:solidFill>
              </a:rPr>
            </a:br>
            <a:br>
              <a:rPr lang="es-MX" sz="1800" b="1" dirty="0">
                <a:solidFill>
                  <a:srgbClr val="FFFFFF"/>
                </a:solidFill>
              </a:rPr>
            </a:br>
            <a:r>
              <a:rPr lang="es-MX" sz="1800" b="1" dirty="0">
                <a:solidFill>
                  <a:srgbClr val="FFFFFF"/>
                </a:solidFill>
              </a:rPr>
              <a:t>Todo proyecto serio debe dejar documentado su recorrido. Un buen informe no solo cierra, sino que deja huella.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62</TotalTime>
  <Words>1042</Words>
  <Application>Microsoft Office PowerPoint</Application>
  <PresentationFormat>Presentación en pantalla (4:3)</PresentationFormat>
  <Paragraphs>106</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Calibri</vt:lpstr>
      <vt:lpstr>Office Theme</vt:lpstr>
      <vt:lpstr>INFORME DEL PROYECTO</vt:lpstr>
      <vt:lpstr>¿QUÉ ES UN INFORME DEL PROYECTO?</vt:lpstr>
      <vt:lpstr>¿POR QUÉ ES IMPORTANTE EL INFORME EN PROYECTOS TI?</vt:lpstr>
      <vt:lpstr>ESTRUCTURA  DE UN INFORME DE PROYECTO TI</vt:lpstr>
      <vt:lpstr>ESTRUCTURA  DE UN INFORME DE PROYECTO TI</vt:lpstr>
      <vt:lpstr>VÍNCULO CON LA GESTIÓN DE PROYECTOS TI</vt:lpstr>
      <vt:lpstr>CASO PRÁCTICO</vt:lpstr>
      <vt:lpstr>CASO PRÁCTICO</vt:lpstr>
      <vt:lpstr>CONCLUSIÓN GENERAL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Andrés Vera</cp:lastModifiedBy>
  <cp:revision>6</cp:revision>
  <dcterms:created xsi:type="dcterms:W3CDTF">2013-01-27T09:14:16Z</dcterms:created>
  <dcterms:modified xsi:type="dcterms:W3CDTF">2025-07-07T17:34:50Z</dcterms:modified>
  <cp:category/>
</cp:coreProperties>
</file>