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2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322" y="583345"/>
            <a:ext cx="5370268" cy="4164820"/>
          </a:xfrm>
        </p:spPr>
        <p:txBody>
          <a:bodyPr anchor="t">
            <a:normAutofit/>
          </a:bodyPr>
          <a:lstStyle/>
          <a:p>
            <a:pPr algn="r"/>
            <a:r>
              <a:rPr lang="es-EC" sz="6500">
                <a:solidFill>
                  <a:srgbClr val="FFFFFF"/>
                </a:solidFill>
              </a:rPr>
              <a:t>Trastornos del Aprendizaje en el Contexto Educativo</a:t>
            </a:r>
          </a:p>
        </p:txBody>
      </p:sp>
      <p:sp>
        <p:nvSpPr>
          <p:cNvPr id="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5769" y="583345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74854" y="812640"/>
            <a:ext cx="68353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94114" y="1037066"/>
            <a:ext cx="95785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2085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7318" y="5636680"/>
            <a:ext cx="113652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3881" y="6096759"/>
            <a:ext cx="81469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5716" y="6238029"/>
            <a:ext cx="7181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3493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051" y="381935"/>
            <a:ext cx="3006438" cy="5974414"/>
          </a:xfrm>
        </p:spPr>
        <p:txBody>
          <a:bodyPr anchor="ctr">
            <a:normAutofit/>
          </a:bodyPr>
          <a:lstStyle/>
          <a:p>
            <a:r>
              <a:rPr lang="es-EC" sz="5400">
                <a:solidFill>
                  <a:srgbClr val="FFFFFF"/>
                </a:solidFill>
              </a:rPr>
              <a:t>Actividad Grupal Final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0420" y="554152"/>
            <a:ext cx="430632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2924" y="518400"/>
            <a:ext cx="3578706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1700">
                <a:solidFill>
                  <a:schemeClr val="tx1">
                    <a:alpha val="80000"/>
                  </a:schemeClr>
                </a:solidFill>
              </a:rPr>
              <a:t>Título: 'Detecta, reflexiona y actúa'</a:t>
            </a:r>
          </a:p>
          <a:p>
            <a:pPr marL="0" indent="0">
              <a:buNone/>
            </a:pPr>
            <a:r>
              <a:rPr lang="es-EC" sz="1700">
                <a:solidFill>
                  <a:schemeClr val="tx1">
                    <a:alpha val="80000"/>
                  </a:schemeClr>
                </a:solidFill>
              </a:rPr>
              <a:t>1. Analiza un caso breve de un estudiante con dificultades.</a:t>
            </a:r>
          </a:p>
          <a:p>
            <a:pPr marL="0" indent="0">
              <a:buNone/>
            </a:pPr>
            <a:r>
              <a:rPr lang="es-EC" sz="1700">
                <a:solidFill>
                  <a:schemeClr val="tx1">
                    <a:alpha val="80000"/>
                  </a:schemeClr>
                </a:solidFill>
              </a:rPr>
              <a:t>2. Identifica el posible trastorno del aprendizaje.</a:t>
            </a:r>
          </a:p>
          <a:p>
            <a:pPr marL="0" indent="0">
              <a:buNone/>
            </a:pPr>
            <a:r>
              <a:rPr lang="es-EC" sz="1700">
                <a:solidFill>
                  <a:schemeClr val="tx1">
                    <a:alpha val="80000"/>
                  </a:schemeClr>
                </a:solidFill>
              </a:rPr>
              <a:t>3. Propón 3 estrategias inclusivas.</a:t>
            </a:r>
          </a:p>
          <a:p>
            <a:pPr marL="0" indent="0">
              <a:buNone/>
            </a:pPr>
            <a:r>
              <a:rPr lang="es-EC" sz="1700">
                <a:solidFill>
                  <a:schemeClr val="tx1">
                    <a:alpha val="80000"/>
                  </a:schemeClr>
                </a:solidFill>
              </a:rPr>
              <a:t>4. Diseña una actividad breve adaptada.</a:t>
            </a:r>
          </a:p>
          <a:p>
            <a:pPr marL="0" indent="0">
              <a:buNone/>
            </a:pPr>
            <a:r>
              <a:rPr lang="es-EC" sz="1700">
                <a:solidFill>
                  <a:schemeClr val="tx1">
                    <a:alpha val="80000"/>
                  </a:schemeClr>
                </a:solidFill>
              </a:rPr>
              <a:t>Tiempo: 15 minutos | Exposición: 2-3 minutos por grupo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Criterios de Evaluación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Identificación</a:t>
            </a:r>
            <a:r>
              <a:rPr dirty="0"/>
              <a:t> </a:t>
            </a:r>
            <a:r>
              <a:rPr dirty="0" err="1"/>
              <a:t>correcta</a:t>
            </a:r>
            <a:r>
              <a:rPr dirty="0"/>
              <a:t> del </a:t>
            </a:r>
            <a:r>
              <a:rPr dirty="0" err="1"/>
              <a:t>trastorno</a:t>
            </a:r>
            <a:r>
              <a:rPr dirty="0"/>
              <a:t> – 25%</a:t>
            </a:r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Estrategias</a:t>
            </a:r>
            <a:r>
              <a:rPr dirty="0"/>
              <a:t> </a:t>
            </a:r>
            <a:r>
              <a:rPr dirty="0" err="1"/>
              <a:t>propuestas</a:t>
            </a:r>
            <a:r>
              <a:rPr dirty="0"/>
              <a:t> – 35%</a:t>
            </a:r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Actividad</a:t>
            </a:r>
            <a:r>
              <a:rPr dirty="0"/>
              <a:t> </a:t>
            </a:r>
            <a:r>
              <a:rPr dirty="0" err="1"/>
              <a:t>adaptada</a:t>
            </a:r>
            <a:r>
              <a:rPr dirty="0"/>
              <a:t> – 25%</a:t>
            </a:r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Claridad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 </a:t>
            </a:r>
            <a:r>
              <a:rPr dirty="0" err="1"/>
              <a:t>exposición</a:t>
            </a:r>
            <a:r>
              <a:rPr dirty="0"/>
              <a:t> – 15%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C" sz="3800">
                <a:solidFill>
                  <a:srgbClr val="FFFFFF"/>
                </a:solidFill>
              </a:rPr>
              <a:t>¿Qué son los Trastornos del Aprendizaje?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933" y="518400"/>
            <a:ext cx="3950235" cy="583794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Dificultades persistentes en habilidades académicas clave.</a:t>
            </a:r>
          </a:p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No están relacionadas con la inteligencia.</a:t>
            </a:r>
          </a:p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Se presentan desde edad escolar y afectan el rendimiento.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es-EC" sz="4900">
                <a:solidFill>
                  <a:srgbClr val="FFFFFF"/>
                </a:solidFill>
              </a:rPr>
              <a:t>Tipos más comunes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607" y="518400"/>
            <a:ext cx="4149010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Dislexia: dificultad en lectura y comprensión.</a:t>
            </a:r>
          </a:p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Discalculia: dificultad con operaciones matemáticas.</a:t>
            </a:r>
          </a:p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Disgrafía: dificultad en la expresión escrita.</a:t>
            </a:r>
          </a:p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Trastorno Específico del Lenguaje (opcional).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es-EC" sz="4900">
                <a:solidFill>
                  <a:srgbClr val="FFFFFF"/>
                </a:solidFill>
              </a:rPr>
              <a:t>Signos de alerta en el aula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609" y="518400"/>
            <a:ext cx="4149008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Dificultades persistentes en lectura o escritura.</a:t>
            </a:r>
          </a:p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Baja autoestima frente al aprendizaje.</a:t>
            </a:r>
          </a:p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Dificultad para organizar ideas o tareas.</a:t>
            </a:r>
          </a:p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Lentitud excesiva o frustración constante.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es-EC" sz="4900">
                <a:solidFill>
                  <a:srgbClr val="FFFFFF"/>
                </a:solidFill>
              </a:rPr>
              <a:t>Rol del docente en la detección temprana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6287" y="518400"/>
            <a:ext cx="4306637" cy="583794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Observar cambios y dificultades constantes.</a:t>
            </a:r>
          </a:p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Registrar progresos y retrocesos.</a:t>
            </a:r>
          </a:p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Comunicar a la familia sobre lo observado.</a:t>
            </a:r>
          </a:p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Derivar al equipo de apoyo escolar.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es-EC" sz="4500">
                <a:solidFill>
                  <a:srgbClr val="FFFFFF"/>
                </a:solidFill>
              </a:rPr>
              <a:t>Estrategias educativas inclusivas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6287" y="518400"/>
            <a:ext cx="3845343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Uso de material visual y concreto.</a:t>
            </a:r>
          </a:p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Reforzamiento positivo constante.</a:t>
            </a:r>
          </a:p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Adaptación de evaluaciones y tiempos.</a:t>
            </a:r>
          </a:p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Trabajo en equipos cooperativos y solidarios.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es-EC" sz="4200">
                <a:solidFill>
                  <a:srgbClr val="FFFFFF"/>
                </a:solidFill>
              </a:rPr>
              <a:t>Marco legal y normativas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7715" y="518400"/>
            <a:ext cx="3613915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Ley de Inclusión Escolar.</a:t>
            </a:r>
          </a:p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Normativas del Ministerio de Educación.</a:t>
            </a:r>
          </a:p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Derechos de estudiantes con NEE.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es-EC" sz="4900">
                <a:solidFill>
                  <a:srgbClr val="FFFFFF"/>
                </a:solidFill>
              </a:rPr>
              <a:t>Casos prácticos (opcional)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518400"/>
            <a:ext cx="3729630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Caso 1: estudiante con dislexia en lectura.</a:t>
            </a:r>
          </a:p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Caso 2: estudiante con discalculia.</a:t>
            </a:r>
          </a:p>
          <a:p>
            <a:pPr marL="0" indent="0">
              <a:buNone/>
            </a:pPr>
            <a:r>
              <a:rPr lang="es-EC" sz="3600" dirty="0">
                <a:solidFill>
                  <a:schemeClr val="tx1">
                    <a:alpha val="80000"/>
                  </a:schemeClr>
                </a:solidFill>
              </a:rPr>
              <a:t>• ¿Qué estrategias usarías en cada caso?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r>
              <a:rPr lang="es-EC" sz="3400">
                <a:solidFill>
                  <a:srgbClr val="FFFFFF"/>
                </a:solidFill>
              </a:rPr>
              <a:t>Conclusiones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518400"/>
            <a:ext cx="3729630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La detección temprana es clave.</a:t>
            </a:r>
          </a:p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El docente tiene un rol fundamental.</a:t>
            </a:r>
          </a:p>
          <a:p>
            <a:pPr marL="0" indent="0">
              <a:buNone/>
            </a:pPr>
            <a:r>
              <a:rPr lang="es-EC" dirty="0">
                <a:solidFill>
                  <a:schemeClr val="tx1">
                    <a:alpha val="80000"/>
                  </a:schemeClr>
                </a:solidFill>
              </a:rPr>
              <a:t>• Las estrategias inclusivas transforman realidades.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351</Words>
  <Application>Microsoft Macintosh PowerPoint</Application>
  <PresentationFormat>Presentación en pantalla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Trastornos del Aprendizaje en el Contexto Educativo</vt:lpstr>
      <vt:lpstr>¿Qué son los Trastornos del Aprendizaje?</vt:lpstr>
      <vt:lpstr>Tipos más comunes</vt:lpstr>
      <vt:lpstr>Signos de alerta en el aula</vt:lpstr>
      <vt:lpstr>Rol del docente en la detección temprana</vt:lpstr>
      <vt:lpstr>Estrategias educativas inclusivas</vt:lpstr>
      <vt:lpstr>Marco legal y normativas</vt:lpstr>
      <vt:lpstr>Casos prácticos (opcional)</vt:lpstr>
      <vt:lpstr>Conclusiones</vt:lpstr>
      <vt:lpstr>Actividad Grupal Final</vt:lpstr>
      <vt:lpstr>Criterios de Evaluación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Luis Fernando Alvear Ortiz</cp:lastModifiedBy>
  <cp:revision>2</cp:revision>
  <dcterms:created xsi:type="dcterms:W3CDTF">2013-01-27T09:14:16Z</dcterms:created>
  <dcterms:modified xsi:type="dcterms:W3CDTF">2025-07-03T14:03:30Z</dcterms:modified>
  <cp:category/>
</cp:coreProperties>
</file>