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Lst>
  <p:notesMasterIdLst>
    <p:notesMasterId r:id="rId38"/>
  </p:notesMasterIdLst>
  <p:sldIdLst>
    <p:sldId id="280" r:id="rId2"/>
    <p:sldId id="297" r:id="rId3"/>
    <p:sldId id="281" r:id="rId4"/>
    <p:sldId id="282" r:id="rId5"/>
    <p:sldId id="283" r:id="rId6"/>
    <p:sldId id="284" r:id="rId7"/>
    <p:sldId id="285" r:id="rId8"/>
    <p:sldId id="287" r:id="rId9"/>
    <p:sldId id="298" r:id="rId10"/>
    <p:sldId id="286" r:id="rId11"/>
    <p:sldId id="299" r:id="rId12"/>
    <p:sldId id="300" r:id="rId13"/>
    <p:sldId id="288" r:id="rId14"/>
    <p:sldId id="289" r:id="rId15"/>
    <p:sldId id="290" r:id="rId16"/>
    <p:sldId id="291" r:id="rId17"/>
    <p:sldId id="292" r:id="rId18"/>
    <p:sldId id="293" r:id="rId19"/>
    <p:sldId id="256" r:id="rId20"/>
    <p:sldId id="257" r:id="rId21"/>
    <p:sldId id="268" r:id="rId22"/>
    <p:sldId id="258" r:id="rId23"/>
    <p:sldId id="260" r:id="rId24"/>
    <p:sldId id="261" r:id="rId25"/>
    <p:sldId id="262" r:id="rId26"/>
    <p:sldId id="263" r:id="rId27"/>
    <p:sldId id="264" r:id="rId28"/>
    <p:sldId id="265" r:id="rId29"/>
    <p:sldId id="269" r:id="rId30"/>
    <p:sldId id="271" r:id="rId31"/>
    <p:sldId id="274" r:id="rId32"/>
    <p:sldId id="275" r:id="rId33"/>
    <p:sldId id="276" r:id="rId34"/>
    <p:sldId id="278" r:id="rId35"/>
    <p:sldId id="266" r:id="rId36"/>
    <p:sldId id="296" r:id="rId3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94648"/>
  </p:normalViewPr>
  <p:slideViewPr>
    <p:cSldViewPr snapToGrid="0">
      <p:cViewPr varScale="1">
        <p:scale>
          <a:sx n="84" d="100"/>
          <a:sy n="84" d="100"/>
        </p:scale>
        <p:origin x="200" y="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B21CD9-A9A3-B747-9035-D0A80B0CF205}" type="datetimeFigureOut">
              <a:rPr lang="es-EC" smtClean="0"/>
              <a:t>24/6/25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7C738-AC98-DC4E-9F8F-76827E378AFB}" type="slidenum">
              <a:rPr lang="es-EC" smtClean="0"/>
              <a:t>‹Nº›</a:t>
            </a:fld>
            <a:endParaRPr lang="es-EC"/>
          </a:p>
        </p:txBody>
      </p:sp>
    </p:spTree>
    <p:extLst>
      <p:ext uri="{BB962C8B-B14F-4D97-AF65-F5344CB8AC3E}">
        <p14:creationId xmlns:p14="http://schemas.microsoft.com/office/powerpoint/2010/main" val="1788807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567C738-AC98-DC4E-9F8F-76827E378AFB}" type="slidenum">
              <a:rPr lang="es-EC" smtClean="0"/>
              <a:t>1</a:t>
            </a:fld>
            <a:endParaRPr lang="es-EC"/>
          </a:p>
        </p:txBody>
      </p:sp>
    </p:spTree>
    <p:extLst>
      <p:ext uri="{BB962C8B-B14F-4D97-AF65-F5344CB8AC3E}">
        <p14:creationId xmlns:p14="http://schemas.microsoft.com/office/powerpoint/2010/main" val="3251076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57B9F3-3FA0-EB81-E5E1-47C64FBAB521}"/>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EC"/>
          </a:p>
        </p:txBody>
      </p:sp>
      <p:sp>
        <p:nvSpPr>
          <p:cNvPr id="3" name="Subtítulo 2">
            <a:extLst>
              <a:ext uri="{FF2B5EF4-FFF2-40B4-BE49-F238E27FC236}">
                <a16:creationId xmlns:a16="http://schemas.microsoft.com/office/drawing/2014/main" id="{1E80E63C-CC30-D652-D433-22BA304A48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EC"/>
          </a:p>
        </p:txBody>
      </p:sp>
      <p:sp>
        <p:nvSpPr>
          <p:cNvPr id="4" name="Marcador de fecha 3">
            <a:extLst>
              <a:ext uri="{FF2B5EF4-FFF2-40B4-BE49-F238E27FC236}">
                <a16:creationId xmlns:a16="http://schemas.microsoft.com/office/drawing/2014/main" id="{4333AE07-3669-0BE8-41C0-FBDA1BE4715B}"/>
              </a:ext>
            </a:extLst>
          </p:cNvPr>
          <p:cNvSpPr>
            <a:spLocks noGrp="1"/>
          </p:cNvSpPr>
          <p:nvPr>
            <p:ph type="dt" sz="half" idx="10"/>
          </p:nvPr>
        </p:nvSpPr>
        <p:spPr/>
        <p:txBody>
          <a:bodyPr/>
          <a:lstStyle/>
          <a:p>
            <a:fld id="{246CB39B-5F4C-4A7E-9BE3-AAFD45576D16}" type="datetime2">
              <a:rPr lang="en-US" smtClean="0"/>
              <a:t>Tuesday, June 24, 2025</a:t>
            </a:fld>
            <a:endParaRPr lang="en-US" dirty="0"/>
          </a:p>
        </p:txBody>
      </p:sp>
      <p:sp>
        <p:nvSpPr>
          <p:cNvPr id="5" name="Marcador de pie de página 4">
            <a:extLst>
              <a:ext uri="{FF2B5EF4-FFF2-40B4-BE49-F238E27FC236}">
                <a16:creationId xmlns:a16="http://schemas.microsoft.com/office/drawing/2014/main" id="{89615820-EFFB-403F-D0D7-7728C3DAF8E2}"/>
              </a:ext>
            </a:extLst>
          </p:cNvPr>
          <p:cNvSpPr>
            <a:spLocks noGrp="1"/>
          </p:cNvSpPr>
          <p:nvPr>
            <p:ph type="ftr" sz="quarter" idx="11"/>
          </p:nvPr>
        </p:nvSpPr>
        <p:spPr/>
        <p:txBody>
          <a:bodyPr/>
          <a:lstStyle/>
          <a:p>
            <a:r>
              <a:rPr lang="en-US"/>
              <a:t>Sample Footer</a:t>
            </a:r>
            <a:endParaRPr lang="en-US" dirty="0"/>
          </a:p>
        </p:txBody>
      </p:sp>
      <p:sp>
        <p:nvSpPr>
          <p:cNvPr id="6" name="Marcador de número de diapositiva 5">
            <a:extLst>
              <a:ext uri="{FF2B5EF4-FFF2-40B4-BE49-F238E27FC236}">
                <a16:creationId xmlns:a16="http://schemas.microsoft.com/office/drawing/2014/main" id="{549149C3-6BD5-7498-B916-C19A97E4D56A}"/>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9307489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7C77AF-7A38-B70E-B0BF-F08C2BADFA7A}"/>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texto vertical 2">
            <a:extLst>
              <a:ext uri="{FF2B5EF4-FFF2-40B4-BE49-F238E27FC236}">
                <a16:creationId xmlns:a16="http://schemas.microsoft.com/office/drawing/2014/main" id="{AF64AD36-AD5B-6127-CA37-1BBDA263F457}"/>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6B03D39C-E7AE-1183-A47B-72998D9F217C}"/>
              </a:ext>
            </a:extLst>
          </p:cNvPr>
          <p:cNvSpPr>
            <a:spLocks noGrp="1"/>
          </p:cNvSpPr>
          <p:nvPr>
            <p:ph type="dt" sz="half" idx="10"/>
          </p:nvPr>
        </p:nvSpPr>
        <p:spPr/>
        <p:txBody>
          <a:bodyPr/>
          <a:lstStyle/>
          <a:p>
            <a:fld id="{246CB39B-5F4C-4A7E-9BE3-AAFD45576D16}" type="datetime2">
              <a:rPr lang="en-US" smtClean="0"/>
              <a:t>Tuesday, June 24, 2025</a:t>
            </a:fld>
            <a:endParaRPr lang="en-US" dirty="0"/>
          </a:p>
        </p:txBody>
      </p:sp>
      <p:sp>
        <p:nvSpPr>
          <p:cNvPr id="5" name="Marcador de pie de página 4">
            <a:extLst>
              <a:ext uri="{FF2B5EF4-FFF2-40B4-BE49-F238E27FC236}">
                <a16:creationId xmlns:a16="http://schemas.microsoft.com/office/drawing/2014/main" id="{11C44875-AF12-0AFB-EE04-3AD6E70EE489}"/>
              </a:ext>
            </a:extLst>
          </p:cNvPr>
          <p:cNvSpPr>
            <a:spLocks noGrp="1"/>
          </p:cNvSpPr>
          <p:nvPr>
            <p:ph type="ftr" sz="quarter" idx="11"/>
          </p:nvPr>
        </p:nvSpPr>
        <p:spPr/>
        <p:txBody>
          <a:bodyPr/>
          <a:lstStyle/>
          <a:p>
            <a:r>
              <a:rPr lang="en-US"/>
              <a:t>Sample Footer</a:t>
            </a:r>
            <a:endParaRPr lang="en-US" dirty="0"/>
          </a:p>
        </p:txBody>
      </p:sp>
      <p:sp>
        <p:nvSpPr>
          <p:cNvPr id="6" name="Marcador de número de diapositiva 5">
            <a:extLst>
              <a:ext uri="{FF2B5EF4-FFF2-40B4-BE49-F238E27FC236}">
                <a16:creationId xmlns:a16="http://schemas.microsoft.com/office/drawing/2014/main" id="{5647E0EA-3555-1F3E-7800-4B3EF986825F}"/>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48758186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AE39C5B-106E-0BF0-8E43-6BCAA5B11B51}"/>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C"/>
          </a:p>
        </p:txBody>
      </p:sp>
      <p:sp>
        <p:nvSpPr>
          <p:cNvPr id="3" name="Marcador de texto vertical 2">
            <a:extLst>
              <a:ext uri="{FF2B5EF4-FFF2-40B4-BE49-F238E27FC236}">
                <a16:creationId xmlns:a16="http://schemas.microsoft.com/office/drawing/2014/main" id="{239E2B3C-E599-BC0D-6A87-2593E57B0A07}"/>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72E6F571-BB07-940A-DD5C-757F98C503FD}"/>
              </a:ext>
            </a:extLst>
          </p:cNvPr>
          <p:cNvSpPr>
            <a:spLocks noGrp="1"/>
          </p:cNvSpPr>
          <p:nvPr>
            <p:ph type="dt" sz="half" idx="10"/>
          </p:nvPr>
        </p:nvSpPr>
        <p:spPr/>
        <p:txBody>
          <a:bodyPr/>
          <a:lstStyle/>
          <a:p>
            <a:fld id="{246CB39B-5F4C-4A7E-9BE3-AAFD45576D16}" type="datetime2">
              <a:rPr lang="en-US" smtClean="0"/>
              <a:t>Tuesday, June 24, 2025</a:t>
            </a:fld>
            <a:endParaRPr lang="en-US" dirty="0"/>
          </a:p>
        </p:txBody>
      </p:sp>
      <p:sp>
        <p:nvSpPr>
          <p:cNvPr id="5" name="Marcador de pie de página 4">
            <a:extLst>
              <a:ext uri="{FF2B5EF4-FFF2-40B4-BE49-F238E27FC236}">
                <a16:creationId xmlns:a16="http://schemas.microsoft.com/office/drawing/2014/main" id="{0FC01316-1D0A-11B6-4EEB-BC300C30A98A}"/>
              </a:ext>
            </a:extLst>
          </p:cNvPr>
          <p:cNvSpPr>
            <a:spLocks noGrp="1"/>
          </p:cNvSpPr>
          <p:nvPr>
            <p:ph type="ftr" sz="quarter" idx="11"/>
          </p:nvPr>
        </p:nvSpPr>
        <p:spPr/>
        <p:txBody>
          <a:bodyPr/>
          <a:lstStyle/>
          <a:p>
            <a:r>
              <a:rPr lang="en-US"/>
              <a:t>Sample Footer</a:t>
            </a:r>
            <a:endParaRPr lang="en-US" dirty="0"/>
          </a:p>
        </p:txBody>
      </p:sp>
      <p:sp>
        <p:nvSpPr>
          <p:cNvPr id="6" name="Marcador de número de diapositiva 5">
            <a:extLst>
              <a:ext uri="{FF2B5EF4-FFF2-40B4-BE49-F238E27FC236}">
                <a16:creationId xmlns:a16="http://schemas.microsoft.com/office/drawing/2014/main" id="{8711F6FB-D71A-6784-E7CF-780D1A55FD98}"/>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404814219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31E2CE-2561-5299-1C02-3DE218D677EB}"/>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D2D95FAF-86AC-C77F-C667-4D4DF4DA75C9}"/>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A827E6A4-EFC8-74BF-F2C3-74F72EBEFA3F}"/>
              </a:ext>
            </a:extLst>
          </p:cNvPr>
          <p:cNvSpPr>
            <a:spLocks noGrp="1"/>
          </p:cNvSpPr>
          <p:nvPr>
            <p:ph type="dt" sz="half" idx="10"/>
          </p:nvPr>
        </p:nvSpPr>
        <p:spPr/>
        <p:txBody>
          <a:bodyPr/>
          <a:lstStyle/>
          <a:p>
            <a:fld id="{246CB39B-5F4C-4A7E-9BE3-AAFD45576D16}" type="datetime2">
              <a:rPr lang="en-US" smtClean="0"/>
              <a:t>Tuesday, June 24, 2025</a:t>
            </a:fld>
            <a:endParaRPr lang="en-US" dirty="0"/>
          </a:p>
        </p:txBody>
      </p:sp>
      <p:sp>
        <p:nvSpPr>
          <p:cNvPr id="5" name="Marcador de pie de página 4">
            <a:extLst>
              <a:ext uri="{FF2B5EF4-FFF2-40B4-BE49-F238E27FC236}">
                <a16:creationId xmlns:a16="http://schemas.microsoft.com/office/drawing/2014/main" id="{E516C467-502C-C815-2386-5569920EF697}"/>
              </a:ext>
            </a:extLst>
          </p:cNvPr>
          <p:cNvSpPr>
            <a:spLocks noGrp="1"/>
          </p:cNvSpPr>
          <p:nvPr>
            <p:ph type="ftr" sz="quarter" idx="11"/>
          </p:nvPr>
        </p:nvSpPr>
        <p:spPr/>
        <p:txBody>
          <a:bodyPr/>
          <a:lstStyle/>
          <a:p>
            <a:r>
              <a:rPr lang="en-US"/>
              <a:t>Sample Footer</a:t>
            </a:r>
            <a:endParaRPr lang="en-US" dirty="0"/>
          </a:p>
        </p:txBody>
      </p:sp>
      <p:sp>
        <p:nvSpPr>
          <p:cNvPr id="6" name="Marcador de número de diapositiva 5">
            <a:extLst>
              <a:ext uri="{FF2B5EF4-FFF2-40B4-BE49-F238E27FC236}">
                <a16:creationId xmlns:a16="http://schemas.microsoft.com/office/drawing/2014/main" id="{625FCEEF-CBEF-44FC-E595-12D09EBFD008}"/>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311010669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C11814-F764-A0D1-1297-F25D6AE40BE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83676514-84CD-FE2B-F9BC-F0A187C4771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C7255E7C-2C81-4B3D-7C9D-A449BEA31C52}"/>
              </a:ext>
            </a:extLst>
          </p:cNvPr>
          <p:cNvSpPr>
            <a:spLocks noGrp="1"/>
          </p:cNvSpPr>
          <p:nvPr>
            <p:ph type="dt" sz="half" idx="10"/>
          </p:nvPr>
        </p:nvSpPr>
        <p:spPr/>
        <p:txBody>
          <a:bodyPr/>
          <a:lstStyle/>
          <a:p>
            <a:fld id="{246CB39B-5F4C-4A7E-9BE3-AAFD45576D16}" type="datetime2">
              <a:rPr lang="en-US" smtClean="0"/>
              <a:t>Tuesday, June 24, 2025</a:t>
            </a:fld>
            <a:endParaRPr lang="en-US" dirty="0"/>
          </a:p>
        </p:txBody>
      </p:sp>
      <p:sp>
        <p:nvSpPr>
          <p:cNvPr id="5" name="Marcador de pie de página 4">
            <a:extLst>
              <a:ext uri="{FF2B5EF4-FFF2-40B4-BE49-F238E27FC236}">
                <a16:creationId xmlns:a16="http://schemas.microsoft.com/office/drawing/2014/main" id="{948389F0-F823-323F-9277-175B6DEADC5E}"/>
              </a:ext>
            </a:extLst>
          </p:cNvPr>
          <p:cNvSpPr>
            <a:spLocks noGrp="1"/>
          </p:cNvSpPr>
          <p:nvPr>
            <p:ph type="ftr" sz="quarter" idx="11"/>
          </p:nvPr>
        </p:nvSpPr>
        <p:spPr/>
        <p:txBody>
          <a:bodyPr/>
          <a:lstStyle/>
          <a:p>
            <a:r>
              <a:rPr lang="en-US"/>
              <a:t>Sample Footer</a:t>
            </a:r>
            <a:endParaRPr lang="en-US" dirty="0"/>
          </a:p>
        </p:txBody>
      </p:sp>
      <p:sp>
        <p:nvSpPr>
          <p:cNvPr id="6" name="Marcador de número de diapositiva 5">
            <a:extLst>
              <a:ext uri="{FF2B5EF4-FFF2-40B4-BE49-F238E27FC236}">
                <a16:creationId xmlns:a16="http://schemas.microsoft.com/office/drawing/2014/main" id="{F41263F5-2BC5-ABB2-4F8B-5434384D180A}"/>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7119855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2155EE-8281-A59E-FCC4-FAA578042250}"/>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3534414E-E7FD-E1E3-A492-E783A924A5C0}"/>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contenido 3">
            <a:extLst>
              <a:ext uri="{FF2B5EF4-FFF2-40B4-BE49-F238E27FC236}">
                <a16:creationId xmlns:a16="http://schemas.microsoft.com/office/drawing/2014/main" id="{F5AD31B6-4975-0440-D5CD-9E75B005182C}"/>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5" name="Marcador de fecha 4">
            <a:extLst>
              <a:ext uri="{FF2B5EF4-FFF2-40B4-BE49-F238E27FC236}">
                <a16:creationId xmlns:a16="http://schemas.microsoft.com/office/drawing/2014/main" id="{EFF3FFAD-1350-82EA-BB47-F96FB2139B10}"/>
              </a:ext>
            </a:extLst>
          </p:cNvPr>
          <p:cNvSpPr>
            <a:spLocks noGrp="1"/>
          </p:cNvSpPr>
          <p:nvPr>
            <p:ph type="dt" sz="half" idx="10"/>
          </p:nvPr>
        </p:nvSpPr>
        <p:spPr/>
        <p:txBody>
          <a:bodyPr/>
          <a:lstStyle/>
          <a:p>
            <a:fld id="{246CB39B-5F4C-4A7E-9BE3-AAFD45576D16}" type="datetime2">
              <a:rPr lang="en-US" smtClean="0"/>
              <a:t>Tuesday, June 24, 2025</a:t>
            </a:fld>
            <a:endParaRPr lang="en-US" dirty="0"/>
          </a:p>
        </p:txBody>
      </p:sp>
      <p:sp>
        <p:nvSpPr>
          <p:cNvPr id="6" name="Marcador de pie de página 5">
            <a:extLst>
              <a:ext uri="{FF2B5EF4-FFF2-40B4-BE49-F238E27FC236}">
                <a16:creationId xmlns:a16="http://schemas.microsoft.com/office/drawing/2014/main" id="{6A38FB01-894D-DB5D-1976-56DCD92766AE}"/>
              </a:ext>
            </a:extLst>
          </p:cNvPr>
          <p:cNvSpPr>
            <a:spLocks noGrp="1"/>
          </p:cNvSpPr>
          <p:nvPr>
            <p:ph type="ftr" sz="quarter" idx="11"/>
          </p:nvPr>
        </p:nvSpPr>
        <p:spPr/>
        <p:txBody>
          <a:bodyPr/>
          <a:lstStyle/>
          <a:p>
            <a:r>
              <a:rPr lang="en-US"/>
              <a:t>Sample Footer</a:t>
            </a:r>
            <a:endParaRPr lang="en-US" dirty="0"/>
          </a:p>
        </p:txBody>
      </p:sp>
      <p:sp>
        <p:nvSpPr>
          <p:cNvPr id="7" name="Marcador de número de diapositiva 6">
            <a:extLst>
              <a:ext uri="{FF2B5EF4-FFF2-40B4-BE49-F238E27FC236}">
                <a16:creationId xmlns:a16="http://schemas.microsoft.com/office/drawing/2014/main" id="{682C75B8-1597-0E0F-657A-FAA8F47C88BD}"/>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333082361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7A0136-94F5-27BB-06F3-CFEEDC05EB93}"/>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A0B438DE-01BC-2FD9-0167-2563B1F5BE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94BC8A05-6F0D-0B57-5126-54F7B8952684}"/>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5" name="Marcador de texto 4">
            <a:extLst>
              <a:ext uri="{FF2B5EF4-FFF2-40B4-BE49-F238E27FC236}">
                <a16:creationId xmlns:a16="http://schemas.microsoft.com/office/drawing/2014/main" id="{94615BF9-8A17-72CD-EB0C-32874622FB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E9F46E3D-A836-63D6-77FE-85E62B9F16C1}"/>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7" name="Marcador de fecha 6">
            <a:extLst>
              <a:ext uri="{FF2B5EF4-FFF2-40B4-BE49-F238E27FC236}">
                <a16:creationId xmlns:a16="http://schemas.microsoft.com/office/drawing/2014/main" id="{10C9F9C7-519A-FC84-301B-360D00CC4BB2}"/>
              </a:ext>
            </a:extLst>
          </p:cNvPr>
          <p:cNvSpPr>
            <a:spLocks noGrp="1"/>
          </p:cNvSpPr>
          <p:nvPr>
            <p:ph type="dt" sz="half" idx="10"/>
          </p:nvPr>
        </p:nvSpPr>
        <p:spPr/>
        <p:txBody>
          <a:bodyPr/>
          <a:lstStyle/>
          <a:p>
            <a:fld id="{246CB39B-5F4C-4A7E-9BE3-AAFD45576D16}" type="datetime2">
              <a:rPr lang="en-US" smtClean="0"/>
              <a:t>Tuesday, June 24, 2025</a:t>
            </a:fld>
            <a:endParaRPr lang="en-US" dirty="0"/>
          </a:p>
        </p:txBody>
      </p:sp>
      <p:sp>
        <p:nvSpPr>
          <p:cNvPr id="8" name="Marcador de pie de página 7">
            <a:extLst>
              <a:ext uri="{FF2B5EF4-FFF2-40B4-BE49-F238E27FC236}">
                <a16:creationId xmlns:a16="http://schemas.microsoft.com/office/drawing/2014/main" id="{AE272456-90A9-AB72-BBDC-341109148D39}"/>
              </a:ext>
            </a:extLst>
          </p:cNvPr>
          <p:cNvSpPr>
            <a:spLocks noGrp="1"/>
          </p:cNvSpPr>
          <p:nvPr>
            <p:ph type="ftr" sz="quarter" idx="11"/>
          </p:nvPr>
        </p:nvSpPr>
        <p:spPr/>
        <p:txBody>
          <a:bodyPr/>
          <a:lstStyle/>
          <a:p>
            <a:r>
              <a:rPr lang="en-US"/>
              <a:t>Sample Footer</a:t>
            </a:r>
            <a:endParaRPr lang="en-US" dirty="0"/>
          </a:p>
        </p:txBody>
      </p:sp>
      <p:sp>
        <p:nvSpPr>
          <p:cNvPr id="9" name="Marcador de número de diapositiva 8">
            <a:extLst>
              <a:ext uri="{FF2B5EF4-FFF2-40B4-BE49-F238E27FC236}">
                <a16:creationId xmlns:a16="http://schemas.microsoft.com/office/drawing/2014/main" id="{5D691A0D-9465-B051-F990-0A1EE88DDD35}"/>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223802217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4A9329-439B-916B-44D9-CF58C70C4733}"/>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fecha 2">
            <a:extLst>
              <a:ext uri="{FF2B5EF4-FFF2-40B4-BE49-F238E27FC236}">
                <a16:creationId xmlns:a16="http://schemas.microsoft.com/office/drawing/2014/main" id="{52B27342-925D-4F28-2D2A-ACF8E1FBE639}"/>
              </a:ext>
            </a:extLst>
          </p:cNvPr>
          <p:cNvSpPr>
            <a:spLocks noGrp="1"/>
          </p:cNvSpPr>
          <p:nvPr>
            <p:ph type="dt" sz="half" idx="10"/>
          </p:nvPr>
        </p:nvSpPr>
        <p:spPr/>
        <p:txBody>
          <a:bodyPr/>
          <a:lstStyle/>
          <a:p>
            <a:fld id="{246CB39B-5F4C-4A7E-9BE3-AAFD45576D16}" type="datetime2">
              <a:rPr lang="en-US" smtClean="0"/>
              <a:t>Tuesday, June 24, 2025</a:t>
            </a:fld>
            <a:endParaRPr lang="en-US" dirty="0"/>
          </a:p>
        </p:txBody>
      </p:sp>
      <p:sp>
        <p:nvSpPr>
          <p:cNvPr id="4" name="Marcador de pie de página 3">
            <a:extLst>
              <a:ext uri="{FF2B5EF4-FFF2-40B4-BE49-F238E27FC236}">
                <a16:creationId xmlns:a16="http://schemas.microsoft.com/office/drawing/2014/main" id="{F95D84DA-1E61-502B-9D82-7BC3345751AC}"/>
              </a:ext>
            </a:extLst>
          </p:cNvPr>
          <p:cNvSpPr>
            <a:spLocks noGrp="1"/>
          </p:cNvSpPr>
          <p:nvPr>
            <p:ph type="ftr" sz="quarter" idx="11"/>
          </p:nvPr>
        </p:nvSpPr>
        <p:spPr/>
        <p:txBody>
          <a:bodyPr/>
          <a:lstStyle/>
          <a:p>
            <a:r>
              <a:rPr lang="en-US"/>
              <a:t>Sample Footer</a:t>
            </a:r>
            <a:endParaRPr lang="en-US" dirty="0"/>
          </a:p>
        </p:txBody>
      </p:sp>
      <p:sp>
        <p:nvSpPr>
          <p:cNvPr id="5" name="Marcador de número de diapositiva 4">
            <a:extLst>
              <a:ext uri="{FF2B5EF4-FFF2-40B4-BE49-F238E27FC236}">
                <a16:creationId xmlns:a16="http://schemas.microsoft.com/office/drawing/2014/main" id="{806EF190-464F-7E5C-FE20-0374C3CD3D02}"/>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313000630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D67469-5AEA-7224-440D-0D9F6571B8FD}"/>
              </a:ext>
            </a:extLst>
          </p:cNvPr>
          <p:cNvSpPr>
            <a:spLocks noGrp="1"/>
          </p:cNvSpPr>
          <p:nvPr>
            <p:ph type="dt" sz="half" idx="10"/>
          </p:nvPr>
        </p:nvSpPr>
        <p:spPr/>
        <p:txBody>
          <a:bodyPr/>
          <a:lstStyle/>
          <a:p>
            <a:fld id="{246CB39B-5F4C-4A7E-9BE3-AAFD45576D16}" type="datetime2">
              <a:rPr lang="en-US" smtClean="0"/>
              <a:t>Tuesday, June 24, 2025</a:t>
            </a:fld>
            <a:endParaRPr lang="en-US" dirty="0"/>
          </a:p>
        </p:txBody>
      </p:sp>
      <p:sp>
        <p:nvSpPr>
          <p:cNvPr id="3" name="Marcador de pie de página 2">
            <a:extLst>
              <a:ext uri="{FF2B5EF4-FFF2-40B4-BE49-F238E27FC236}">
                <a16:creationId xmlns:a16="http://schemas.microsoft.com/office/drawing/2014/main" id="{666EB14E-0326-E472-C64B-A32C8672163B}"/>
              </a:ext>
            </a:extLst>
          </p:cNvPr>
          <p:cNvSpPr>
            <a:spLocks noGrp="1"/>
          </p:cNvSpPr>
          <p:nvPr>
            <p:ph type="ftr" sz="quarter" idx="11"/>
          </p:nvPr>
        </p:nvSpPr>
        <p:spPr/>
        <p:txBody>
          <a:bodyPr/>
          <a:lstStyle/>
          <a:p>
            <a:r>
              <a:rPr lang="en-US"/>
              <a:t>Sample Footer</a:t>
            </a:r>
            <a:endParaRPr lang="en-US" dirty="0"/>
          </a:p>
        </p:txBody>
      </p:sp>
      <p:sp>
        <p:nvSpPr>
          <p:cNvPr id="4" name="Marcador de número de diapositiva 3">
            <a:extLst>
              <a:ext uri="{FF2B5EF4-FFF2-40B4-BE49-F238E27FC236}">
                <a16:creationId xmlns:a16="http://schemas.microsoft.com/office/drawing/2014/main" id="{78C20DC9-E148-5B92-D6CF-F223EF16E96A}"/>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245236775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248BFD-AEDB-563A-7BF2-85FFA625851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F16AB714-B3D9-E0BE-AC96-A280D44D3C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texto 3">
            <a:extLst>
              <a:ext uri="{FF2B5EF4-FFF2-40B4-BE49-F238E27FC236}">
                <a16:creationId xmlns:a16="http://schemas.microsoft.com/office/drawing/2014/main" id="{68A062E4-69CC-7EBD-9945-4733C305F5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44BB27A-963F-BA03-5A5E-FB60FB0C2AD2}"/>
              </a:ext>
            </a:extLst>
          </p:cNvPr>
          <p:cNvSpPr>
            <a:spLocks noGrp="1"/>
          </p:cNvSpPr>
          <p:nvPr>
            <p:ph type="dt" sz="half" idx="10"/>
          </p:nvPr>
        </p:nvSpPr>
        <p:spPr/>
        <p:txBody>
          <a:bodyPr/>
          <a:lstStyle/>
          <a:p>
            <a:fld id="{246CB39B-5F4C-4A7E-9BE3-AAFD45576D16}" type="datetime2">
              <a:rPr lang="en-US" smtClean="0"/>
              <a:t>Tuesday, June 24, 2025</a:t>
            </a:fld>
            <a:endParaRPr lang="en-US" dirty="0"/>
          </a:p>
        </p:txBody>
      </p:sp>
      <p:sp>
        <p:nvSpPr>
          <p:cNvPr id="6" name="Marcador de pie de página 5">
            <a:extLst>
              <a:ext uri="{FF2B5EF4-FFF2-40B4-BE49-F238E27FC236}">
                <a16:creationId xmlns:a16="http://schemas.microsoft.com/office/drawing/2014/main" id="{65A93F65-07C3-5113-3AC3-4FCBF0639785}"/>
              </a:ext>
            </a:extLst>
          </p:cNvPr>
          <p:cNvSpPr>
            <a:spLocks noGrp="1"/>
          </p:cNvSpPr>
          <p:nvPr>
            <p:ph type="ftr" sz="quarter" idx="11"/>
          </p:nvPr>
        </p:nvSpPr>
        <p:spPr/>
        <p:txBody>
          <a:bodyPr/>
          <a:lstStyle/>
          <a:p>
            <a:r>
              <a:rPr lang="en-US"/>
              <a:t>Sample Footer</a:t>
            </a:r>
            <a:endParaRPr lang="en-US" dirty="0"/>
          </a:p>
        </p:txBody>
      </p:sp>
      <p:sp>
        <p:nvSpPr>
          <p:cNvPr id="7" name="Marcador de número de diapositiva 6">
            <a:extLst>
              <a:ext uri="{FF2B5EF4-FFF2-40B4-BE49-F238E27FC236}">
                <a16:creationId xmlns:a16="http://schemas.microsoft.com/office/drawing/2014/main" id="{D1C2AC7C-A25C-A688-B549-0E831D7DE6FD}"/>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169742035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29F415-C21D-01BE-A77A-4FDCAFAEDA29}"/>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C"/>
          </a:p>
        </p:txBody>
      </p:sp>
      <p:sp>
        <p:nvSpPr>
          <p:cNvPr id="3" name="Marcador de posición de imagen 2">
            <a:extLst>
              <a:ext uri="{FF2B5EF4-FFF2-40B4-BE49-F238E27FC236}">
                <a16:creationId xmlns:a16="http://schemas.microsoft.com/office/drawing/2014/main" id="{83730520-B3A3-99EC-158A-83E429C4EF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6B1DCDD2-CA22-E52D-0F24-02DD0ED152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194234E-F043-F8B7-472C-66B0CB4F0C81}"/>
              </a:ext>
            </a:extLst>
          </p:cNvPr>
          <p:cNvSpPr>
            <a:spLocks noGrp="1"/>
          </p:cNvSpPr>
          <p:nvPr>
            <p:ph type="dt" sz="half" idx="10"/>
          </p:nvPr>
        </p:nvSpPr>
        <p:spPr/>
        <p:txBody>
          <a:bodyPr/>
          <a:lstStyle/>
          <a:p>
            <a:fld id="{246CB39B-5F4C-4A7E-9BE3-AAFD45576D16}" type="datetime2">
              <a:rPr lang="en-US" smtClean="0"/>
              <a:t>Tuesday, June 24, 2025</a:t>
            </a:fld>
            <a:endParaRPr lang="en-US" dirty="0"/>
          </a:p>
        </p:txBody>
      </p:sp>
      <p:sp>
        <p:nvSpPr>
          <p:cNvPr id="6" name="Marcador de pie de página 5">
            <a:extLst>
              <a:ext uri="{FF2B5EF4-FFF2-40B4-BE49-F238E27FC236}">
                <a16:creationId xmlns:a16="http://schemas.microsoft.com/office/drawing/2014/main" id="{3E6D0989-DF3B-6D6D-7F98-747B28CE04A6}"/>
              </a:ext>
            </a:extLst>
          </p:cNvPr>
          <p:cNvSpPr>
            <a:spLocks noGrp="1"/>
          </p:cNvSpPr>
          <p:nvPr>
            <p:ph type="ftr" sz="quarter" idx="11"/>
          </p:nvPr>
        </p:nvSpPr>
        <p:spPr/>
        <p:txBody>
          <a:bodyPr/>
          <a:lstStyle/>
          <a:p>
            <a:r>
              <a:rPr lang="en-US"/>
              <a:t>Sample Footer</a:t>
            </a:r>
            <a:endParaRPr lang="en-US" dirty="0"/>
          </a:p>
        </p:txBody>
      </p:sp>
      <p:sp>
        <p:nvSpPr>
          <p:cNvPr id="7" name="Marcador de número de diapositiva 6">
            <a:extLst>
              <a:ext uri="{FF2B5EF4-FFF2-40B4-BE49-F238E27FC236}">
                <a16:creationId xmlns:a16="http://schemas.microsoft.com/office/drawing/2014/main" id="{B520635A-6E8C-5D0E-C775-E944910768AA}"/>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263429166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2C85673-7E6E-E36C-AD83-494C2F32BF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A3615282-7BD5-E025-5DE9-15B708039B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A7EE2575-F882-5FE6-0693-69112BFD9C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6CB39B-5F4C-4A7E-9BE3-AAFD45576D16}" type="datetime2">
              <a:rPr lang="en-US" smtClean="0"/>
              <a:t>Tuesday, June 24, 2025</a:t>
            </a:fld>
            <a:endParaRPr lang="en-US" dirty="0"/>
          </a:p>
        </p:txBody>
      </p:sp>
      <p:sp>
        <p:nvSpPr>
          <p:cNvPr id="5" name="Marcador de pie de página 4">
            <a:extLst>
              <a:ext uri="{FF2B5EF4-FFF2-40B4-BE49-F238E27FC236}">
                <a16:creationId xmlns:a16="http://schemas.microsoft.com/office/drawing/2014/main" id="{9C1C2D7E-4388-2389-76A0-0349D4002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Sample Footer</a:t>
            </a:r>
            <a:endParaRPr lang="en-US" dirty="0"/>
          </a:p>
        </p:txBody>
      </p:sp>
      <p:sp>
        <p:nvSpPr>
          <p:cNvPr id="6" name="Marcador de número de diapositiva 5">
            <a:extLst>
              <a:ext uri="{FF2B5EF4-FFF2-40B4-BE49-F238E27FC236}">
                <a16:creationId xmlns:a16="http://schemas.microsoft.com/office/drawing/2014/main" id="{A6FD84E5-C818-4996-93D1-660A617233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A1B0FB-D917-4C8C-928F-313BD683BF39}" type="slidenum">
              <a:rPr lang="en-US" smtClean="0"/>
              <a:pPr/>
              <a:t>‹Nº›</a:t>
            </a:fld>
            <a:endParaRPr lang="en-US"/>
          </a:p>
        </p:txBody>
      </p:sp>
    </p:spTree>
    <p:extLst>
      <p:ext uri="{BB962C8B-B14F-4D97-AF65-F5344CB8AC3E}">
        <p14:creationId xmlns:p14="http://schemas.microsoft.com/office/powerpoint/2010/main" val="211451133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FDE03CD-E61F-7798-8DE1-11CA9FD11CA8}"/>
              </a:ext>
            </a:extLst>
          </p:cNvPr>
          <p:cNvSpPr>
            <a:spLocks noGrp="1"/>
          </p:cNvSpPr>
          <p:nvPr>
            <p:ph type="title"/>
          </p:nvPr>
        </p:nvSpPr>
        <p:spPr>
          <a:xfrm>
            <a:off x="278780" y="526297"/>
            <a:ext cx="6299628" cy="4416002"/>
          </a:xfrm>
        </p:spPr>
        <p:txBody>
          <a:bodyPr vert="horz" lIns="91440" tIns="45720" rIns="91440" bIns="45720" rtlCol="0" anchor="b">
            <a:normAutofit/>
          </a:bodyPr>
          <a:lstStyle/>
          <a:p>
            <a:r>
              <a:rPr lang="es-EC" dirty="0"/>
              <a:t>Punción venosa y accesos vasculares periféricos</a:t>
            </a:r>
            <a:br>
              <a:rPr lang="es-EC" dirty="0"/>
            </a:br>
            <a:r>
              <a:rPr lang="es-EC" dirty="0"/>
              <a:t>Acceso venoso central</a:t>
            </a:r>
            <a:br>
              <a:rPr lang="es-EC" dirty="0"/>
            </a:br>
            <a:r>
              <a:rPr lang="es-EC" dirty="0"/>
              <a:t>Punción arterial</a:t>
            </a:r>
            <a:br>
              <a:rPr lang="es-EC" dirty="0"/>
            </a:br>
            <a:r>
              <a:rPr lang="es-EC" dirty="0"/>
              <a:t>Hemocultivos</a:t>
            </a:r>
            <a:br>
              <a:rPr lang="es-EC" dirty="0"/>
            </a:br>
            <a:br>
              <a:rPr lang="es-EC" dirty="0"/>
            </a:br>
            <a:endParaRPr lang="en-US" sz="4000" dirty="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1">
            <a:extLst>
              <a:ext uri="{FF2B5EF4-FFF2-40B4-BE49-F238E27FC236}">
                <a16:creationId xmlns:a16="http://schemas.microsoft.com/office/drawing/2014/main" id="{4B0BED53-0481-A132-CC14-0C3B7091E0C8}"/>
              </a:ext>
            </a:extLst>
          </p:cNvPr>
          <p:cNvSpPr txBox="1">
            <a:spLocks/>
          </p:cNvSpPr>
          <p:nvPr/>
        </p:nvSpPr>
        <p:spPr>
          <a:xfrm>
            <a:off x="421732" y="4302810"/>
            <a:ext cx="6156676" cy="2183510"/>
          </a:xfrm>
          <a:prstGeom prst="rect">
            <a:avLst/>
          </a:prstGeom>
        </p:spPr>
        <p:txBody>
          <a:bodyPr vert="horz" lIns="91440" tIns="45720" rIns="91440" bIns="45720" rtlCol="0" anchorCtr="0">
            <a:normAutofit/>
          </a:bodyPr>
          <a:lst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a:lstStyle>
          <a:p>
            <a:pPr>
              <a:lnSpc>
                <a:spcPct val="90000"/>
              </a:lnSpc>
              <a:spcAft>
                <a:spcPts val="600"/>
              </a:spcAft>
            </a:pPr>
            <a:endParaRPr lang="en-US" sz="2200" dirty="0">
              <a:latin typeface="+mn-lt"/>
              <a:ea typeface="+mn-ea"/>
              <a:cs typeface="+mn-cs"/>
            </a:endParaRPr>
          </a:p>
          <a:p>
            <a:pPr indent="-228600">
              <a:lnSpc>
                <a:spcPct val="90000"/>
              </a:lnSpc>
              <a:spcAft>
                <a:spcPts val="600"/>
              </a:spcAft>
              <a:buFont typeface="Arial" panose="020B0604020202020204" pitchFamily="34" charset="0"/>
              <a:buChar char="•"/>
            </a:pPr>
            <a:r>
              <a:rPr lang="en-US" sz="2200" dirty="0">
                <a:latin typeface="+mn-lt"/>
                <a:ea typeface="+mn-ea"/>
                <a:cs typeface="+mn-cs"/>
              </a:rPr>
              <a:t>Dra. María Montero</a:t>
            </a:r>
          </a:p>
          <a:p>
            <a:pPr indent="-228600">
              <a:lnSpc>
                <a:spcPct val="90000"/>
              </a:lnSpc>
              <a:spcAft>
                <a:spcPts val="600"/>
              </a:spcAft>
              <a:buFont typeface="Arial" panose="020B0604020202020204" pitchFamily="34" charset="0"/>
              <a:buChar char="•"/>
            </a:pPr>
            <a:endParaRPr lang="en-US" sz="2200" dirty="0">
              <a:latin typeface="+mn-lt"/>
              <a:ea typeface="+mn-ea"/>
              <a:cs typeface="+mn-cs"/>
            </a:endParaRPr>
          </a:p>
          <a:p>
            <a:pPr>
              <a:lnSpc>
                <a:spcPct val="90000"/>
              </a:lnSpc>
              <a:spcAft>
                <a:spcPts val="600"/>
              </a:spcAft>
            </a:pPr>
            <a:r>
              <a:rPr lang="en-US" sz="2200" dirty="0">
                <a:latin typeface="+mn-lt"/>
                <a:ea typeface="+mn-ea"/>
                <a:cs typeface="+mn-cs"/>
              </a:rPr>
              <a:t>Medicina Interna</a:t>
            </a:r>
          </a:p>
          <a:p>
            <a:pPr>
              <a:lnSpc>
                <a:spcPct val="90000"/>
              </a:lnSpc>
              <a:spcAft>
                <a:spcPts val="600"/>
              </a:spcAft>
            </a:pPr>
            <a:r>
              <a:rPr lang="en-US" sz="2200" dirty="0">
                <a:latin typeface="+mn-lt"/>
                <a:ea typeface="+mn-ea"/>
                <a:cs typeface="+mn-cs"/>
              </a:rPr>
              <a:t>Alta </a:t>
            </a:r>
            <a:r>
              <a:rPr lang="en-US" sz="2200" dirty="0" err="1">
                <a:latin typeface="+mn-lt"/>
                <a:ea typeface="+mn-ea"/>
                <a:cs typeface="+mn-cs"/>
              </a:rPr>
              <a:t>especialidad</a:t>
            </a:r>
            <a:r>
              <a:rPr lang="en-US" sz="2200" dirty="0">
                <a:latin typeface="+mn-lt"/>
                <a:ea typeface="+mn-ea"/>
                <a:cs typeface="+mn-cs"/>
              </a:rPr>
              <a:t> Medicina </a:t>
            </a:r>
            <a:r>
              <a:rPr lang="en-US" sz="2200" dirty="0" err="1">
                <a:latin typeface="+mn-lt"/>
                <a:ea typeface="+mn-ea"/>
                <a:cs typeface="+mn-cs"/>
              </a:rPr>
              <a:t>Paliativa</a:t>
            </a:r>
            <a:endParaRPr lang="en-US" sz="2200" dirty="0">
              <a:latin typeface="+mn-lt"/>
              <a:ea typeface="+mn-ea"/>
              <a:cs typeface="+mn-cs"/>
            </a:endParaRPr>
          </a:p>
        </p:txBody>
      </p:sp>
      <p:pic>
        <p:nvPicPr>
          <p:cNvPr id="4" name="Imagen 3">
            <a:extLst>
              <a:ext uri="{FF2B5EF4-FFF2-40B4-BE49-F238E27FC236}">
                <a16:creationId xmlns:a16="http://schemas.microsoft.com/office/drawing/2014/main" id="{EA85E024-BD3E-4D2E-C7F6-C4BCAA5A54AA}"/>
              </a:ext>
            </a:extLst>
          </p:cNvPr>
          <p:cNvPicPr>
            <a:picLocks noChangeAspect="1"/>
          </p:cNvPicPr>
          <p:nvPr/>
        </p:nvPicPr>
        <p:blipFill>
          <a:blip r:embed="rId3"/>
          <a:srcRect l="2455"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94783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215B94-B8AB-E292-BAA8-9EF3EE2D6E4A}"/>
              </a:ext>
            </a:extLst>
          </p:cNvPr>
          <p:cNvSpPr>
            <a:spLocks noGrp="1"/>
          </p:cNvSpPr>
          <p:nvPr>
            <p:ph type="title"/>
          </p:nvPr>
        </p:nvSpPr>
        <p:spPr>
          <a:xfrm>
            <a:off x="838200" y="231310"/>
            <a:ext cx="10515600" cy="1325563"/>
          </a:xfrm>
        </p:spPr>
        <p:txBody>
          <a:bodyPr/>
          <a:lstStyle/>
          <a:p>
            <a:r>
              <a:rPr lang="es-EC" dirty="0">
                <a:solidFill>
                  <a:srgbClr val="FF0000"/>
                </a:solidFill>
              </a:rPr>
              <a:t>CATÉTERES VENOSOS CENTRALES </a:t>
            </a:r>
            <a:br>
              <a:rPr lang="es-EC" dirty="0"/>
            </a:br>
            <a:endParaRPr lang="es-EC" dirty="0"/>
          </a:p>
        </p:txBody>
      </p:sp>
      <p:sp>
        <p:nvSpPr>
          <p:cNvPr id="3" name="Marcador de contenido 2">
            <a:extLst>
              <a:ext uri="{FF2B5EF4-FFF2-40B4-BE49-F238E27FC236}">
                <a16:creationId xmlns:a16="http://schemas.microsoft.com/office/drawing/2014/main" id="{41F249E1-ADB0-1A5B-BC36-1EB08C47C8E8}"/>
              </a:ext>
            </a:extLst>
          </p:cNvPr>
          <p:cNvSpPr>
            <a:spLocks noGrp="1"/>
          </p:cNvSpPr>
          <p:nvPr>
            <p:ph idx="1"/>
          </p:nvPr>
        </p:nvSpPr>
        <p:spPr>
          <a:xfrm>
            <a:off x="6096000" y="1239779"/>
            <a:ext cx="5674112" cy="5072992"/>
          </a:xfrm>
        </p:spPr>
        <p:txBody>
          <a:bodyPr>
            <a:normAutofit lnSpcReduction="10000"/>
          </a:bodyPr>
          <a:lstStyle/>
          <a:p>
            <a:r>
              <a:rPr lang="es-EC" dirty="0"/>
              <a:t>Muchos pacientes requerirán cateterización venosa central en el corto o largo plazo. </a:t>
            </a:r>
          </a:p>
          <a:p>
            <a:r>
              <a:rPr lang="es-EC" dirty="0"/>
              <a:t>Más de 250000 pacientes son cateterizados anualmente en el Reino Unido. Las contraindicaciones son relativas e incluyen: pocos sitios para realizar la canulación, variantes anatómicas, estenosis venosas, difi- cultades/complicaciones previas, coagulopatías severas, y septicemia local en el sitio de la inserción. </a:t>
            </a:r>
          </a:p>
          <a:p>
            <a:endParaRPr lang="es-EC" dirty="0"/>
          </a:p>
        </p:txBody>
      </p:sp>
      <p:pic>
        <p:nvPicPr>
          <p:cNvPr id="4" name="Imagen 3">
            <a:extLst>
              <a:ext uri="{FF2B5EF4-FFF2-40B4-BE49-F238E27FC236}">
                <a16:creationId xmlns:a16="http://schemas.microsoft.com/office/drawing/2014/main" id="{8AD14087-F633-9FA5-1CEB-513A301EE29C}"/>
              </a:ext>
            </a:extLst>
          </p:cNvPr>
          <p:cNvPicPr>
            <a:picLocks noChangeAspect="1"/>
          </p:cNvPicPr>
          <p:nvPr/>
        </p:nvPicPr>
        <p:blipFill>
          <a:blip r:embed="rId2"/>
          <a:stretch>
            <a:fillRect/>
          </a:stretch>
        </p:blipFill>
        <p:spPr>
          <a:xfrm>
            <a:off x="488255" y="1434210"/>
            <a:ext cx="5491896" cy="4343806"/>
          </a:xfrm>
          <a:prstGeom prst="rect">
            <a:avLst/>
          </a:prstGeom>
        </p:spPr>
      </p:pic>
    </p:spTree>
    <p:extLst>
      <p:ext uri="{BB962C8B-B14F-4D97-AF65-F5344CB8AC3E}">
        <p14:creationId xmlns:p14="http://schemas.microsoft.com/office/powerpoint/2010/main" val="3344680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2AE3FC-A9B8-9CBD-E15E-C0CD7A177E7C}"/>
              </a:ext>
            </a:extLst>
          </p:cNvPr>
          <p:cNvSpPr>
            <a:spLocks noGrp="1"/>
          </p:cNvSpPr>
          <p:nvPr>
            <p:ph type="title"/>
          </p:nvPr>
        </p:nvSpPr>
        <p:spPr/>
        <p:txBody>
          <a:bodyPr>
            <a:normAutofit/>
          </a:bodyPr>
          <a:lstStyle/>
          <a:p>
            <a:pPr algn="ctr"/>
            <a:r>
              <a:rPr lang="es-EC" dirty="0">
                <a:solidFill>
                  <a:srgbClr val="FF0000"/>
                </a:solidFill>
              </a:rPr>
              <a:t>CANALIZACIONES VENOSAS CENTRALES </a:t>
            </a:r>
          </a:p>
        </p:txBody>
      </p:sp>
      <p:sp>
        <p:nvSpPr>
          <p:cNvPr id="3" name="Marcador de contenido 2">
            <a:extLst>
              <a:ext uri="{FF2B5EF4-FFF2-40B4-BE49-F238E27FC236}">
                <a16:creationId xmlns:a16="http://schemas.microsoft.com/office/drawing/2014/main" id="{C7137734-500D-4B48-E746-30E1038F82FA}"/>
              </a:ext>
            </a:extLst>
          </p:cNvPr>
          <p:cNvSpPr>
            <a:spLocks noGrp="1"/>
          </p:cNvSpPr>
          <p:nvPr>
            <p:ph idx="1"/>
          </p:nvPr>
        </p:nvSpPr>
        <p:spPr>
          <a:xfrm>
            <a:off x="669073" y="1405054"/>
            <a:ext cx="10883589" cy="5174165"/>
          </a:xfrm>
        </p:spPr>
        <p:txBody>
          <a:bodyPr>
            <a:normAutofit fontScale="62500" lnSpcReduction="20000"/>
          </a:bodyPr>
          <a:lstStyle/>
          <a:p>
            <a:pPr marL="0" indent="0">
              <a:buNone/>
            </a:pPr>
            <a:r>
              <a:rPr lang="es-EC" dirty="0"/>
              <a:t>En ocasiones, se necesita canalizar venas de mayor calibre ubicadas en posiciones más centrales (venas subclavias, yugular interna y femoral) para lograr un acceso vascular fiable en pacientes en estado grave. </a:t>
            </a:r>
          </a:p>
          <a:p>
            <a:pPr marL="0" indent="0">
              <a:buNone/>
            </a:pPr>
            <a:r>
              <a:rPr lang="es-EC" b="1" dirty="0"/>
              <a:t>Tipos de catéteres</a:t>
            </a:r>
          </a:p>
          <a:p>
            <a:pPr marL="0" indent="0">
              <a:buNone/>
            </a:pPr>
            <a:r>
              <a:rPr lang="es-EC" dirty="0"/>
              <a:t>Suelen tener entre 15 cm y 30 cm de longitud, y pueden contar con uno o varios (2-4) canales de infusión.</a:t>
            </a:r>
          </a:p>
          <a:p>
            <a:r>
              <a:rPr lang="es-EC" dirty="0"/>
              <a:t>Los catéteres de varias luces son los preferidos en la UCI, ya que los pacientes ingresados en estas unidades suelen requerir numerosas terapias parenterales (p. ej., líquidos, fármacos y mezclas de nutrientes), y este tipo de catéteres permiten administrar esos tratamientos a través de una sola punción venosa.</a:t>
            </a:r>
          </a:p>
          <a:p>
            <a:r>
              <a:rPr lang="es-EC" dirty="0"/>
              <a:t>Los catéteres de tres vías o luces son, por consenso, los elegidos para el acceso venoso central. Los hay de diferentes diámetros, desde 4 French hasta 9 French, siendo el de 7 French (diámetro externo = 2,3 mm) el más habitual para los adultos.</a:t>
            </a:r>
          </a:p>
          <a:p>
            <a:pPr marL="0" indent="0">
              <a:buNone/>
            </a:pPr>
            <a:r>
              <a:rPr lang="es-EC" dirty="0">
                <a:solidFill>
                  <a:srgbClr val="FF0000"/>
                </a:solidFill>
              </a:rPr>
              <a:t>El uso de cada luz del catéter dependerá de su uso:</a:t>
            </a:r>
          </a:p>
          <a:p>
            <a:r>
              <a:rPr lang="es-EC" dirty="0"/>
              <a:t>Línea Distal: situada en la punta de catéter en la vena cava superior, se destina pues a las mediciones de PVC, en las que es necesario manipular e interrumpir el resto de las perfusiones; dispone además de un calibre grueso, se destinaría a su vez a fluidoterapia y medicación puntual, especialmente con altos flujos y líquidos espesos, como la albúmina.</a:t>
            </a:r>
          </a:p>
          <a:p>
            <a:r>
              <a:rPr lang="es-EC" dirty="0"/>
              <a:t>Línea medial: aunque no parece que haya evidencia sobre la línea para perfundir Nutrición Parenteral, ésta debe ser administrada por línea exclusiva y evitar manipulaciones por su alto grado de colonización bacteriana. Por descarte en esta situación planteada, la medial es su sitio.</a:t>
            </a:r>
          </a:p>
          <a:p>
            <a:r>
              <a:rPr lang="es-EC" dirty="0"/>
              <a:t>Línea Proximal: Se emplea para sedoanalgesia y/o aminas (por ejemplo, Noradrenalina) y y para transfusiones.</a:t>
            </a:r>
          </a:p>
        </p:txBody>
      </p:sp>
    </p:spTree>
    <p:extLst>
      <p:ext uri="{BB962C8B-B14F-4D97-AF65-F5344CB8AC3E}">
        <p14:creationId xmlns:p14="http://schemas.microsoft.com/office/powerpoint/2010/main" val="3671041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0543134E-B18F-8DDF-B41B-A83A1AF29543}"/>
              </a:ext>
            </a:extLst>
          </p:cNvPr>
          <p:cNvPicPr>
            <a:picLocks noChangeAspect="1"/>
          </p:cNvPicPr>
          <p:nvPr/>
        </p:nvPicPr>
        <p:blipFill>
          <a:blip r:embed="rId2"/>
          <a:stretch>
            <a:fillRect/>
          </a:stretch>
        </p:blipFill>
        <p:spPr>
          <a:xfrm>
            <a:off x="1757604" y="457200"/>
            <a:ext cx="8676791" cy="5943600"/>
          </a:xfrm>
          <a:prstGeom prst="rect">
            <a:avLst/>
          </a:prstGeom>
        </p:spPr>
      </p:pic>
    </p:spTree>
    <p:extLst>
      <p:ext uri="{BB962C8B-B14F-4D97-AF65-F5344CB8AC3E}">
        <p14:creationId xmlns:p14="http://schemas.microsoft.com/office/powerpoint/2010/main" val="1346180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D001E-E5FB-D9A6-D4A9-C7CC61AD72E6}"/>
              </a:ext>
            </a:extLst>
          </p:cNvPr>
          <p:cNvSpPr>
            <a:spLocks noGrp="1"/>
          </p:cNvSpPr>
          <p:nvPr>
            <p:ph type="title"/>
          </p:nvPr>
        </p:nvSpPr>
        <p:spPr/>
        <p:txBody>
          <a:bodyPr/>
          <a:lstStyle/>
          <a:p>
            <a:r>
              <a:rPr lang="es-EC" dirty="0">
                <a:solidFill>
                  <a:srgbClr val="FF0000"/>
                </a:solidFill>
              </a:rPr>
              <a:t>VÍAS DE ACCESO </a:t>
            </a:r>
            <a:br>
              <a:rPr lang="es-EC" dirty="0"/>
            </a:br>
            <a:endParaRPr lang="es-EC" dirty="0"/>
          </a:p>
        </p:txBody>
      </p:sp>
      <p:sp>
        <p:nvSpPr>
          <p:cNvPr id="3" name="Marcador de contenido 2">
            <a:extLst>
              <a:ext uri="{FF2B5EF4-FFF2-40B4-BE49-F238E27FC236}">
                <a16:creationId xmlns:a16="http://schemas.microsoft.com/office/drawing/2014/main" id="{220C8004-AD5D-5F6A-E958-E5147672825A}"/>
              </a:ext>
            </a:extLst>
          </p:cNvPr>
          <p:cNvSpPr>
            <a:spLocks noGrp="1"/>
          </p:cNvSpPr>
          <p:nvPr>
            <p:ph idx="1"/>
          </p:nvPr>
        </p:nvSpPr>
        <p:spPr>
          <a:xfrm>
            <a:off x="570571" y="1253331"/>
            <a:ext cx="10515600" cy="4351338"/>
          </a:xfrm>
        </p:spPr>
        <p:txBody>
          <a:bodyPr>
            <a:normAutofit fontScale="92500" lnSpcReduction="10000"/>
          </a:bodyPr>
          <a:lstStyle/>
          <a:p>
            <a:r>
              <a:rPr lang="es-EC" b="1" dirty="0">
                <a:solidFill>
                  <a:srgbClr val="FF0000"/>
                </a:solidFill>
              </a:rPr>
              <a:t>VENA YUGULAR INTERNA </a:t>
            </a:r>
            <a:endParaRPr lang="es-EC" dirty="0">
              <a:solidFill>
                <a:srgbClr val="FF0000"/>
              </a:solidFill>
            </a:endParaRPr>
          </a:p>
          <a:p>
            <a:pPr marL="0" indent="0">
              <a:buNone/>
            </a:pPr>
            <a:endParaRPr lang="es-EC" dirty="0"/>
          </a:p>
          <a:p>
            <a:r>
              <a:rPr lang="es-EC" dirty="0"/>
              <a:t>El acceso por el lado derecho se relaciona a menores complicaciones asociadas a la inserción del catéter y a disfunción por mala posición de la punta del mismo. Existe una relación entre la arteria carótida y la vena yugular interna que varía con la posición de la cabeza y con la dominancia de una vena en uno de los lados. </a:t>
            </a:r>
          </a:p>
          <a:p>
            <a:r>
              <a:rPr lang="es-EC" dirty="0"/>
              <a:t>En pacientes más enfermos, hay mayor riesgo de infección debido a la proximidad del sitio de inserción con secreciones orales. La punción y cateterización accidental de la arteria carótida debería ser evitable con el uso de ultrasonido</a:t>
            </a:r>
          </a:p>
        </p:txBody>
      </p:sp>
    </p:spTree>
    <p:extLst>
      <p:ext uri="{BB962C8B-B14F-4D97-AF65-F5344CB8AC3E}">
        <p14:creationId xmlns:p14="http://schemas.microsoft.com/office/powerpoint/2010/main" val="3080861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C45B68-13BB-4618-F42A-F97E1F066F07}"/>
              </a:ext>
            </a:extLst>
          </p:cNvPr>
          <p:cNvSpPr>
            <a:spLocks noGrp="1"/>
          </p:cNvSpPr>
          <p:nvPr>
            <p:ph type="title"/>
          </p:nvPr>
        </p:nvSpPr>
        <p:spPr/>
        <p:txBody>
          <a:bodyPr/>
          <a:lstStyle/>
          <a:p>
            <a:r>
              <a:rPr lang="es-EC" b="1" dirty="0">
                <a:solidFill>
                  <a:srgbClr val="FF0000"/>
                </a:solidFill>
              </a:rPr>
              <a:t>Técnicas con referencias anatómicas </a:t>
            </a:r>
            <a:br>
              <a:rPr lang="es-EC" dirty="0"/>
            </a:br>
            <a:endParaRPr lang="es-EC" dirty="0"/>
          </a:p>
        </p:txBody>
      </p:sp>
      <p:sp>
        <p:nvSpPr>
          <p:cNvPr id="3" name="Marcador de contenido 2">
            <a:extLst>
              <a:ext uri="{FF2B5EF4-FFF2-40B4-BE49-F238E27FC236}">
                <a16:creationId xmlns:a16="http://schemas.microsoft.com/office/drawing/2014/main" id="{84F15595-95B9-3954-C076-DE9610119139}"/>
              </a:ext>
            </a:extLst>
          </p:cNvPr>
          <p:cNvSpPr>
            <a:spLocks noGrp="1"/>
          </p:cNvSpPr>
          <p:nvPr>
            <p:ph idx="1"/>
          </p:nvPr>
        </p:nvSpPr>
        <p:spPr/>
        <p:txBody>
          <a:bodyPr>
            <a:normAutofit fontScale="77500" lnSpcReduction="20000"/>
          </a:bodyPr>
          <a:lstStyle/>
          <a:p>
            <a:r>
              <a:rPr lang="es-EC" dirty="0"/>
              <a:t>Se han descrito muchas técnicas para tener acceso a las venas yugulares internas. </a:t>
            </a:r>
          </a:p>
          <a:p>
            <a:r>
              <a:rPr lang="es-EC" dirty="0"/>
              <a:t>Los abordajes más típicos son desde el vértice del triángulo formado por los dos haces el músculo estrernocleidomastoideo (ECM). </a:t>
            </a:r>
          </a:p>
          <a:p>
            <a:r>
              <a:rPr lang="es-EC" dirty="0"/>
              <a:t>El cuello se rota levemente hacia el lado opuesto de la vena a puncionar y se estira suavemente. La arteria carótida se palpa al nivel del cartílago cricoides. El pulso venoso de la vena yugular puede ser visto y si se comprime la vena y se libera, se puede observar como se vacía y vuelve a llenar.</a:t>
            </a:r>
          </a:p>
          <a:p>
            <a:r>
              <a:rPr lang="es-EC" dirty="0"/>
              <a:t>La aguja se inserta dese el vértice del triángulo formado por los dos haces del ECM y se dirige hacia el pezón ipsilateral. Frecuentemente la vena se colapsa bajo la aguja y ésta la transfixia haciendo que de este modo no se reconozca la punción de la vena. </a:t>
            </a:r>
          </a:p>
          <a:p>
            <a:r>
              <a:rPr lang="es-EC" dirty="0"/>
              <a:t>La vena está habitualmente a menos de 2cm de profundidad de la piel y puede ser ubicada con una aguja 21G standard como “buscadora”. En el caso de pacientes con insuficiencia cardiaca u obesidad mórbida, la vena puede ser canulada con el paciente semisentado si la presión venosa es alta. </a:t>
            </a:r>
          </a:p>
          <a:p>
            <a:endParaRPr lang="es-EC" dirty="0"/>
          </a:p>
          <a:p>
            <a:endParaRPr lang="es-EC" dirty="0"/>
          </a:p>
        </p:txBody>
      </p:sp>
    </p:spTree>
    <p:extLst>
      <p:ext uri="{BB962C8B-B14F-4D97-AF65-F5344CB8AC3E}">
        <p14:creationId xmlns:p14="http://schemas.microsoft.com/office/powerpoint/2010/main" val="3475338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C99695-1F6E-8C91-877A-1DAB418F2B8A}"/>
              </a:ext>
            </a:extLst>
          </p:cNvPr>
          <p:cNvSpPr>
            <a:spLocks noGrp="1"/>
          </p:cNvSpPr>
          <p:nvPr>
            <p:ph type="title"/>
          </p:nvPr>
        </p:nvSpPr>
        <p:spPr/>
        <p:txBody>
          <a:bodyPr/>
          <a:lstStyle/>
          <a:p>
            <a:r>
              <a:rPr lang="es-EC" dirty="0">
                <a:solidFill>
                  <a:srgbClr val="FF0000"/>
                </a:solidFill>
              </a:rPr>
              <a:t>VENA YUGULAR EXTERNA </a:t>
            </a:r>
            <a:br>
              <a:rPr lang="es-EC" dirty="0"/>
            </a:br>
            <a:endParaRPr lang="es-EC" dirty="0"/>
          </a:p>
        </p:txBody>
      </p:sp>
      <p:sp>
        <p:nvSpPr>
          <p:cNvPr id="3" name="Marcador de contenido 2">
            <a:extLst>
              <a:ext uri="{FF2B5EF4-FFF2-40B4-BE49-F238E27FC236}">
                <a16:creationId xmlns:a16="http://schemas.microsoft.com/office/drawing/2014/main" id="{19F0FAB7-DA10-3D62-C4CE-F44B2C91902C}"/>
              </a:ext>
            </a:extLst>
          </p:cNvPr>
          <p:cNvSpPr>
            <a:spLocks noGrp="1"/>
          </p:cNvSpPr>
          <p:nvPr>
            <p:ph idx="1"/>
          </p:nvPr>
        </p:nvSpPr>
        <p:spPr>
          <a:xfrm>
            <a:off x="838200" y="1413030"/>
            <a:ext cx="10515600" cy="4351338"/>
          </a:xfrm>
        </p:spPr>
        <p:txBody>
          <a:bodyPr/>
          <a:lstStyle/>
          <a:p>
            <a:r>
              <a:rPr lang="es-EC" dirty="0"/>
              <a:t>Este sitio se utiliza de manera extraordinaria cuando una cánula es instalada bajo visión directa de la vena. Los catéteres venosos centrales que se insertan a través de esta vena atraviesan distintos ángulos y planos fasciales lo que puede dar problemas para alcanzar la vena subclavia. </a:t>
            </a:r>
          </a:p>
          <a:p>
            <a:pPr marL="0" indent="0">
              <a:buNone/>
            </a:pPr>
            <a:endParaRPr lang="es-EC" dirty="0"/>
          </a:p>
        </p:txBody>
      </p:sp>
    </p:spTree>
    <p:extLst>
      <p:ext uri="{BB962C8B-B14F-4D97-AF65-F5344CB8AC3E}">
        <p14:creationId xmlns:p14="http://schemas.microsoft.com/office/powerpoint/2010/main" val="3483468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6C3845-7E8E-1092-666B-EB03B85596E4}"/>
              </a:ext>
            </a:extLst>
          </p:cNvPr>
          <p:cNvSpPr>
            <a:spLocks noGrp="1"/>
          </p:cNvSpPr>
          <p:nvPr>
            <p:ph type="title"/>
          </p:nvPr>
        </p:nvSpPr>
        <p:spPr/>
        <p:txBody>
          <a:bodyPr/>
          <a:lstStyle/>
          <a:p>
            <a:r>
              <a:rPr lang="es-EC" dirty="0">
                <a:solidFill>
                  <a:srgbClr val="FF0000"/>
                </a:solidFill>
              </a:rPr>
              <a:t>VENA SUBCLAVIA </a:t>
            </a:r>
            <a:br>
              <a:rPr lang="es-EC" dirty="0"/>
            </a:br>
            <a:endParaRPr lang="es-EC" dirty="0"/>
          </a:p>
        </p:txBody>
      </p:sp>
      <p:sp>
        <p:nvSpPr>
          <p:cNvPr id="3" name="Marcador de contenido 2">
            <a:extLst>
              <a:ext uri="{FF2B5EF4-FFF2-40B4-BE49-F238E27FC236}">
                <a16:creationId xmlns:a16="http://schemas.microsoft.com/office/drawing/2014/main" id="{14B8FA4B-B4F4-797E-BB5A-3D5D90EFF653}"/>
              </a:ext>
            </a:extLst>
          </p:cNvPr>
          <p:cNvSpPr>
            <a:spLocks noGrp="1"/>
          </p:cNvSpPr>
          <p:nvPr>
            <p:ph idx="1"/>
          </p:nvPr>
        </p:nvSpPr>
        <p:spPr/>
        <p:txBody>
          <a:bodyPr/>
          <a:lstStyle/>
          <a:p>
            <a:r>
              <a:rPr lang="es-EC" dirty="0"/>
              <a:t>Las técnicas basadas en referencias anatómicas se asocian a más riesgos en este acceso comparado con el acceso de la vena yugular interna, como por ejemplo, neumotórax y posición incorrecta de la punta del catéter. </a:t>
            </a:r>
          </a:p>
          <a:p>
            <a:r>
              <a:rPr lang="es-EC" dirty="0"/>
              <a:t>Sin embargo, es un sitio más cómodo para el paciente y potencialmente más limpio. Se debe evitar este acceso si está en el lado de una fístula arteriovenosa ya que existe en este lado una mayor presión en la vena y por lo tanto mayor riesgo de fístula y trombosis. </a:t>
            </a:r>
          </a:p>
          <a:p>
            <a:pPr marL="0" indent="0">
              <a:buNone/>
            </a:pPr>
            <a:endParaRPr lang="es-EC" dirty="0"/>
          </a:p>
        </p:txBody>
      </p:sp>
    </p:spTree>
    <p:extLst>
      <p:ext uri="{BB962C8B-B14F-4D97-AF65-F5344CB8AC3E}">
        <p14:creationId xmlns:p14="http://schemas.microsoft.com/office/powerpoint/2010/main" val="3121529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5F01DD-E668-973B-4D9A-15B7A56FB779}"/>
              </a:ext>
            </a:extLst>
          </p:cNvPr>
          <p:cNvSpPr>
            <a:spLocks noGrp="1"/>
          </p:cNvSpPr>
          <p:nvPr>
            <p:ph type="title"/>
          </p:nvPr>
        </p:nvSpPr>
        <p:spPr/>
        <p:txBody>
          <a:bodyPr>
            <a:normAutofit/>
          </a:bodyPr>
          <a:lstStyle/>
          <a:p>
            <a:r>
              <a:rPr lang="es-EC" dirty="0">
                <a:solidFill>
                  <a:srgbClr val="FF0000"/>
                </a:solidFill>
              </a:rPr>
              <a:t>VENA FEMORAL </a:t>
            </a:r>
            <a:br>
              <a:rPr lang="es-EC" dirty="0"/>
            </a:br>
            <a:endParaRPr lang="es-EC" dirty="0"/>
          </a:p>
        </p:txBody>
      </p:sp>
      <p:sp>
        <p:nvSpPr>
          <p:cNvPr id="3" name="Marcador de contenido 2">
            <a:extLst>
              <a:ext uri="{FF2B5EF4-FFF2-40B4-BE49-F238E27FC236}">
                <a16:creationId xmlns:a16="http://schemas.microsoft.com/office/drawing/2014/main" id="{27C3416A-88CD-0130-242E-94DAEB699E21}"/>
              </a:ext>
            </a:extLst>
          </p:cNvPr>
          <p:cNvSpPr>
            <a:spLocks noGrp="1"/>
          </p:cNvSpPr>
          <p:nvPr>
            <p:ph idx="1"/>
          </p:nvPr>
        </p:nvSpPr>
        <p:spPr/>
        <p:txBody>
          <a:bodyPr/>
          <a:lstStyle/>
          <a:p>
            <a:r>
              <a:rPr lang="es-EC" dirty="0"/>
              <a:t>La anatomía es más compleja que la visualización gráfica de venas y arterias en los libros de estudio, lo cual es relativamente cierto a nivel del ligamento inguinal. </a:t>
            </a:r>
          </a:p>
          <a:p>
            <a:r>
              <a:rPr lang="es-EC" dirty="0"/>
              <a:t>El acceso por la vena femoral es útil en pacientes incapaces de tolerar la posición cabeza abajo, en niños y en situaciones de urgencia. </a:t>
            </a:r>
          </a:p>
          <a:p>
            <a:endParaRPr lang="es-EC" dirty="0"/>
          </a:p>
        </p:txBody>
      </p:sp>
    </p:spTree>
    <p:extLst>
      <p:ext uri="{BB962C8B-B14F-4D97-AF65-F5344CB8AC3E}">
        <p14:creationId xmlns:p14="http://schemas.microsoft.com/office/powerpoint/2010/main" val="2555970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5A11858-F5A7-1D51-A936-2B84C113A4B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300" kern="1200">
                <a:solidFill>
                  <a:srgbClr val="FFFFFF"/>
                </a:solidFill>
                <a:latin typeface="+mj-lt"/>
                <a:ea typeface="+mj-ea"/>
                <a:cs typeface="+mj-cs"/>
              </a:rPr>
              <a:t>COMPLICACIONES</a:t>
            </a:r>
          </a:p>
        </p:txBody>
      </p:sp>
      <p:pic>
        <p:nvPicPr>
          <p:cNvPr id="4" name="Imagen 3">
            <a:extLst>
              <a:ext uri="{FF2B5EF4-FFF2-40B4-BE49-F238E27FC236}">
                <a16:creationId xmlns:a16="http://schemas.microsoft.com/office/drawing/2014/main" id="{2535C5B9-3D55-5220-937C-E3CE5D3DBA66}"/>
              </a:ext>
            </a:extLst>
          </p:cNvPr>
          <p:cNvPicPr>
            <a:picLocks noChangeAspect="1"/>
          </p:cNvPicPr>
          <p:nvPr/>
        </p:nvPicPr>
        <p:blipFill>
          <a:blip r:embed="rId2"/>
          <a:stretch>
            <a:fillRect/>
          </a:stretch>
        </p:blipFill>
        <p:spPr>
          <a:xfrm>
            <a:off x="5745265" y="643466"/>
            <a:ext cx="4844802" cy="5568739"/>
          </a:xfrm>
          <a:prstGeom prst="rect">
            <a:avLst/>
          </a:prstGeom>
        </p:spPr>
      </p:pic>
    </p:spTree>
    <p:extLst>
      <p:ext uri="{BB962C8B-B14F-4D97-AF65-F5344CB8AC3E}">
        <p14:creationId xmlns:p14="http://schemas.microsoft.com/office/powerpoint/2010/main" val="3546831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6C92F3-9E62-A9F2-55EA-033E951C49B6}"/>
              </a:ext>
            </a:extLst>
          </p:cNvPr>
          <p:cNvSpPr>
            <a:spLocks noGrp="1"/>
          </p:cNvSpPr>
          <p:nvPr>
            <p:ph type="ctrTitle"/>
          </p:nvPr>
        </p:nvSpPr>
        <p:spPr/>
        <p:txBody>
          <a:bodyPr/>
          <a:lstStyle/>
          <a:p>
            <a:r>
              <a:rPr lang="es-EC" dirty="0"/>
              <a:t>Vía central yugular </a:t>
            </a:r>
            <a:endParaRPr lang="en-US" dirty="0"/>
          </a:p>
        </p:txBody>
      </p:sp>
      <p:sp>
        <p:nvSpPr>
          <p:cNvPr id="3" name="Subtítulo 2">
            <a:extLst>
              <a:ext uri="{FF2B5EF4-FFF2-40B4-BE49-F238E27FC236}">
                <a16:creationId xmlns:a16="http://schemas.microsoft.com/office/drawing/2014/main" id="{039EF668-DDDB-D2D6-96B2-2166CC67EB4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58967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225C61-E974-BDA7-4B6B-F2A747CA6DC4}"/>
              </a:ext>
            </a:extLst>
          </p:cNvPr>
          <p:cNvSpPr>
            <a:spLocks noGrp="1"/>
          </p:cNvSpPr>
          <p:nvPr>
            <p:ph type="title"/>
          </p:nvPr>
        </p:nvSpPr>
        <p:spPr/>
        <p:txBody>
          <a:bodyPr>
            <a:normAutofit fontScale="90000"/>
          </a:bodyPr>
          <a:lstStyle/>
          <a:p>
            <a:r>
              <a:rPr lang="es-EC" b="1" dirty="0">
                <a:solidFill>
                  <a:srgbClr val="FF0000"/>
                </a:solidFill>
              </a:rPr>
              <a:t>¿Cuáles son los tipos de accesos vasculares?</a:t>
            </a:r>
            <a:br>
              <a:rPr lang="es-EC" b="1" dirty="0"/>
            </a:br>
            <a:endParaRPr lang="es-EC" dirty="0"/>
          </a:p>
        </p:txBody>
      </p:sp>
      <p:sp>
        <p:nvSpPr>
          <p:cNvPr id="3" name="Marcador de contenido 2">
            <a:extLst>
              <a:ext uri="{FF2B5EF4-FFF2-40B4-BE49-F238E27FC236}">
                <a16:creationId xmlns:a16="http://schemas.microsoft.com/office/drawing/2014/main" id="{C3139F67-4156-9049-5AB4-E628357EB725}"/>
              </a:ext>
            </a:extLst>
          </p:cNvPr>
          <p:cNvSpPr>
            <a:spLocks noGrp="1"/>
          </p:cNvSpPr>
          <p:nvPr>
            <p:ph idx="1"/>
          </p:nvPr>
        </p:nvSpPr>
        <p:spPr/>
        <p:txBody>
          <a:bodyPr>
            <a:normAutofit fontScale="92500" lnSpcReduction="10000"/>
          </a:bodyPr>
          <a:lstStyle/>
          <a:p>
            <a:r>
              <a:rPr lang="es-EC" dirty="0"/>
              <a:t>Acceso venoso periférico se utiliza para terapias a corto plazo para la administración de medicamentos o líquidos que no requieran una infusión prolongada o de alta concentración.</a:t>
            </a:r>
          </a:p>
          <a:p>
            <a:r>
              <a:rPr lang="es-EC" dirty="0"/>
              <a:t>Acceso venoso central es una opción duradera y robusta, indicada para pacientes que requieren tratamientos más complejos o de mayor duración. Este tipo de acceso implica la colocación de un catéter en una vena de mayor calibre, como la vena subclavia o yugular, y llega hasta las grandes venas cercanas al corazón. </a:t>
            </a:r>
          </a:p>
          <a:p>
            <a:pPr fontAlgn="base"/>
            <a:r>
              <a:rPr lang="es-EC" dirty="0"/>
              <a:t>Puerto implantable, un pequeño dispositivo que se coloca bajo la piel y se conecta a una vena central a través de un catéter. Estos puertos son utilizados en pacientes que necesitan tratamientos repetidos y prolongados, como los pacientes oncológicos.</a:t>
            </a:r>
          </a:p>
        </p:txBody>
      </p:sp>
    </p:spTree>
    <p:extLst>
      <p:ext uri="{BB962C8B-B14F-4D97-AF65-F5344CB8AC3E}">
        <p14:creationId xmlns:p14="http://schemas.microsoft.com/office/powerpoint/2010/main" val="4204151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377819-C49F-7461-A7C2-E730DC238524}"/>
              </a:ext>
            </a:extLst>
          </p:cNvPr>
          <p:cNvSpPr>
            <a:spLocks noGrp="1"/>
          </p:cNvSpPr>
          <p:nvPr>
            <p:ph type="title"/>
          </p:nvPr>
        </p:nvSpPr>
        <p:spPr/>
        <p:txBody>
          <a:bodyPr/>
          <a:lstStyle/>
          <a:p>
            <a:r>
              <a:rPr lang="es-EC" b="1" dirty="0"/>
              <a:t>Indicaciones </a:t>
            </a:r>
            <a:endParaRPr lang="en-US" b="1" dirty="0"/>
          </a:p>
        </p:txBody>
      </p:sp>
      <p:sp>
        <p:nvSpPr>
          <p:cNvPr id="3" name="Marcador de contenido 2">
            <a:extLst>
              <a:ext uri="{FF2B5EF4-FFF2-40B4-BE49-F238E27FC236}">
                <a16:creationId xmlns:a16="http://schemas.microsoft.com/office/drawing/2014/main" id="{6A5A6DEC-1174-180D-2F34-2FD0287D602A}"/>
              </a:ext>
            </a:extLst>
          </p:cNvPr>
          <p:cNvSpPr>
            <a:spLocks noGrp="1"/>
          </p:cNvSpPr>
          <p:nvPr>
            <p:ph idx="1"/>
          </p:nvPr>
        </p:nvSpPr>
        <p:spPr/>
        <p:txBody>
          <a:bodyPr>
            <a:normAutofit/>
          </a:bodyPr>
          <a:lstStyle/>
          <a:p>
            <a:pPr fontAlgn="base"/>
            <a:r>
              <a:rPr lang="es-ES" dirty="0"/>
              <a:t>Mal acceso periférico</a:t>
            </a:r>
          </a:p>
          <a:p>
            <a:pPr fontAlgn="base"/>
            <a:r>
              <a:rPr lang="es-ES" dirty="0"/>
              <a:t>Requerimientos de vasopresores</a:t>
            </a:r>
          </a:p>
          <a:p>
            <a:pPr fontAlgn="base"/>
            <a:r>
              <a:rPr lang="es-ES" dirty="0"/>
              <a:t>Nutrición parenteral</a:t>
            </a:r>
          </a:p>
          <a:p>
            <a:pPr fontAlgn="base"/>
            <a:r>
              <a:rPr lang="es-ES" dirty="0"/>
              <a:t>Infusión de fármacos irritantes</a:t>
            </a:r>
          </a:p>
          <a:p>
            <a:pPr fontAlgn="base"/>
            <a:r>
              <a:rPr lang="es-ES" dirty="0"/>
              <a:t>Diálisis (terapia de reemplazo renal)</a:t>
            </a:r>
          </a:p>
          <a:p>
            <a:pPr fontAlgn="base"/>
            <a:r>
              <a:rPr lang="es-ES" dirty="0"/>
              <a:t>Intercambio de plasma</a:t>
            </a:r>
          </a:p>
          <a:p>
            <a:pPr fontAlgn="base"/>
            <a:r>
              <a:rPr lang="es-ES" dirty="0"/>
              <a:t>Extracciones frecuentes de laboratorio</a:t>
            </a:r>
          </a:p>
          <a:p>
            <a:pPr fontAlgn="base"/>
            <a:r>
              <a:rPr lang="es-ES" dirty="0"/>
              <a:t>Monitorización hemodinámico</a:t>
            </a:r>
          </a:p>
          <a:p>
            <a:endParaRPr lang="en-US" dirty="0"/>
          </a:p>
        </p:txBody>
      </p:sp>
    </p:spTree>
    <p:extLst>
      <p:ext uri="{BB962C8B-B14F-4D97-AF65-F5344CB8AC3E}">
        <p14:creationId xmlns:p14="http://schemas.microsoft.com/office/powerpoint/2010/main" val="4139156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6DF0564E-A367-F02C-A08B-102565F1BD40}"/>
              </a:ext>
            </a:extLst>
          </p:cNvPr>
          <p:cNvPicPr>
            <a:picLocks noGrp="1" noChangeAspect="1"/>
          </p:cNvPicPr>
          <p:nvPr>
            <p:ph idx="1"/>
          </p:nvPr>
        </p:nvPicPr>
        <p:blipFill>
          <a:blip r:embed="rId2"/>
          <a:stretch>
            <a:fillRect/>
          </a:stretch>
        </p:blipFill>
        <p:spPr>
          <a:xfrm>
            <a:off x="0" y="0"/>
            <a:ext cx="12333311" cy="6620285"/>
          </a:xfrm>
        </p:spPr>
      </p:pic>
    </p:spTree>
    <p:extLst>
      <p:ext uri="{BB962C8B-B14F-4D97-AF65-F5344CB8AC3E}">
        <p14:creationId xmlns:p14="http://schemas.microsoft.com/office/powerpoint/2010/main" val="2273340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6D703C-C30F-D840-7DB3-351D56434A07}"/>
              </a:ext>
            </a:extLst>
          </p:cNvPr>
          <p:cNvSpPr>
            <a:spLocks noGrp="1"/>
          </p:cNvSpPr>
          <p:nvPr>
            <p:ph type="title"/>
          </p:nvPr>
        </p:nvSpPr>
        <p:spPr/>
        <p:txBody>
          <a:bodyPr/>
          <a:lstStyle/>
          <a:p>
            <a:r>
              <a:rPr lang="es-ES" b="1" dirty="0"/>
              <a:t>Contraindicaciones absolutas</a:t>
            </a:r>
            <a:br>
              <a:rPr lang="es-ES" dirty="0"/>
            </a:br>
            <a:endParaRPr lang="en-US" dirty="0"/>
          </a:p>
        </p:txBody>
      </p:sp>
      <p:sp>
        <p:nvSpPr>
          <p:cNvPr id="3" name="Marcador de contenido 2">
            <a:extLst>
              <a:ext uri="{FF2B5EF4-FFF2-40B4-BE49-F238E27FC236}">
                <a16:creationId xmlns:a16="http://schemas.microsoft.com/office/drawing/2014/main" id="{D847A639-0E85-15CF-1F0F-2F6605F199D3}"/>
              </a:ext>
            </a:extLst>
          </p:cNvPr>
          <p:cNvSpPr>
            <a:spLocks noGrp="1"/>
          </p:cNvSpPr>
          <p:nvPr>
            <p:ph idx="1"/>
          </p:nvPr>
        </p:nvSpPr>
        <p:spPr/>
        <p:txBody>
          <a:bodyPr/>
          <a:lstStyle/>
          <a:p>
            <a:pPr fontAlgn="base"/>
            <a:r>
              <a:rPr lang="es-ES" dirty="0"/>
              <a:t>Trombosis*</a:t>
            </a:r>
          </a:p>
          <a:p>
            <a:pPr fontAlgn="base"/>
            <a:r>
              <a:rPr lang="es-ES" dirty="0"/>
              <a:t>Estenosis*</a:t>
            </a:r>
          </a:p>
          <a:p>
            <a:pPr fontAlgn="base"/>
            <a:r>
              <a:rPr lang="es-ES" dirty="0"/>
              <a:t>Infección local</a:t>
            </a:r>
          </a:p>
          <a:p>
            <a:pPr fontAlgn="base"/>
            <a:r>
              <a:rPr lang="es-ES" dirty="0"/>
              <a:t>Coagulopatía (contraindicación relativa)</a:t>
            </a:r>
          </a:p>
          <a:p>
            <a:endParaRPr lang="en-US" dirty="0"/>
          </a:p>
        </p:txBody>
      </p:sp>
    </p:spTree>
    <p:extLst>
      <p:ext uri="{BB962C8B-B14F-4D97-AF65-F5344CB8AC3E}">
        <p14:creationId xmlns:p14="http://schemas.microsoft.com/office/powerpoint/2010/main" val="679228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81E103-65A9-AA23-5CE4-724921B05E86}"/>
              </a:ext>
            </a:extLst>
          </p:cNvPr>
          <p:cNvSpPr>
            <a:spLocks noGrp="1"/>
          </p:cNvSpPr>
          <p:nvPr>
            <p:ph type="title"/>
          </p:nvPr>
        </p:nvSpPr>
        <p:spPr/>
        <p:txBody>
          <a:bodyPr/>
          <a:lstStyle/>
          <a:p>
            <a:r>
              <a:rPr lang="en-US" b="1" dirty="0" err="1"/>
              <a:t>Complicaciones</a:t>
            </a:r>
            <a:endParaRPr lang="en-US" dirty="0"/>
          </a:p>
        </p:txBody>
      </p:sp>
      <p:sp>
        <p:nvSpPr>
          <p:cNvPr id="3" name="Marcador de contenido 2">
            <a:extLst>
              <a:ext uri="{FF2B5EF4-FFF2-40B4-BE49-F238E27FC236}">
                <a16:creationId xmlns:a16="http://schemas.microsoft.com/office/drawing/2014/main" id="{31C4063C-FBBB-A88C-5E67-49552FCEF487}"/>
              </a:ext>
            </a:extLst>
          </p:cNvPr>
          <p:cNvSpPr>
            <a:spLocks noGrp="1"/>
          </p:cNvSpPr>
          <p:nvPr>
            <p:ph idx="1"/>
          </p:nvPr>
        </p:nvSpPr>
        <p:spPr/>
        <p:txBody>
          <a:bodyPr>
            <a:normAutofit fontScale="77500" lnSpcReduction="20000"/>
          </a:bodyPr>
          <a:lstStyle/>
          <a:p>
            <a:r>
              <a:rPr lang="en-US" dirty="0" err="1"/>
              <a:t>Punción</a:t>
            </a:r>
            <a:r>
              <a:rPr lang="en-US" dirty="0"/>
              <a:t> arterial</a:t>
            </a:r>
          </a:p>
          <a:p>
            <a:r>
              <a:rPr lang="en-US" dirty="0"/>
              <a:t>Hematoma</a:t>
            </a:r>
          </a:p>
          <a:p>
            <a:r>
              <a:rPr lang="en-US" dirty="0" err="1"/>
              <a:t>Neumotórax</a:t>
            </a:r>
            <a:endParaRPr lang="en-US" dirty="0"/>
          </a:p>
          <a:p>
            <a:r>
              <a:rPr lang="en-US" dirty="0"/>
              <a:t>Daño a la vena</a:t>
            </a:r>
          </a:p>
          <a:p>
            <a:r>
              <a:rPr lang="en-US" dirty="0" err="1"/>
              <a:t>Hemotórax</a:t>
            </a:r>
            <a:endParaRPr lang="en-US" dirty="0"/>
          </a:p>
          <a:p>
            <a:r>
              <a:rPr lang="en-US" dirty="0" err="1"/>
              <a:t>Embolia</a:t>
            </a:r>
            <a:r>
              <a:rPr lang="en-US" dirty="0"/>
              <a:t> </a:t>
            </a:r>
            <a:r>
              <a:rPr lang="en-US" dirty="0" err="1"/>
              <a:t>gaseosa</a:t>
            </a:r>
            <a:endParaRPr lang="en-US" dirty="0"/>
          </a:p>
          <a:p>
            <a:r>
              <a:rPr lang="en-US" dirty="0" err="1"/>
              <a:t>Desplazamiento</a:t>
            </a:r>
            <a:r>
              <a:rPr lang="en-US" dirty="0"/>
              <a:t> del </a:t>
            </a:r>
            <a:r>
              <a:rPr lang="en-US" dirty="0" err="1"/>
              <a:t>catéter</a:t>
            </a:r>
            <a:r>
              <a:rPr lang="en-US" dirty="0"/>
              <a:t>*</a:t>
            </a:r>
          </a:p>
          <a:p>
            <a:r>
              <a:rPr lang="en-US" dirty="0" err="1"/>
              <a:t>Arritmias</a:t>
            </a:r>
            <a:r>
              <a:rPr lang="en-US" dirty="0"/>
              <a:t> o </a:t>
            </a:r>
            <a:r>
              <a:rPr lang="en-US" dirty="0" err="1"/>
              <a:t>perforación</a:t>
            </a:r>
            <a:r>
              <a:rPr lang="en-US" dirty="0"/>
              <a:t> auricular, </a:t>
            </a:r>
            <a:r>
              <a:rPr lang="en-US" dirty="0" err="1"/>
              <a:t>típicamente</a:t>
            </a:r>
            <a:r>
              <a:rPr lang="en-US" dirty="0"/>
              <a:t> </a:t>
            </a:r>
            <a:r>
              <a:rPr lang="en-US" dirty="0" err="1"/>
              <a:t>causadas</a:t>
            </a:r>
            <a:r>
              <a:rPr lang="en-US" dirty="0"/>
              <a:t> </a:t>
            </a:r>
            <a:r>
              <a:rPr lang="en-US" dirty="0" err="1"/>
              <a:t>por</a:t>
            </a:r>
            <a:r>
              <a:rPr lang="en-US" dirty="0"/>
              <a:t> un alambre </a:t>
            </a:r>
            <a:r>
              <a:rPr lang="en-US" dirty="0" err="1"/>
              <a:t>guía</a:t>
            </a:r>
            <a:r>
              <a:rPr lang="en-US" dirty="0"/>
              <a:t> o un </a:t>
            </a:r>
            <a:r>
              <a:rPr lang="en-US" dirty="0" err="1"/>
              <a:t>catéter</a:t>
            </a:r>
            <a:endParaRPr lang="en-US" dirty="0"/>
          </a:p>
          <a:p>
            <a:r>
              <a:rPr lang="en-US" dirty="0"/>
              <a:t>Daño </a:t>
            </a:r>
            <a:r>
              <a:rPr lang="en-US" dirty="0" err="1"/>
              <a:t>nervioso</a:t>
            </a:r>
            <a:endParaRPr lang="en-US" dirty="0"/>
          </a:p>
          <a:p>
            <a:r>
              <a:rPr lang="en-US" dirty="0" err="1"/>
              <a:t>Infección</a:t>
            </a:r>
            <a:endParaRPr lang="en-US" dirty="0"/>
          </a:p>
          <a:p>
            <a:r>
              <a:rPr lang="en-US" dirty="0" err="1"/>
              <a:t>Trombosis</a:t>
            </a:r>
            <a:endParaRPr lang="en-US" dirty="0"/>
          </a:p>
          <a:p>
            <a:endParaRPr lang="en-US" dirty="0"/>
          </a:p>
        </p:txBody>
      </p:sp>
    </p:spTree>
    <p:extLst>
      <p:ext uri="{BB962C8B-B14F-4D97-AF65-F5344CB8AC3E}">
        <p14:creationId xmlns:p14="http://schemas.microsoft.com/office/powerpoint/2010/main" val="3643224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915531-C185-BA28-EB6D-F2BE830F1B4C}"/>
              </a:ext>
            </a:extLst>
          </p:cNvPr>
          <p:cNvSpPr>
            <a:spLocks noGrp="1"/>
          </p:cNvSpPr>
          <p:nvPr>
            <p:ph type="title"/>
          </p:nvPr>
        </p:nvSpPr>
        <p:spPr/>
        <p:txBody>
          <a:bodyPr>
            <a:normAutofit fontScale="90000"/>
          </a:bodyPr>
          <a:lstStyle/>
          <a:p>
            <a:r>
              <a:rPr lang="en-US" b="1" dirty="0" err="1"/>
              <a:t>Procedimiento</a:t>
            </a:r>
            <a:r>
              <a:rPr lang="en-US" b="1" dirty="0"/>
              <a:t> </a:t>
            </a:r>
            <a:r>
              <a:rPr lang="en-US" b="1" dirty="0" err="1"/>
              <a:t>estéril</a:t>
            </a:r>
            <a:r>
              <a:rPr lang="en-US" b="1" dirty="0"/>
              <a:t>, </a:t>
            </a:r>
            <a:r>
              <a:rPr lang="en-US" b="1" dirty="0" err="1"/>
              <a:t>protección</a:t>
            </a:r>
            <a:r>
              <a:rPr lang="en-US" b="1" dirty="0"/>
              <a:t> de barrera</a:t>
            </a:r>
            <a:br>
              <a:rPr lang="en-US" dirty="0"/>
            </a:br>
            <a:endParaRPr lang="en-US" dirty="0"/>
          </a:p>
        </p:txBody>
      </p:sp>
      <p:sp>
        <p:nvSpPr>
          <p:cNvPr id="3" name="Marcador de contenido 2">
            <a:extLst>
              <a:ext uri="{FF2B5EF4-FFF2-40B4-BE49-F238E27FC236}">
                <a16:creationId xmlns:a16="http://schemas.microsoft.com/office/drawing/2014/main" id="{AE8A3E83-754C-4075-6B6E-A883B0A1F894}"/>
              </a:ext>
            </a:extLst>
          </p:cNvPr>
          <p:cNvSpPr>
            <a:spLocks noGrp="1"/>
          </p:cNvSpPr>
          <p:nvPr>
            <p:ph idx="1"/>
          </p:nvPr>
        </p:nvSpPr>
        <p:spPr/>
        <p:txBody>
          <a:bodyPr/>
          <a:lstStyle/>
          <a:p>
            <a:r>
              <a:rPr lang="en-US" dirty="0" err="1"/>
              <a:t>Solución</a:t>
            </a:r>
            <a:r>
              <a:rPr lang="en-US" dirty="0"/>
              <a:t> </a:t>
            </a:r>
            <a:r>
              <a:rPr lang="en-US" dirty="0" err="1"/>
              <a:t>antiséptica</a:t>
            </a:r>
            <a:r>
              <a:rPr lang="en-US" dirty="0"/>
              <a:t> (p. </a:t>
            </a:r>
            <a:r>
              <a:rPr lang="en-US" dirty="0" err="1"/>
              <a:t>ej</a:t>
            </a:r>
            <a:r>
              <a:rPr lang="en-US" dirty="0"/>
              <a:t>., </a:t>
            </a:r>
            <a:r>
              <a:rPr lang="en-US" dirty="0" err="1"/>
              <a:t>clorhexidina</a:t>
            </a:r>
            <a:r>
              <a:rPr lang="en-US" dirty="0"/>
              <a:t>-alcohol, </a:t>
            </a:r>
            <a:r>
              <a:rPr lang="en-US" dirty="0" err="1"/>
              <a:t>povidona</a:t>
            </a:r>
            <a:r>
              <a:rPr lang="en-US" dirty="0"/>
              <a:t> </a:t>
            </a:r>
            <a:r>
              <a:rPr lang="en-US" dirty="0" err="1"/>
              <a:t>yodada</a:t>
            </a:r>
            <a:r>
              <a:rPr lang="en-US" dirty="0"/>
              <a:t>, alcohol)</a:t>
            </a:r>
          </a:p>
          <a:p>
            <a:r>
              <a:rPr lang="en-US" dirty="0"/>
              <a:t>Campos </a:t>
            </a:r>
            <a:r>
              <a:rPr lang="en-US" dirty="0" err="1"/>
              <a:t>estériles</a:t>
            </a:r>
            <a:r>
              <a:rPr lang="en-US" dirty="0"/>
              <a:t> </a:t>
            </a:r>
            <a:r>
              <a:rPr lang="en-US" dirty="0" err="1"/>
              <a:t>grandes</a:t>
            </a:r>
            <a:r>
              <a:rPr lang="en-US" dirty="0"/>
              <a:t>, </a:t>
            </a:r>
            <a:r>
              <a:rPr lang="en-US" dirty="0" err="1"/>
              <a:t>compresas</a:t>
            </a:r>
            <a:endParaRPr lang="en-US" dirty="0"/>
          </a:p>
          <a:p>
            <a:r>
              <a:rPr lang="en-US" dirty="0"/>
              <a:t>Gorros, </a:t>
            </a:r>
            <a:r>
              <a:rPr lang="en-US" dirty="0" err="1"/>
              <a:t>mascarillas</a:t>
            </a:r>
            <a:r>
              <a:rPr lang="en-US" dirty="0"/>
              <a:t>, batas y </a:t>
            </a:r>
            <a:r>
              <a:rPr lang="en-US" dirty="0" err="1"/>
              <a:t>guantes</a:t>
            </a:r>
            <a:r>
              <a:rPr lang="en-US" dirty="0"/>
              <a:t> </a:t>
            </a:r>
            <a:r>
              <a:rPr lang="en-US" dirty="0" err="1"/>
              <a:t>estériles</a:t>
            </a:r>
            <a:endParaRPr lang="en-US" dirty="0"/>
          </a:p>
          <a:p>
            <a:r>
              <a:rPr lang="en-US" dirty="0" err="1"/>
              <a:t>Protectores</a:t>
            </a:r>
            <a:r>
              <a:rPr lang="en-US" dirty="0"/>
              <a:t> </a:t>
            </a:r>
            <a:r>
              <a:rPr lang="en-US" dirty="0" err="1"/>
              <a:t>faciales</a:t>
            </a:r>
            <a:endParaRPr lang="en-US" dirty="0"/>
          </a:p>
          <a:p>
            <a:endParaRPr lang="en-US" dirty="0"/>
          </a:p>
        </p:txBody>
      </p:sp>
    </p:spTree>
    <p:extLst>
      <p:ext uri="{BB962C8B-B14F-4D97-AF65-F5344CB8AC3E}">
        <p14:creationId xmlns:p14="http://schemas.microsoft.com/office/powerpoint/2010/main" val="2893335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D509B3-EC06-0A8E-FFA3-5F09233665D9}"/>
              </a:ext>
            </a:extLst>
          </p:cNvPr>
          <p:cNvSpPr>
            <a:spLocks noGrp="1"/>
          </p:cNvSpPr>
          <p:nvPr>
            <p:ph type="title"/>
          </p:nvPr>
        </p:nvSpPr>
        <p:spPr/>
        <p:txBody>
          <a:bodyPr/>
          <a:lstStyle/>
          <a:p>
            <a:r>
              <a:rPr lang="es-ES" b="1" dirty="0"/>
              <a:t>Guía ecográfica</a:t>
            </a:r>
            <a:br>
              <a:rPr lang="es-ES" dirty="0"/>
            </a:br>
            <a:endParaRPr lang="en-US" dirty="0"/>
          </a:p>
        </p:txBody>
      </p:sp>
      <p:sp>
        <p:nvSpPr>
          <p:cNvPr id="3" name="Marcador de contenido 2">
            <a:extLst>
              <a:ext uri="{FF2B5EF4-FFF2-40B4-BE49-F238E27FC236}">
                <a16:creationId xmlns:a16="http://schemas.microsoft.com/office/drawing/2014/main" id="{D5248846-1ACA-4C17-43A8-67F4B684B2A1}"/>
              </a:ext>
            </a:extLst>
          </p:cNvPr>
          <p:cNvSpPr>
            <a:spLocks noGrp="1"/>
          </p:cNvSpPr>
          <p:nvPr>
            <p:ph idx="1"/>
          </p:nvPr>
        </p:nvSpPr>
        <p:spPr/>
        <p:txBody>
          <a:bodyPr/>
          <a:lstStyle/>
          <a:p>
            <a:r>
              <a:rPr lang="es-ES" dirty="0"/>
              <a:t>Aparato de ultrasonido con una sonda de matriz lineal (transductor) de alta frecuencia (p. ej., 5 a 10 MHz)</a:t>
            </a:r>
          </a:p>
          <a:p>
            <a:r>
              <a:rPr lang="es-ES" dirty="0"/>
              <a:t>Gel de ultrasonido, no estéril y estéril</a:t>
            </a:r>
          </a:p>
          <a:p>
            <a:r>
              <a:rPr lang="es-ES" dirty="0"/>
              <a:t>Cubra el transductor estéril para crear una vaina alrededor del transductor y el cable, bandas de goma estériles (alternativamente, el transductor puede colocarse dentro de un guante estéril y el cordón envuelto dentro de un campo estéril)</a:t>
            </a:r>
          </a:p>
          <a:p>
            <a:endParaRPr lang="en-US" dirty="0"/>
          </a:p>
        </p:txBody>
      </p:sp>
    </p:spTree>
    <p:extLst>
      <p:ext uri="{BB962C8B-B14F-4D97-AF65-F5344CB8AC3E}">
        <p14:creationId xmlns:p14="http://schemas.microsoft.com/office/powerpoint/2010/main" val="806200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A7DF41-1471-C513-CECB-92D8BA8846CA}"/>
              </a:ext>
            </a:extLst>
          </p:cNvPr>
          <p:cNvSpPr>
            <a:spLocks noGrp="1"/>
          </p:cNvSpPr>
          <p:nvPr>
            <p:ph type="title"/>
          </p:nvPr>
        </p:nvSpPr>
        <p:spPr/>
        <p:txBody>
          <a:bodyPr>
            <a:normAutofit fontScale="90000"/>
          </a:bodyPr>
          <a:lstStyle/>
          <a:p>
            <a:r>
              <a:rPr lang="es-ES" b="1" dirty="0"/>
              <a:t>Técnica de </a:t>
            </a:r>
            <a:r>
              <a:rPr lang="es-ES" b="1" dirty="0" err="1"/>
              <a:t>Seldinger</a:t>
            </a:r>
            <a:r>
              <a:rPr lang="es-ES" b="1" dirty="0"/>
              <a:t> (catéter sobre alambre guía)</a:t>
            </a:r>
            <a:br>
              <a:rPr lang="es-ES" dirty="0"/>
            </a:br>
            <a:endParaRPr lang="en-US" dirty="0"/>
          </a:p>
        </p:txBody>
      </p:sp>
      <p:sp>
        <p:nvSpPr>
          <p:cNvPr id="3" name="Marcador de contenido 2">
            <a:extLst>
              <a:ext uri="{FF2B5EF4-FFF2-40B4-BE49-F238E27FC236}">
                <a16:creationId xmlns:a16="http://schemas.microsoft.com/office/drawing/2014/main" id="{6C2738A5-E1DF-B5AD-B60C-06A8D331A8F1}"/>
              </a:ext>
            </a:extLst>
          </p:cNvPr>
          <p:cNvSpPr>
            <a:spLocks noGrp="1"/>
          </p:cNvSpPr>
          <p:nvPr>
            <p:ph idx="1"/>
          </p:nvPr>
        </p:nvSpPr>
        <p:spPr/>
        <p:txBody>
          <a:bodyPr>
            <a:normAutofit/>
          </a:bodyPr>
          <a:lstStyle/>
          <a:p>
            <a:r>
              <a:rPr lang="es-ES" dirty="0"/>
              <a:t>Monitor cardíaco</a:t>
            </a:r>
          </a:p>
          <a:p>
            <a:r>
              <a:rPr lang="es-ES" dirty="0"/>
              <a:t>Anestésico local (p. ej., lidocaína al 1% sin adrenalina, alrededor de 5 </a:t>
            </a:r>
            <a:r>
              <a:rPr lang="es-ES" dirty="0" err="1"/>
              <a:t>mL</a:t>
            </a:r>
            <a:r>
              <a:rPr lang="es-ES" dirty="0"/>
              <a:t>)</a:t>
            </a:r>
          </a:p>
          <a:p>
            <a:r>
              <a:rPr lang="es-ES" dirty="0"/>
              <a:t>Pequeña aguja anestésica (p. ej., calibre 25 a 27, aproximadamente 3 cm de largo)</a:t>
            </a:r>
          </a:p>
          <a:p>
            <a:r>
              <a:rPr lang="es-ES" dirty="0"/>
              <a:t>Gran aguja anestésica/de búsqueda* (calibre 22, aproximadamente 4 cm de largo)</a:t>
            </a:r>
          </a:p>
          <a:p>
            <a:endParaRPr lang="en-US" dirty="0"/>
          </a:p>
        </p:txBody>
      </p:sp>
    </p:spTree>
    <p:extLst>
      <p:ext uri="{BB962C8B-B14F-4D97-AF65-F5344CB8AC3E}">
        <p14:creationId xmlns:p14="http://schemas.microsoft.com/office/powerpoint/2010/main" val="2730935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4C1BB8-4B18-6A65-C94F-3C1430D4FEFA}"/>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3BC91ACF-7B4A-10C0-B688-627A687F15B0}"/>
              </a:ext>
            </a:extLst>
          </p:cNvPr>
          <p:cNvSpPr>
            <a:spLocks noGrp="1"/>
          </p:cNvSpPr>
          <p:nvPr>
            <p:ph idx="1"/>
          </p:nvPr>
        </p:nvSpPr>
        <p:spPr/>
        <p:txBody>
          <a:bodyPr>
            <a:normAutofit/>
          </a:bodyPr>
          <a:lstStyle/>
          <a:p>
            <a:r>
              <a:rPr lang="es-ES" dirty="0"/>
              <a:t>Aguja introductora (p. ej., de pared delgada, calibre 18 o 16, con punta biselada interna, de aproximadamente 6 cm de longitud)</a:t>
            </a:r>
          </a:p>
          <a:p>
            <a:r>
              <a:rPr lang="es-ES" dirty="0"/>
              <a:t>Jeringas de 3 y 5 </a:t>
            </a:r>
            <a:r>
              <a:rPr lang="es-ES" dirty="0" err="1"/>
              <a:t>mL</a:t>
            </a:r>
            <a:r>
              <a:rPr lang="es-ES" dirty="0"/>
              <a:t> (se usan jeringas de punta deslizante para las agujas guía e introductora)</a:t>
            </a:r>
          </a:p>
          <a:p>
            <a:r>
              <a:rPr lang="es-ES" dirty="0"/>
              <a:t>Alambre guía, con punta en forma de J</a:t>
            </a:r>
          </a:p>
          <a:p>
            <a:r>
              <a:rPr lang="es-ES" dirty="0"/>
              <a:t>Bisturí (hoja #11)</a:t>
            </a:r>
          </a:p>
          <a:p>
            <a:r>
              <a:rPr lang="es-ES" dirty="0"/>
              <a:t>Dilatador</a:t>
            </a:r>
          </a:p>
          <a:p>
            <a:pPr marL="0" indent="0">
              <a:buNone/>
            </a:pPr>
            <a:endParaRPr lang="en-US" dirty="0"/>
          </a:p>
        </p:txBody>
      </p:sp>
    </p:spTree>
    <p:extLst>
      <p:ext uri="{BB962C8B-B14F-4D97-AF65-F5344CB8AC3E}">
        <p14:creationId xmlns:p14="http://schemas.microsoft.com/office/powerpoint/2010/main" val="2237854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EF2F6D-A917-9E1D-D578-D79673EC9E5F}"/>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2087BE3A-63E6-6C80-3F23-B014392F0A1C}"/>
              </a:ext>
            </a:extLst>
          </p:cNvPr>
          <p:cNvSpPr>
            <a:spLocks noGrp="1"/>
          </p:cNvSpPr>
          <p:nvPr>
            <p:ph idx="1"/>
          </p:nvPr>
        </p:nvSpPr>
        <p:spPr/>
        <p:txBody>
          <a:bodyPr/>
          <a:lstStyle/>
          <a:p>
            <a:r>
              <a:rPr lang="es-ES" dirty="0"/>
              <a:t>Catéter venoso central (adulto: French 8 o más grande, la longitud mínima para el catéter yugular interno es de 15 cm para el lado derecho, 20 cm para el lado izquierdo)</a:t>
            </a:r>
          </a:p>
          <a:p>
            <a:r>
              <a:rPr lang="es-ES" dirty="0"/>
              <a:t>Gasas estériles (p. ej., cuadrados de 10 × 10 cm)</a:t>
            </a:r>
          </a:p>
          <a:p>
            <a:r>
              <a:rPr lang="es-ES" dirty="0"/>
              <a:t>Solución fisiológica estéril para el lavado del puerto o los puertos de entrada del catéter</a:t>
            </a:r>
          </a:p>
          <a:p>
            <a:r>
              <a:rPr lang="es-ES" dirty="0"/>
              <a:t>Sutura de material </a:t>
            </a:r>
            <a:r>
              <a:rPr lang="es-ES" dirty="0" err="1"/>
              <a:t>irreabsorbible</a:t>
            </a:r>
            <a:r>
              <a:rPr lang="es-ES" dirty="0"/>
              <a:t> de seda o nailon (p. ej., 3-0 o 4-0)</a:t>
            </a:r>
          </a:p>
          <a:p>
            <a:r>
              <a:rPr lang="es-ES" dirty="0"/>
              <a:t>Parche de clorhexidina, vendaje oclusivo transparente</a:t>
            </a:r>
          </a:p>
          <a:p>
            <a:endParaRPr lang="en-US" dirty="0"/>
          </a:p>
        </p:txBody>
      </p:sp>
    </p:spTree>
    <p:extLst>
      <p:ext uri="{BB962C8B-B14F-4D97-AF65-F5344CB8AC3E}">
        <p14:creationId xmlns:p14="http://schemas.microsoft.com/office/powerpoint/2010/main" val="1530488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5924F0-2701-E50A-E825-B95210891B73}"/>
              </a:ext>
            </a:extLst>
          </p:cNvPr>
          <p:cNvSpPr>
            <a:spLocks noGrp="1"/>
          </p:cNvSpPr>
          <p:nvPr>
            <p:ph type="title"/>
          </p:nvPr>
        </p:nvSpPr>
        <p:spPr/>
        <p:txBody>
          <a:bodyPr/>
          <a:lstStyle/>
          <a:p>
            <a:endParaRPr lang="en-US"/>
          </a:p>
        </p:txBody>
      </p:sp>
      <p:pic>
        <p:nvPicPr>
          <p:cNvPr id="1026" name="Picture 2" descr="Anatomía de la vena yugular interna con línea central guiada por ecografía CVL">
            <a:extLst>
              <a:ext uri="{FF2B5EF4-FFF2-40B4-BE49-F238E27FC236}">
                <a16:creationId xmlns:a16="http://schemas.microsoft.com/office/drawing/2014/main" id="{F0D4D01C-0741-6354-4627-9055E738B5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1574" y="1690688"/>
            <a:ext cx="4811846"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E8404547-4369-1079-C974-C48CF6291E01}"/>
              </a:ext>
            </a:extLst>
          </p:cNvPr>
          <p:cNvPicPr>
            <a:picLocks noChangeAspect="1"/>
          </p:cNvPicPr>
          <p:nvPr/>
        </p:nvPicPr>
        <p:blipFill>
          <a:blip r:embed="rId3"/>
          <a:stretch>
            <a:fillRect/>
          </a:stretch>
        </p:blipFill>
        <p:spPr>
          <a:xfrm>
            <a:off x="7078750" y="1440247"/>
            <a:ext cx="4191793" cy="4852219"/>
          </a:xfrm>
          <a:prstGeom prst="rect">
            <a:avLst/>
          </a:prstGeom>
        </p:spPr>
      </p:pic>
    </p:spTree>
    <p:extLst>
      <p:ext uri="{BB962C8B-B14F-4D97-AF65-F5344CB8AC3E}">
        <p14:creationId xmlns:p14="http://schemas.microsoft.com/office/powerpoint/2010/main" val="3276099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B0C655-336A-D1D5-3C90-E121592F8924}"/>
              </a:ext>
            </a:extLst>
          </p:cNvPr>
          <p:cNvSpPr>
            <a:spLocks noGrp="1"/>
          </p:cNvSpPr>
          <p:nvPr>
            <p:ph type="title"/>
          </p:nvPr>
        </p:nvSpPr>
        <p:spPr/>
        <p:txBody>
          <a:bodyPr/>
          <a:lstStyle/>
          <a:p>
            <a:r>
              <a:rPr lang="es-EC" dirty="0">
                <a:solidFill>
                  <a:srgbClr val="FF0000"/>
                </a:solidFill>
              </a:rPr>
              <a:t>PRINCIPIOS GENERALES</a:t>
            </a:r>
          </a:p>
        </p:txBody>
      </p:sp>
      <p:sp>
        <p:nvSpPr>
          <p:cNvPr id="3" name="Marcador de contenido 2">
            <a:extLst>
              <a:ext uri="{FF2B5EF4-FFF2-40B4-BE49-F238E27FC236}">
                <a16:creationId xmlns:a16="http://schemas.microsoft.com/office/drawing/2014/main" id="{CE1F118D-ADCE-A9A5-8A5A-853A4CB1FF26}"/>
              </a:ext>
            </a:extLst>
          </p:cNvPr>
          <p:cNvSpPr>
            <a:spLocks noGrp="1"/>
          </p:cNvSpPr>
          <p:nvPr>
            <p:ph idx="1"/>
          </p:nvPr>
        </p:nvSpPr>
        <p:spPr/>
        <p:txBody>
          <a:bodyPr>
            <a:normAutofit/>
          </a:bodyPr>
          <a:lstStyle/>
          <a:p>
            <a:r>
              <a:rPr lang="es-EC" dirty="0"/>
              <a:t>Escoger el dispositivo y el sitio óptimo, dependiendo de las necesidades clínicas, duración del tratamiento y preferencias del paciente. </a:t>
            </a:r>
          </a:p>
          <a:p>
            <a:r>
              <a:rPr lang="es-EC" dirty="0"/>
              <a:t>Consentimiento informado. </a:t>
            </a:r>
          </a:p>
          <a:p>
            <a:r>
              <a:rPr lang="es-EC" dirty="0"/>
              <a:t>La asepsia es esencial para todo tipo de inserciones y los cuidados post procedimiento debido al acceso directo al torrente sanguíneo que éste implica.</a:t>
            </a:r>
          </a:p>
          <a:p>
            <a:r>
              <a:rPr lang="es-EC" dirty="0"/>
              <a:t>Prevenir las lesiones producidas por las agujas de punción ya que éstas acarrean un inóculo significativo de sangre. </a:t>
            </a:r>
          </a:p>
          <a:p>
            <a:endParaRPr lang="es-EC" dirty="0"/>
          </a:p>
        </p:txBody>
      </p:sp>
    </p:spTree>
    <p:extLst>
      <p:ext uri="{BB962C8B-B14F-4D97-AF65-F5344CB8AC3E}">
        <p14:creationId xmlns:p14="http://schemas.microsoft.com/office/powerpoint/2010/main" val="595154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E6C2B3-F362-E3E8-D932-E2E0DC04F98B}"/>
              </a:ext>
            </a:extLst>
          </p:cNvPr>
          <p:cNvSpPr>
            <a:spLocks noGrp="1"/>
          </p:cNvSpPr>
          <p:nvPr>
            <p:ph type="title"/>
          </p:nvPr>
        </p:nvSpPr>
        <p:spPr/>
        <p:txBody>
          <a:bodyPr/>
          <a:lstStyle/>
          <a:p>
            <a:endParaRPr lang="en-US"/>
          </a:p>
        </p:txBody>
      </p:sp>
      <p:pic>
        <p:nvPicPr>
          <p:cNvPr id="4" name="Marcador de contenido 3">
            <a:extLst>
              <a:ext uri="{FF2B5EF4-FFF2-40B4-BE49-F238E27FC236}">
                <a16:creationId xmlns:a16="http://schemas.microsoft.com/office/drawing/2014/main" id="{C35F76B3-66BD-84DE-900A-DADC534BB124}"/>
              </a:ext>
            </a:extLst>
          </p:cNvPr>
          <p:cNvPicPr>
            <a:picLocks noGrp="1" noChangeAspect="1"/>
          </p:cNvPicPr>
          <p:nvPr>
            <p:ph idx="1"/>
          </p:nvPr>
        </p:nvPicPr>
        <p:blipFill>
          <a:blip r:embed="rId2"/>
          <a:stretch>
            <a:fillRect/>
          </a:stretch>
        </p:blipFill>
        <p:spPr>
          <a:xfrm>
            <a:off x="3057525" y="2286794"/>
            <a:ext cx="6076950" cy="3429000"/>
          </a:xfrm>
          <a:prstGeom prst="rect">
            <a:avLst/>
          </a:prstGeom>
        </p:spPr>
      </p:pic>
    </p:spTree>
    <p:extLst>
      <p:ext uri="{BB962C8B-B14F-4D97-AF65-F5344CB8AC3E}">
        <p14:creationId xmlns:p14="http://schemas.microsoft.com/office/powerpoint/2010/main" val="277020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teriales de línea central CVL guiados por ultrasonido: configuración completa">
            <a:extLst>
              <a:ext uri="{FF2B5EF4-FFF2-40B4-BE49-F238E27FC236}">
                <a16:creationId xmlns:a16="http://schemas.microsoft.com/office/drawing/2014/main" id="{AAA755AA-001A-A58B-5934-E2CF7FB679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7909" y="104978"/>
            <a:ext cx="8456182" cy="6385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561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6FD656-308B-9DFA-44DF-A196BE13D5A7}"/>
              </a:ext>
            </a:extLst>
          </p:cNvPr>
          <p:cNvSpPr>
            <a:spLocks noGrp="1"/>
          </p:cNvSpPr>
          <p:nvPr>
            <p:ph type="title"/>
          </p:nvPr>
        </p:nvSpPr>
        <p:spPr/>
        <p:txBody>
          <a:bodyPr/>
          <a:lstStyle/>
          <a:p>
            <a:endParaRPr lang="en-US"/>
          </a:p>
        </p:txBody>
      </p:sp>
      <p:pic>
        <p:nvPicPr>
          <p:cNvPr id="6146" name="Picture 2" descr="Cubierta de sonda CVL de línea central guiada por ultrasonido en ultrasonido">
            <a:extLst>
              <a:ext uri="{FF2B5EF4-FFF2-40B4-BE49-F238E27FC236}">
                <a16:creationId xmlns:a16="http://schemas.microsoft.com/office/drawing/2014/main" id="{3924B3EC-A453-199C-137A-D50F82FA6CE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4152" y="1815792"/>
            <a:ext cx="3841114"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93769907-A557-F8DE-C6E4-6D2A0D2DDAFD}"/>
              </a:ext>
            </a:extLst>
          </p:cNvPr>
          <p:cNvPicPr>
            <a:picLocks noChangeAspect="1"/>
          </p:cNvPicPr>
          <p:nvPr/>
        </p:nvPicPr>
        <p:blipFill>
          <a:blip r:embed="rId3"/>
          <a:stretch>
            <a:fillRect/>
          </a:stretch>
        </p:blipFill>
        <p:spPr>
          <a:xfrm>
            <a:off x="5788434" y="1801718"/>
            <a:ext cx="3257243" cy="4379486"/>
          </a:xfrm>
          <a:prstGeom prst="rect">
            <a:avLst/>
          </a:prstGeom>
        </p:spPr>
      </p:pic>
    </p:spTree>
    <p:extLst>
      <p:ext uri="{BB962C8B-B14F-4D97-AF65-F5344CB8AC3E}">
        <p14:creationId xmlns:p14="http://schemas.microsoft.com/office/powerpoint/2010/main" val="334378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29728F-7001-14F0-8C4C-13986584D9EA}"/>
              </a:ext>
            </a:extLst>
          </p:cNvPr>
          <p:cNvSpPr>
            <a:spLocks noGrp="1"/>
          </p:cNvSpPr>
          <p:nvPr>
            <p:ph type="title"/>
          </p:nvPr>
        </p:nvSpPr>
        <p:spPr/>
        <p:txBody>
          <a:bodyPr/>
          <a:lstStyle/>
          <a:p>
            <a:endParaRPr lang="en-US"/>
          </a:p>
        </p:txBody>
      </p:sp>
      <p:pic>
        <p:nvPicPr>
          <p:cNvPr id="5" name="Marcador de contenido 4">
            <a:extLst>
              <a:ext uri="{FF2B5EF4-FFF2-40B4-BE49-F238E27FC236}">
                <a16:creationId xmlns:a16="http://schemas.microsoft.com/office/drawing/2014/main" id="{B678E8D3-8A80-BC48-ECBC-CE2FC4489533}"/>
              </a:ext>
            </a:extLst>
          </p:cNvPr>
          <p:cNvPicPr>
            <a:picLocks noGrp="1" noChangeAspect="1"/>
          </p:cNvPicPr>
          <p:nvPr>
            <p:ph idx="1"/>
          </p:nvPr>
        </p:nvPicPr>
        <p:blipFill>
          <a:blip r:embed="rId2"/>
          <a:stretch>
            <a:fillRect/>
          </a:stretch>
        </p:blipFill>
        <p:spPr>
          <a:xfrm>
            <a:off x="838200" y="2056670"/>
            <a:ext cx="10515600" cy="3889247"/>
          </a:xfrm>
        </p:spPr>
      </p:pic>
    </p:spTree>
    <p:extLst>
      <p:ext uri="{BB962C8B-B14F-4D97-AF65-F5344CB8AC3E}">
        <p14:creationId xmlns:p14="http://schemas.microsoft.com/office/powerpoint/2010/main" val="3721161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62E385-DC84-9BF5-BA8A-F17AC8A3B73E}"/>
              </a:ext>
            </a:extLst>
          </p:cNvPr>
          <p:cNvSpPr>
            <a:spLocks noGrp="1"/>
          </p:cNvSpPr>
          <p:nvPr>
            <p:ph type="title"/>
          </p:nvPr>
        </p:nvSpPr>
        <p:spPr/>
        <p:txBody>
          <a:bodyPr/>
          <a:lstStyle/>
          <a:p>
            <a:endParaRPr lang="en-US"/>
          </a:p>
        </p:txBody>
      </p:sp>
      <p:pic>
        <p:nvPicPr>
          <p:cNvPr id="9218" name="Picture 2" descr="Abordaje de eje largo de CVL de línea central guiado por ultrasonido Ilustración 3">
            <a:extLst>
              <a:ext uri="{FF2B5EF4-FFF2-40B4-BE49-F238E27FC236}">
                <a16:creationId xmlns:a16="http://schemas.microsoft.com/office/drawing/2014/main" id="{ACCB2DEE-9453-5488-16B8-863D12A4C1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43" y="1579819"/>
            <a:ext cx="5927262"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51F33BCE-69B8-AD1E-FB63-AAE98C5D06D3}"/>
              </a:ext>
            </a:extLst>
          </p:cNvPr>
          <p:cNvPicPr>
            <a:picLocks noChangeAspect="1"/>
          </p:cNvPicPr>
          <p:nvPr/>
        </p:nvPicPr>
        <p:blipFill>
          <a:blip r:embed="rId3"/>
          <a:stretch>
            <a:fillRect/>
          </a:stretch>
        </p:blipFill>
        <p:spPr>
          <a:xfrm>
            <a:off x="5593910" y="1779639"/>
            <a:ext cx="5759890" cy="4245692"/>
          </a:xfrm>
          <a:prstGeom prst="rect">
            <a:avLst/>
          </a:prstGeom>
        </p:spPr>
      </p:pic>
    </p:spTree>
    <p:extLst>
      <p:ext uri="{BB962C8B-B14F-4D97-AF65-F5344CB8AC3E}">
        <p14:creationId xmlns:p14="http://schemas.microsoft.com/office/powerpoint/2010/main" val="2436590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08A22AAB-0663-5A40-AE6F-55C5A88592FE}"/>
              </a:ext>
            </a:extLst>
          </p:cNvPr>
          <p:cNvSpPr>
            <a:spLocks noGrp="1"/>
          </p:cNvSpPr>
          <p:nvPr>
            <p:ph idx="1"/>
          </p:nvPr>
        </p:nvSpPr>
        <p:spPr>
          <a:xfrm>
            <a:off x="584042" y="4522304"/>
            <a:ext cx="10819453" cy="1299440"/>
          </a:xfrm>
        </p:spPr>
        <p:txBody>
          <a:bodyPr/>
          <a:lstStyle/>
          <a:p>
            <a:endParaRPr lang="en-US" dirty="0"/>
          </a:p>
        </p:txBody>
      </p:sp>
      <p:pic>
        <p:nvPicPr>
          <p:cNvPr id="1030" name="Picture 6" descr="Figura 1">
            <a:extLst>
              <a:ext uri="{FF2B5EF4-FFF2-40B4-BE49-F238E27FC236}">
                <a16:creationId xmlns:a16="http://schemas.microsoft.com/office/drawing/2014/main" id="{1A843CDF-4555-7C67-9EAF-7A51739C5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15" y="395402"/>
            <a:ext cx="11123306" cy="388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12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D4F24F-25AF-060D-3AFD-1FE442A23BA0}"/>
              </a:ext>
            </a:extLst>
          </p:cNvPr>
          <p:cNvSpPr>
            <a:spLocks noGrp="1"/>
          </p:cNvSpPr>
          <p:nvPr>
            <p:ph type="title"/>
          </p:nvPr>
        </p:nvSpPr>
        <p:spPr/>
        <p:txBody>
          <a:bodyPr/>
          <a:lstStyle/>
          <a:p>
            <a:endParaRPr lang="en-US"/>
          </a:p>
        </p:txBody>
      </p:sp>
      <p:pic>
        <p:nvPicPr>
          <p:cNvPr id="4" name="Marcador de contenido 3">
            <a:extLst>
              <a:ext uri="{FF2B5EF4-FFF2-40B4-BE49-F238E27FC236}">
                <a16:creationId xmlns:a16="http://schemas.microsoft.com/office/drawing/2014/main" id="{F32FD387-8D46-C7FD-80D2-EEB29C2F79C6}"/>
              </a:ext>
            </a:extLst>
          </p:cNvPr>
          <p:cNvPicPr>
            <a:picLocks noGrp="1" noChangeAspect="1"/>
          </p:cNvPicPr>
          <p:nvPr>
            <p:ph idx="1"/>
          </p:nvPr>
        </p:nvPicPr>
        <p:blipFill>
          <a:blip r:embed="rId2"/>
          <a:stretch>
            <a:fillRect/>
          </a:stretch>
        </p:blipFill>
        <p:spPr>
          <a:xfrm>
            <a:off x="3848100" y="2048669"/>
            <a:ext cx="4495800" cy="3905250"/>
          </a:xfrm>
          <a:prstGeom prst="rect">
            <a:avLst/>
          </a:prstGeom>
        </p:spPr>
      </p:pic>
    </p:spTree>
    <p:extLst>
      <p:ext uri="{BB962C8B-B14F-4D97-AF65-F5344CB8AC3E}">
        <p14:creationId xmlns:p14="http://schemas.microsoft.com/office/powerpoint/2010/main" val="2423325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78E676-905C-E913-B93A-56AE8BCA8497}"/>
              </a:ext>
            </a:extLst>
          </p:cNvPr>
          <p:cNvSpPr>
            <a:spLocks noGrp="1"/>
          </p:cNvSpPr>
          <p:nvPr>
            <p:ph type="title"/>
          </p:nvPr>
        </p:nvSpPr>
        <p:spPr/>
        <p:txBody>
          <a:bodyPr/>
          <a:lstStyle/>
          <a:p>
            <a:r>
              <a:rPr lang="es-EC" dirty="0">
                <a:solidFill>
                  <a:srgbClr val="FF0000"/>
                </a:solidFill>
              </a:rPr>
              <a:t>Canulación</a:t>
            </a:r>
          </a:p>
        </p:txBody>
      </p:sp>
      <p:sp>
        <p:nvSpPr>
          <p:cNvPr id="3" name="Marcador de contenido 2">
            <a:extLst>
              <a:ext uri="{FF2B5EF4-FFF2-40B4-BE49-F238E27FC236}">
                <a16:creationId xmlns:a16="http://schemas.microsoft.com/office/drawing/2014/main" id="{1C01DD05-7FA2-714D-5242-64C5C97C9047}"/>
              </a:ext>
            </a:extLst>
          </p:cNvPr>
          <p:cNvSpPr>
            <a:spLocks noGrp="1"/>
          </p:cNvSpPr>
          <p:nvPr>
            <p:ph idx="1"/>
          </p:nvPr>
        </p:nvSpPr>
        <p:spPr/>
        <p:txBody>
          <a:bodyPr/>
          <a:lstStyle/>
          <a:p>
            <a:r>
              <a:rPr lang="es-EC" dirty="0"/>
              <a:t>Visión directa (por ej., vasos sanguíneos superficiales o incisión)</a:t>
            </a:r>
          </a:p>
          <a:p>
            <a:r>
              <a:rPr lang="es-EC" dirty="0"/>
              <a:t>Visión indirecta (por ej., dispositivos infrarrojos) </a:t>
            </a:r>
          </a:p>
          <a:p>
            <a:r>
              <a:rPr lang="es-EC" dirty="0"/>
              <a:t>Palpación (pulso arterial, vena llena de sangre)</a:t>
            </a:r>
          </a:p>
          <a:p>
            <a:r>
              <a:rPr lang="es-EC" dirty="0"/>
              <a:t>Orientación por referencias anatómicas (por ej., cercano a una arteria, clavícula)</a:t>
            </a:r>
          </a:p>
          <a:p>
            <a:r>
              <a:rPr lang="es-EC" dirty="0"/>
              <a:t>Ultrasonido</a:t>
            </a:r>
          </a:p>
          <a:p>
            <a:r>
              <a:rPr lang="es-EC" dirty="0"/>
              <a:t>Rayos-X (luego de inyección de contraste) </a:t>
            </a:r>
          </a:p>
          <a:p>
            <a:endParaRPr lang="es-EC" dirty="0"/>
          </a:p>
        </p:txBody>
      </p:sp>
    </p:spTree>
    <p:extLst>
      <p:ext uri="{BB962C8B-B14F-4D97-AF65-F5344CB8AC3E}">
        <p14:creationId xmlns:p14="http://schemas.microsoft.com/office/powerpoint/2010/main" val="2813703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B16103-73D3-D2EE-EAE9-FD272B11812F}"/>
              </a:ext>
            </a:extLst>
          </p:cNvPr>
          <p:cNvSpPr>
            <a:spLocks noGrp="1"/>
          </p:cNvSpPr>
          <p:nvPr>
            <p:ph type="title"/>
          </p:nvPr>
        </p:nvSpPr>
        <p:spPr/>
        <p:txBody>
          <a:bodyPr/>
          <a:lstStyle/>
          <a:p>
            <a:r>
              <a:rPr lang="es-EC" dirty="0">
                <a:solidFill>
                  <a:srgbClr val="FF0000"/>
                </a:solidFill>
              </a:rPr>
              <a:t>PRINCIPIOS GENERALES </a:t>
            </a:r>
            <a:br>
              <a:rPr lang="es-EC" dirty="0">
                <a:solidFill>
                  <a:srgbClr val="FF0000"/>
                </a:solidFill>
              </a:rPr>
            </a:br>
            <a:endParaRPr lang="es-EC" dirty="0">
              <a:solidFill>
                <a:srgbClr val="FF0000"/>
              </a:solidFill>
            </a:endParaRPr>
          </a:p>
        </p:txBody>
      </p:sp>
      <p:sp>
        <p:nvSpPr>
          <p:cNvPr id="3" name="Marcador de contenido 2">
            <a:extLst>
              <a:ext uri="{FF2B5EF4-FFF2-40B4-BE49-F238E27FC236}">
                <a16:creationId xmlns:a16="http://schemas.microsoft.com/office/drawing/2014/main" id="{92E42BBC-DCED-2F0F-EE2D-30530FFA8EB4}"/>
              </a:ext>
            </a:extLst>
          </p:cNvPr>
          <p:cNvSpPr>
            <a:spLocks noGrp="1"/>
          </p:cNvSpPr>
          <p:nvPr>
            <p:ph idx="1"/>
          </p:nvPr>
        </p:nvSpPr>
        <p:spPr/>
        <p:txBody>
          <a:bodyPr/>
          <a:lstStyle/>
          <a:p>
            <a:pPr marL="0" indent="0">
              <a:buNone/>
            </a:pPr>
            <a:r>
              <a:rPr lang="es-EC" dirty="0"/>
              <a:t>La fijación es un tema importante y necesario para evitar el desplazamiento del catéter. Ésta puede realizarse con parches y sistemas adhesivos, suturas o bien con sistemas de anclaje internos. </a:t>
            </a:r>
          </a:p>
          <a:p>
            <a:pPr marL="0" indent="0">
              <a:buNone/>
            </a:pPr>
            <a:r>
              <a:rPr lang="es-EC" dirty="0"/>
              <a:t>Para mantener un funcionamiento efectivo y seguro del catéter se requiere de un meticuloso control post procedimiento y una observación. </a:t>
            </a:r>
          </a:p>
          <a:p>
            <a:pPr marL="0" indent="0">
              <a:buNone/>
            </a:pPr>
            <a:endParaRPr lang="es-EC" dirty="0"/>
          </a:p>
        </p:txBody>
      </p:sp>
    </p:spTree>
    <p:extLst>
      <p:ext uri="{BB962C8B-B14F-4D97-AF65-F5344CB8AC3E}">
        <p14:creationId xmlns:p14="http://schemas.microsoft.com/office/powerpoint/2010/main" val="619356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AC5952-414E-0452-E2E8-3577EB414687}"/>
              </a:ext>
            </a:extLst>
          </p:cNvPr>
          <p:cNvSpPr>
            <a:spLocks noGrp="1"/>
          </p:cNvSpPr>
          <p:nvPr>
            <p:ph type="title"/>
          </p:nvPr>
        </p:nvSpPr>
        <p:spPr/>
        <p:txBody>
          <a:bodyPr/>
          <a:lstStyle/>
          <a:p>
            <a:r>
              <a:rPr lang="es-EC" dirty="0">
                <a:solidFill>
                  <a:srgbClr val="FF0000"/>
                </a:solidFill>
              </a:rPr>
              <a:t>CANULACIÓN DE VENAS PERIFÉRICAS </a:t>
            </a:r>
            <a:br>
              <a:rPr lang="es-EC" dirty="0"/>
            </a:br>
            <a:endParaRPr lang="es-EC" dirty="0"/>
          </a:p>
        </p:txBody>
      </p:sp>
      <p:sp>
        <p:nvSpPr>
          <p:cNvPr id="3" name="Marcador de contenido 2">
            <a:extLst>
              <a:ext uri="{FF2B5EF4-FFF2-40B4-BE49-F238E27FC236}">
                <a16:creationId xmlns:a16="http://schemas.microsoft.com/office/drawing/2014/main" id="{FA4551AF-48C9-4012-C602-69D84CD418E5}"/>
              </a:ext>
            </a:extLst>
          </p:cNvPr>
          <p:cNvSpPr>
            <a:spLocks noGrp="1"/>
          </p:cNvSpPr>
          <p:nvPr>
            <p:ph idx="1"/>
          </p:nvPr>
        </p:nvSpPr>
        <p:spPr>
          <a:xfrm>
            <a:off x="6579220" y="1825624"/>
            <a:ext cx="4774580" cy="3839195"/>
          </a:xfrm>
        </p:spPr>
        <p:txBody>
          <a:bodyPr>
            <a:normAutofit fontScale="70000" lnSpcReduction="20000"/>
          </a:bodyPr>
          <a:lstStyle/>
          <a:p>
            <a:r>
              <a:rPr lang="es-EC" dirty="0"/>
              <a:t>Se debe evitar la inserción del catéter sobre áreas de flexión articular. </a:t>
            </a:r>
          </a:p>
          <a:p>
            <a:r>
              <a:rPr lang="es-EC" dirty="0"/>
              <a:t>Todos los esfuerzos para ayudar a realizar la inserción del catéter se basan en mejorar la visibilidad o el tamaño del vaso a canular</a:t>
            </a:r>
          </a:p>
          <a:p>
            <a:r>
              <a:rPr lang="es-EC" dirty="0"/>
              <a:t>El ultrasonido de alta resolución es de gran ayuda en los procedimientos en todas las edades.</a:t>
            </a:r>
          </a:p>
          <a:p>
            <a:r>
              <a:rPr lang="es-EC" dirty="0"/>
              <a:t>Dispositivos más nuevos utilizan la absorción diferencial de luz infrarroja -la cual penetra más profundamente que la luz visible por la sangre, comparada con los tejidos, para generar una imagen </a:t>
            </a:r>
          </a:p>
          <a:p>
            <a:endParaRPr lang="es-EC" dirty="0"/>
          </a:p>
        </p:txBody>
      </p:sp>
      <p:pic>
        <p:nvPicPr>
          <p:cNvPr id="4" name="Imagen 3">
            <a:extLst>
              <a:ext uri="{FF2B5EF4-FFF2-40B4-BE49-F238E27FC236}">
                <a16:creationId xmlns:a16="http://schemas.microsoft.com/office/drawing/2014/main" id="{6E5140F6-C028-CB69-0E8D-032C726C6B1B}"/>
              </a:ext>
            </a:extLst>
          </p:cNvPr>
          <p:cNvPicPr>
            <a:picLocks noChangeAspect="1"/>
          </p:cNvPicPr>
          <p:nvPr/>
        </p:nvPicPr>
        <p:blipFill>
          <a:blip r:embed="rId2"/>
          <a:stretch>
            <a:fillRect/>
          </a:stretch>
        </p:blipFill>
        <p:spPr>
          <a:xfrm>
            <a:off x="374031" y="1308874"/>
            <a:ext cx="5600700" cy="4686300"/>
          </a:xfrm>
          <a:prstGeom prst="rect">
            <a:avLst/>
          </a:prstGeom>
        </p:spPr>
      </p:pic>
    </p:spTree>
    <p:extLst>
      <p:ext uri="{BB962C8B-B14F-4D97-AF65-F5344CB8AC3E}">
        <p14:creationId xmlns:p14="http://schemas.microsoft.com/office/powerpoint/2010/main" val="2369082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ECE4D7-FCEA-EE25-443D-D930A072FEE3}"/>
              </a:ext>
            </a:extLst>
          </p:cNvPr>
          <p:cNvSpPr>
            <a:spLocks noGrp="1"/>
          </p:cNvSpPr>
          <p:nvPr>
            <p:ph type="title"/>
          </p:nvPr>
        </p:nvSpPr>
        <p:spPr/>
        <p:txBody>
          <a:bodyPr/>
          <a:lstStyle/>
          <a:p>
            <a:r>
              <a:rPr lang="es-EC" dirty="0">
                <a:solidFill>
                  <a:srgbClr val="FF0000"/>
                </a:solidFill>
              </a:rPr>
              <a:t>INYECCIÓN INTRAÓSEA </a:t>
            </a:r>
            <a:br>
              <a:rPr lang="es-EC" dirty="0">
                <a:solidFill>
                  <a:srgbClr val="FF0000"/>
                </a:solidFill>
              </a:rPr>
            </a:br>
            <a:endParaRPr lang="es-EC" dirty="0">
              <a:solidFill>
                <a:srgbClr val="FF0000"/>
              </a:solidFill>
            </a:endParaRPr>
          </a:p>
        </p:txBody>
      </p:sp>
      <p:sp>
        <p:nvSpPr>
          <p:cNvPr id="3" name="Marcador de contenido 2">
            <a:extLst>
              <a:ext uri="{FF2B5EF4-FFF2-40B4-BE49-F238E27FC236}">
                <a16:creationId xmlns:a16="http://schemas.microsoft.com/office/drawing/2014/main" id="{9DB708B6-F6E9-5119-9D88-3C4191718610}"/>
              </a:ext>
            </a:extLst>
          </p:cNvPr>
          <p:cNvSpPr>
            <a:spLocks noGrp="1"/>
          </p:cNvSpPr>
          <p:nvPr>
            <p:ph idx="1"/>
          </p:nvPr>
        </p:nvSpPr>
        <p:spPr/>
        <p:txBody>
          <a:bodyPr/>
          <a:lstStyle/>
          <a:p>
            <a:r>
              <a:rPr lang="es-EC" dirty="0"/>
              <a:t>Esta ruta de acceso es ampliamente usada en resucitación de adultos y pediátrica. Se inserta una aguja con un trocar en el tercio proximal de la tibia para acceder a los senos venosos. Existen agujas diseñadas a la medida y taladros eléctricos que están disponibles para tal efecto. </a:t>
            </a:r>
          </a:p>
          <a:p>
            <a:r>
              <a:rPr lang="es-EC" dirty="0"/>
              <a:t>Hay que tener mucho cuidado en evitar la extravasación, daño óseo, e infección, y lo antes posible buscar un acceso vascular standard. </a:t>
            </a:r>
          </a:p>
          <a:p>
            <a:endParaRPr lang="es-EC" dirty="0"/>
          </a:p>
        </p:txBody>
      </p:sp>
    </p:spTree>
    <p:extLst>
      <p:ext uri="{BB962C8B-B14F-4D97-AF65-F5344CB8AC3E}">
        <p14:creationId xmlns:p14="http://schemas.microsoft.com/office/powerpoint/2010/main" val="2871575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DF10394-CFE5-11F2-DBEB-4372178E062E}"/>
              </a:ext>
            </a:extLst>
          </p:cNvPr>
          <p:cNvSpPr>
            <a:spLocks noGrp="1"/>
          </p:cNvSpPr>
          <p:nvPr>
            <p:ph type="title"/>
          </p:nvPr>
        </p:nvSpPr>
        <p:spPr>
          <a:xfrm>
            <a:off x="761800" y="762001"/>
            <a:ext cx="5334197" cy="1708242"/>
          </a:xfrm>
        </p:spPr>
        <p:txBody>
          <a:bodyPr anchor="ctr">
            <a:normAutofit/>
          </a:bodyPr>
          <a:lstStyle/>
          <a:p>
            <a:r>
              <a:rPr lang="es-EC" sz="3700" dirty="0">
                <a:solidFill>
                  <a:srgbClr val="FF0000"/>
                </a:solidFill>
              </a:rPr>
              <a:t>ACCESO VENOSO CENTRAL A TRANSITORIO </a:t>
            </a:r>
            <a:br>
              <a:rPr lang="es-EC" sz="3700" dirty="0"/>
            </a:br>
            <a:endParaRPr lang="es-EC" sz="3700" dirty="0"/>
          </a:p>
        </p:txBody>
      </p:sp>
      <p:sp>
        <p:nvSpPr>
          <p:cNvPr id="3" name="Marcador de contenido 2">
            <a:extLst>
              <a:ext uri="{FF2B5EF4-FFF2-40B4-BE49-F238E27FC236}">
                <a16:creationId xmlns:a16="http://schemas.microsoft.com/office/drawing/2014/main" id="{78098662-1E69-D134-F08A-56C8E7C77CCE}"/>
              </a:ext>
            </a:extLst>
          </p:cNvPr>
          <p:cNvSpPr>
            <a:spLocks noGrp="1"/>
          </p:cNvSpPr>
          <p:nvPr>
            <p:ph idx="1"/>
          </p:nvPr>
        </p:nvSpPr>
        <p:spPr>
          <a:xfrm>
            <a:off x="761800" y="2470244"/>
            <a:ext cx="5334197" cy="3769835"/>
          </a:xfrm>
        </p:spPr>
        <p:txBody>
          <a:bodyPr anchor="ctr">
            <a:normAutofit/>
          </a:bodyPr>
          <a:lstStyle/>
          <a:p>
            <a:r>
              <a:rPr lang="es-EC" sz="2000" dirty="0"/>
              <a:t>Existe una amplia gama de dispositivos que, por regla general, se insertan a través de técnicas con alambre guía. Entre los dispositivos más comunes tenemos: catéteres venosos centrales multilumen estándares (CVC); catéter central inser- tado en la periferia o de vía larga (PICC, en inglés), vainas de introducción con válvulas, y catéteres tipo diálisis. </a:t>
            </a:r>
          </a:p>
        </p:txBody>
      </p:sp>
      <p:pic>
        <p:nvPicPr>
          <p:cNvPr id="4" name="Imagen 3">
            <a:extLst>
              <a:ext uri="{FF2B5EF4-FFF2-40B4-BE49-F238E27FC236}">
                <a16:creationId xmlns:a16="http://schemas.microsoft.com/office/drawing/2014/main" id="{64333980-46D5-CD57-CB15-D732990365C0}"/>
              </a:ext>
            </a:extLst>
          </p:cNvPr>
          <p:cNvPicPr>
            <a:picLocks noChangeAspect="1"/>
          </p:cNvPicPr>
          <p:nvPr/>
        </p:nvPicPr>
        <p:blipFill>
          <a:blip r:embed="rId2"/>
          <a:srcRect t="21798" r="-1" b="4159"/>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491110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2F391A-61D6-35EA-8F8C-41E95EE8F2B2}"/>
              </a:ext>
            </a:extLst>
          </p:cNvPr>
          <p:cNvSpPr>
            <a:spLocks noGrp="1"/>
          </p:cNvSpPr>
          <p:nvPr>
            <p:ph type="title"/>
          </p:nvPr>
        </p:nvSpPr>
        <p:spPr/>
        <p:txBody>
          <a:bodyPr>
            <a:normAutofit/>
          </a:bodyPr>
          <a:lstStyle/>
          <a:p>
            <a:pPr algn="ctr"/>
            <a:r>
              <a:rPr lang="es-EC" sz="3600" b="1" u="sng" dirty="0">
                <a:solidFill>
                  <a:srgbClr val="FF0000"/>
                </a:solidFill>
              </a:rPr>
              <a:t>CANALIZACIONES VENOSAS CENTRALES DE ACCESO PERIFÉRICO</a:t>
            </a:r>
            <a:r>
              <a:rPr lang="es-EC" sz="3600" b="1" dirty="0">
                <a:solidFill>
                  <a:srgbClr val="FF0000"/>
                </a:solidFill>
              </a:rPr>
              <a:t> </a:t>
            </a:r>
          </a:p>
        </p:txBody>
      </p:sp>
      <p:sp>
        <p:nvSpPr>
          <p:cNvPr id="3" name="Marcador de contenido 2">
            <a:extLst>
              <a:ext uri="{FF2B5EF4-FFF2-40B4-BE49-F238E27FC236}">
                <a16:creationId xmlns:a16="http://schemas.microsoft.com/office/drawing/2014/main" id="{86018AB2-9635-1512-D80E-281F618C7065}"/>
              </a:ext>
            </a:extLst>
          </p:cNvPr>
          <p:cNvSpPr>
            <a:spLocks noGrp="1"/>
          </p:cNvSpPr>
          <p:nvPr>
            <p:ph idx="1"/>
          </p:nvPr>
        </p:nvSpPr>
        <p:spPr/>
        <p:txBody>
          <a:bodyPr>
            <a:normAutofit fontScale="77500" lnSpcReduction="20000"/>
          </a:bodyPr>
          <a:lstStyle/>
          <a:p>
            <a:r>
              <a:rPr lang="es-EC" dirty="0"/>
              <a:t>El Catéter Venoso Central de Acceso Periférico (CVCAP) o más comúnmente llamados PICC por el acrónimo en inglés de </a:t>
            </a:r>
            <a:r>
              <a:rPr lang="es-EC" i="1" dirty="0"/>
              <a:t>Peripherally Inserted Central Catheters</a:t>
            </a:r>
            <a:r>
              <a:rPr lang="es-EC" dirty="0"/>
              <a:t> has supuesto un avance en la terapia intravenosa de larga permanencia y su uso actualmente está aumentando de forma exponencial.</a:t>
            </a:r>
          </a:p>
          <a:p>
            <a:r>
              <a:rPr lang="es-EC" dirty="0"/>
              <a:t>Los PICC son catéteres venosos centrales de acceso periférico, no tunelizados, de inserción percutánea y su objetivo es garantizar que el paciente cubra su necesidad de vía central, a la vez que preserva al máximo su capital venoso, por lo que se está considerando como uno catéter de primera elección.</a:t>
            </a:r>
          </a:p>
          <a:p>
            <a:r>
              <a:rPr lang="es-EC" dirty="0"/>
              <a:t>Las venas utilizadas para la inserción de los PICC incluyen la vena basílica, cefálica, braquial y mediana antecubital, aunque con frecuencia la vena basílica es la vena de elección ya que normalmente es de gran tamaño y sigue una línea recta.</a:t>
            </a:r>
          </a:p>
          <a:p>
            <a:r>
              <a:rPr lang="es-EC" dirty="0"/>
              <a:t>Normalmente se introducen a través de una de las venas del bazo, ya que su diámetro es mayor que las de antebrazo, ya que no se ven afectadas por la flexión de la extremidad superior. El extremo distal del catéter se localiza en la unión cavo-arterial, de la misma manera que cualquier otro dispositivo de acceso venoso central.</a:t>
            </a:r>
          </a:p>
          <a:p>
            <a:endParaRPr lang="es-EC" dirty="0"/>
          </a:p>
        </p:txBody>
      </p:sp>
    </p:spTree>
    <p:extLst>
      <p:ext uri="{BB962C8B-B14F-4D97-AF65-F5344CB8AC3E}">
        <p14:creationId xmlns:p14="http://schemas.microsoft.com/office/powerpoint/2010/main" val="26096877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9485</TotalTime>
  <Words>2132</Words>
  <Application>Microsoft Macintosh PowerPoint</Application>
  <PresentationFormat>Panorámica</PresentationFormat>
  <Paragraphs>125</Paragraphs>
  <Slides>36</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36</vt:i4>
      </vt:variant>
    </vt:vector>
  </HeadingPairs>
  <TitlesOfParts>
    <vt:vector size="40" baseType="lpstr">
      <vt:lpstr>Aptos</vt:lpstr>
      <vt:lpstr>Aptos Display</vt:lpstr>
      <vt:lpstr>Arial</vt:lpstr>
      <vt:lpstr>Tema de Office</vt:lpstr>
      <vt:lpstr>Punción venosa y accesos vasculares periféricos Acceso venoso central Punción arterial Hemocultivos  </vt:lpstr>
      <vt:lpstr>¿Cuáles son los tipos de accesos vasculares? </vt:lpstr>
      <vt:lpstr>PRINCIPIOS GENERALES</vt:lpstr>
      <vt:lpstr>Canulación</vt:lpstr>
      <vt:lpstr>PRINCIPIOS GENERALES  </vt:lpstr>
      <vt:lpstr>CANULACIÓN DE VENAS PERIFÉRICAS  </vt:lpstr>
      <vt:lpstr>INYECCIÓN INTRAÓSEA  </vt:lpstr>
      <vt:lpstr>ACCESO VENOSO CENTRAL A TRANSITORIO  </vt:lpstr>
      <vt:lpstr>CANALIZACIONES VENOSAS CENTRALES DE ACCESO PERIFÉRICO </vt:lpstr>
      <vt:lpstr>CATÉTERES VENOSOS CENTRALES  </vt:lpstr>
      <vt:lpstr>CANALIZACIONES VENOSAS CENTRALES </vt:lpstr>
      <vt:lpstr>Presentación de PowerPoint</vt:lpstr>
      <vt:lpstr>VÍAS DE ACCESO  </vt:lpstr>
      <vt:lpstr>Técnicas con referencias anatómicas  </vt:lpstr>
      <vt:lpstr>VENA YUGULAR EXTERNA  </vt:lpstr>
      <vt:lpstr>VENA SUBCLAVIA  </vt:lpstr>
      <vt:lpstr>VENA FEMORAL  </vt:lpstr>
      <vt:lpstr>COMPLICACIONES</vt:lpstr>
      <vt:lpstr>Vía central yugular </vt:lpstr>
      <vt:lpstr>Indicaciones </vt:lpstr>
      <vt:lpstr>Presentación de PowerPoint</vt:lpstr>
      <vt:lpstr>Contraindicaciones absolutas </vt:lpstr>
      <vt:lpstr>Complicaciones</vt:lpstr>
      <vt:lpstr>Procedimiento estéril, protección de barrera </vt:lpstr>
      <vt:lpstr>Guía ecográfica </vt:lpstr>
      <vt:lpstr>Técnica de Seldinger (catéter sobre alambre guía)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Montero Oleas Maria Evangelina</dc:creator>
  <cp:lastModifiedBy>Montero Oleas Maria Evangelina</cp:lastModifiedBy>
  <cp:revision>143</cp:revision>
  <dcterms:created xsi:type="dcterms:W3CDTF">2024-10-15T05:38:30Z</dcterms:created>
  <dcterms:modified xsi:type="dcterms:W3CDTF">2025-06-26T21:58:54Z</dcterms:modified>
</cp:coreProperties>
</file>