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4630400" cy="8229600"/>
  <p:notesSz cx="8229600" cy="14630400"/>
  <p:embeddedFontLst>
    <p:embeddedFont>
      <p:font typeface="Roboto Light" panose="020B0604020202020204" charset="0"/>
      <p:regular r:id="rId11"/>
    </p:embeddedFont>
    <p:embeddedFont>
      <p:font typeface="Red Hat Text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59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46518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Enfermedades y Cuidados del Tejido Conectivo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232196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Bienvenidos a nuestra presentación sobre las enfermedades y cuidados del tejido conectivo, un componente fundamental del cuerpo humano que proporciona soporte, conexión y protección para órganos y sistemas.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426" y="580192"/>
            <a:ext cx="9495949" cy="1241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Enfermedades Más Comunes del Tejido Conectivo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6" y="2137767"/>
            <a:ext cx="1054894" cy="15338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04298" y="2348746"/>
            <a:ext cx="248233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Artritis Reumatoide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004298" y="2785586"/>
            <a:ext cx="8230076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Enfermedad autoinmune que causa inflamación crónica de las articulaciones, provocando dolor, deformación y pérdida de función.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26" y="3671649"/>
            <a:ext cx="1054894" cy="15338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04298" y="3882628"/>
            <a:ext cx="270414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Esclerodermia Sistémica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004298" y="4319468"/>
            <a:ext cx="8230076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Causa endurecimiento anormal de la piel y daño a órganos internos por exceso de producción de colágeno.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26" y="5205532"/>
            <a:ext cx="1054894" cy="153388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04298" y="5416510"/>
            <a:ext cx="280368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Osteogénesis Imperfecta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004298" y="5853351"/>
            <a:ext cx="8230076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Trastorno genético que afecta la producción de colágeno tipo I, resultando en huesos extremadamente frágiles.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738426" y="6976705"/>
            <a:ext cx="9495949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Estas enfermedades comparten características de inflamación crónica, disfunción inmunológica y alteraciones en la matriz extracelular.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36452"/>
            <a:ext cx="1136475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Artritis Reumatoide: Características y Efectos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438757"/>
            <a:ext cx="3706177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Mecanismos patológicos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37724" y="310038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Ataque autoinmune contra las membranas sinoviales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567113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Infiltración de células inmunes (linfocitos T, macrófagos)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41686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Producción de citocinas proinflamatorias (TNF-α, IL-1)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88358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Destrucción progresiva del cartílago y erosión ósea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481995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Afecta principalmente articulaciones pequeñas de manos y pies, con patrón simétrico característico.</a:t>
            </a:r>
            <a:endParaRPr lang="en-US" sz="18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761" y="2468642"/>
            <a:ext cx="6185535" cy="337387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614761" y="611171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Comparación entre una articulación sana y una afectada por artritis reumatoide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17163"/>
            <a:ext cx="111327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Esclerodermia Sistémica: Impacto en Tejidos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299930"/>
            <a:ext cx="4118848" cy="2545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084802"/>
            <a:ext cx="33106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Manifestaciones Cutáneas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580340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Engrosamiento y endurecimiento de la piel, especialmente en dedos (esclerodactilia) y cara. Piel brillante y tensa con pérdida de pliegues.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299930"/>
            <a:ext cx="4118848" cy="25455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508480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Cambios Histológicos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580340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Depósito excesivo de colágeno en la dermis que sustituye estructuras normales. Engrosamiento de paredes vasculares y fibrosis perivascular.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299930"/>
            <a:ext cx="4118848" cy="25455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5084802"/>
            <a:ext cx="287262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Fenómeno de Raynaud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580340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Vasoconstricción exagerada ante el frío o estrés. Cambios característicos de coloración: blanco, azul y rojo en dedos.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85324"/>
            <a:ext cx="1170098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Osteogénesis Imperfecta: Aspectos Genéticos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1987629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Bases moleculares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37724" y="2649260"/>
            <a:ext cx="753939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osteogénesis imperfecta (OI) es causada principalmente por mutaciones en los genes COL1A1 y COL1A2 que codifican las cadenas de colágeno tipo I.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013716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Tipo I: Defecto cuantitativo (producción insuficiente)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480441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Tipos II-IV: Defectos cualitativos (colágeno anormal)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078849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Consecuencias clínicas: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677257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Fracturas ante mínimos traumatismos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6143982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Deformidades óseas progresivas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37724" y="6610707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Escleras azules (en algunos tipos)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7077432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Dentinogénesis imperfecta</a:t>
            </a:r>
            <a:endParaRPr lang="en-US" sz="18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017514"/>
            <a:ext cx="4831556" cy="2635329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968621" y="4922044"/>
            <a:ext cx="483155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Radiografía mostrando fracturas múltiples y deformidades características de OI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312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55783" y="548521"/>
            <a:ext cx="7434501" cy="586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Cuidados y Tratamientos Generales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4355783" y="1434346"/>
            <a:ext cx="199430" cy="1449943"/>
          </a:xfrm>
          <a:prstGeom prst="roundRect">
            <a:avLst>
              <a:gd name="adj" fmla="val 15004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4754642" y="1633776"/>
            <a:ext cx="259449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Control de la Inflamación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754642" y="2046684"/>
            <a:ext cx="9177576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Fármacos antiinflamatorios no esteroideos (AINEs), corticosteroides e inmunosupresores como metotrexato o biológicos (anti-TNF) según la enfermedad.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4654987" y="3033832"/>
            <a:ext cx="199430" cy="1449943"/>
          </a:xfrm>
          <a:prstGeom prst="roundRect">
            <a:avLst>
              <a:gd name="adj" fmla="val 15004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5053846" y="3233261"/>
            <a:ext cx="2951678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Terapia Física y Ocupacional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5053846" y="3646170"/>
            <a:ext cx="8878372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Ejercicios personalizados para preservar rango de movimiento, fortalecer músculos y adaptar actividades diarias para maximizar independencia.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4954191" y="4633317"/>
            <a:ext cx="199430" cy="1449943"/>
          </a:xfrm>
          <a:prstGeom prst="roundRect">
            <a:avLst>
              <a:gd name="adj" fmla="val 15004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5353050" y="4832747"/>
            <a:ext cx="2786063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Intervenciones Quirúrgicas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5353050" y="5245656"/>
            <a:ext cx="8579168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Desde sinovectomías hasta reemplazos articulares, fijación de fracturas o corrección de deformidades según la enfermedad específica.</a:t>
            </a:r>
            <a:endParaRPr lang="en-US" dirty="0"/>
          </a:p>
        </p:txBody>
      </p:sp>
      <p:sp>
        <p:nvSpPr>
          <p:cNvPr id="13" name="Shape 10"/>
          <p:cNvSpPr/>
          <p:nvPr/>
        </p:nvSpPr>
        <p:spPr>
          <a:xfrm>
            <a:off x="5253395" y="6232803"/>
            <a:ext cx="199430" cy="1449943"/>
          </a:xfrm>
          <a:prstGeom prst="roundRect">
            <a:avLst>
              <a:gd name="adj" fmla="val 15004"/>
            </a:avLst>
          </a:prstGeom>
          <a:solidFill>
            <a:srgbClr val="F3E8E8"/>
          </a:solidFill>
          <a:ln/>
        </p:spPr>
      </p:sp>
      <p:sp>
        <p:nvSpPr>
          <p:cNvPr id="14" name="Text 11"/>
          <p:cNvSpPr/>
          <p:nvPr/>
        </p:nvSpPr>
        <p:spPr>
          <a:xfrm>
            <a:off x="5652254" y="6432233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Terapias Emergentes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5652254" y="6845141"/>
            <a:ext cx="8279963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Trasplante de células madre, terapia génica y nuevos fármacos biológicos dirigidos a vías específicas de la patogénesis.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833" y="595432"/>
            <a:ext cx="8836700" cy="636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Prevención y Manejo de Enfermedades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833" y="1773317"/>
            <a:ext cx="4322683" cy="381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Factores de riesgo modificables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57833" y="2371725"/>
            <a:ext cx="6293287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Tabaquismo: aumenta inflamación y daño tisular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833" y="2793921"/>
            <a:ext cx="6293287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Exposición solar excesiva: agrava síntomas en lupus y esclerodermia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7833" y="3562588"/>
            <a:ext cx="6293287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Sedentarismo: acelera pérdida de masa muscular y ósea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7833" y="3984784"/>
            <a:ext cx="6293287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Estrés crónico: exacerba brotes en enfermedades autoinmunes</a:t>
            </a:r>
            <a:endParaRPr lang="en-US" sz="17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901" y="1800344"/>
            <a:ext cx="6293287" cy="3432691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86901" y="5476518"/>
            <a:ext cx="589383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Recomendaciones para la salud del tejido conectivo: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7586901" y="6011466"/>
            <a:ext cx="6293287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Dieta rica en vitamina C, D y proteínas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586901" y="6433661"/>
            <a:ext cx="6293287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Ejercicio de bajo impacto regular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7586901" y="6855857"/>
            <a:ext cx="6293287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Mantenimiento de peso saludable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586901" y="7278053"/>
            <a:ext cx="6293287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Controles médicos periódicos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741" y="975479"/>
            <a:ext cx="5275778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Conclusión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84741" y="1971080"/>
            <a:ext cx="504468" cy="504468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878681" y="2025432"/>
            <a:ext cx="316468" cy="395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1513403" y="2048113"/>
            <a:ext cx="2955608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Importancia fundamental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513403" y="2512338"/>
            <a:ext cx="8674656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El tejido conectivo proporciona soporte estructural, conexión entre tejidos y protección para órganos vitales, siendo esencial para la integridad corporal.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84741" y="3677960"/>
            <a:ext cx="504468" cy="504468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9" name="Text 6"/>
          <p:cNvSpPr/>
          <p:nvPr/>
        </p:nvSpPr>
        <p:spPr>
          <a:xfrm>
            <a:off x="878681" y="3732312"/>
            <a:ext cx="316468" cy="395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1513403" y="3754993"/>
            <a:ext cx="2963466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Enfermedades complejas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513403" y="4219218"/>
            <a:ext cx="8674656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Las patologías del tejido conectivo representan un grupo heterogéneo de trastornos con manifestaciones sistémicas que requieren abordaje multidisciplinario.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84741" y="5384840"/>
            <a:ext cx="504468" cy="504468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3" name="Text 10"/>
          <p:cNvSpPr/>
          <p:nvPr/>
        </p:nvSpPr>
        <p:spPr>
          <a:xfrm>
            <a:off x="878681" y="5439192"/>
            <a:ext cx="316468" cy="395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1513403" y="5461873"/>
            <a:ext cx="268736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Avances prometedores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513403" y="5926098"/>
            <a:ext cx="8674656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investigación en biología celular y molecular está permitiendo desarrollar nuevas terapias dirigidas que prometen mejorar el pronóstico y calidad de vida de los pacientes.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784741" y="6895505"/>
            <a:ext cx="9403318" cy="358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¿Preguntas? Gracias por su atención.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601</Words>
  <Application>Microsoft Office PowerPoint</Application>
  <PresentationFormat>Personalizado</PresentationFormat>
  <Paragraphs>75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Roboto Light</vt:lpstr>
      <vt:lpstr>Red Hat Text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lastModifiedBy>karen macias</cp:lastModifiedBy>
  <cp:revision>2</cp:revision>
  <dcterms:created xsi:type="dcterms:W3CDTF">2025-07-04T03:38:52Z</dcterms:created>
  <dcterms:modified xsi:type="dcterms:W3CDTF">2025-07-04T04:02:08Z</dcterms:modified>
</cp:coreProperties>
</file>