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delina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edoka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36590"/>
            <a:ext cx="16230600" cy="2995365"/>
            <a:chOff x="0" y="0"/>
            <a:chExt cx="2202108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2108" cy="406400"/>
            </a:xfrm>
            <a:custGeom>
              <a:avLst/>
              <a:gdLst/>
              <a:ahLst/>
              <a:cxnLst/>
              <a:rect l="l" t="t" r="r" b="b"/>
              <a:pathLst>
                <a:path w="2202108" h="406400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0210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62988" y="-962988"/>
            <a:ext cx="3983376" cy="39833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78253" y="-519233"/>
            <a:ext cx="3013905" cy="30139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63377" y="4058036"/>
            <a:ext cx="14561245" cy="113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99"/>
              </a:lnSpc>
            </a:pPr>
            <a:r>
              <a:rPr lang="en-US" sz="9999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Manejo de Grupos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63377" y="6579655"/>
            <a:ext cx="14561245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Definición, Tipología y Características de un Equipo Efectivo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2921613" y="-514599"/>
            <a:ext cx="12065613" cy="1105149"/>
            <a:chOff x="0" y="0"/>
            <a:chExt cx="4436926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36926" cy="406400"/>
            </a:xfrm>
            <a:custGeom>
              <a:avLst/>
              <a:gdLst/>
              <a:ahLst/>
              <a:cxnLst/>
              <a:rect l="l" t="t" r="r" b="b"/>
              <a:pathLst>
                <a:path w="4436926" h="406400">
                  <a:moveTo>
                    <a:pt x="4233726" y="0"/>
                  </a:moveTo>
                  <a:cubicBezTo>
                    <a:pt x="4345950" y="0"/>
                    <a:pt x="4436926" y="90976"/>
                    <a:pt x="4436926" y="203200"/>
                  </a:cubicBezTo>
                  <a:cubicBezTo>
                    <a:pt x="4436926" y="315424"/>
                    <a:pt x="4345950" y="406400"/>
                    <a:pt x="42337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43692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267612" y="7266612"/>
            <a:ext cx="3983376" cy="398337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752347" y="7751347"/>
            <a:ext cx="3013905" cy="301390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144000" y="9696325"/>
            <a:ext cx="11864697" cy="1105149"/>
            <a:chOff x="0" y="0"/>
            <a:chExt cx="4363042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63043" cy="406400"/>
            </a:xfrm>
            <a:custGeom>
              <a:avLst/>
              <a:gdLst/>
              <a:ahLst/>
              <a:cxnLst/>
              <a:rect l="l" t="t" r="r" b="b"/>
              <a:pathLst>
                <a:path w="4363043" h="406400">
                  <a:moveTo>
                    <a:pt x="4159843" y="0"/>
                  </a:moveTo>
                  <a:cubicBezTo>
                    <a:pt x="4272067" y="0"/>
                    <a:pt x="4363043" y="90976"/>
                    <a:pt x="4363043" y="203200"/>
                  </a:cubicBezTo>
                  <a:cubicBezTo>
                    <a:pt x="4363043" y="315424"/>
                    <a:pt x="4272067" y="406400"/>
                    <a:pt x="415984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36304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6213" y="4575919"/>
            <a:ext cx="4833496" cy="483349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13794" y="5143500"/>
            <a:ext cx="3703496" cy="3703496"/>
            <a:chOff x="0" y="0"/>
            <a:chExt cx="13716000" cy="13716000"/>
          </a:xfrm>
        </p:grpSpPr>
        <p:sp>
          <p:nvSpPr>
            <p:cNvPr id="6" name="Freeform 6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24801" r="-24801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-1470548" y="771409"/>
            <a:ext cx="4112054" cy="667481"/>
            <a:chOff x="0" y="0"/>
            <a:chExt cx="2503650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4931865" y="0"/>
            <a:ext cx="6808334" cy="1105149"/>
            <a:chOff x="0" y="0"/>
            <a:chExt cx="2503650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4884240" y="8846996"/>
            <a:ext cx="8871226" cy="1440004"/>
            <a:chOff x="0" y="0"/>
            <a:chExt cx="2503650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641506" y="666634"/>
            <a:ext cx="14617794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Importancia de la Comunicación en el Trabajo en Equipo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93288" y="2959334"/>
            <a:ext cx="12566012" cy="719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La comunicación grupal es clave para la coordinación, la toma de decisiones y la resolución de problemas dentro de un equipo.</a:t>
            </a:r>
          </a:p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Mejora la cohesión y el ambiente de trabajo.</a:t>
            </a:r>
          </a:p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Aumenta la eficiencia en la toma de decisiones.</a:t>
            </a:r>
          </a:p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Facilita la resolución de conflictos.</a:t>
            </a:r>
          </a:p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Fomenta la confianza y el respeto mutuo.</a:t>
            </a:r>
          </a:p>
          <a:p>
            <a:pPr algn="just">
              <a:lnSpc>
                <a:spcPts val="5734"/>
              </a:lnSpc>
            </a:pPr>
            <a:r>
              <a:rPr lang="en-US" sz="3676" spc="73">
                <a:solidFill>
                  <a:srgbClr val="0097B2"/>
                </a:solidFill>
                <a:latin typeface="Adelina"/>
                <a:ea typeface="Adelina"/>
                <a:cs typeface="Adelina"/>
                <a:sym typeface="Adelina"/>
              </a:rPr>
              <a:t>"Un equipo fuerte es aquel que sabe escuchar, expresarse y resolver diferencias con asertividad."</a:t>
            </a:r>
          </a:p>
          <a:p>
            <a:pPr algn="just">
              <a:lnSpc>
                <a:spcPts val="5734"/>
              </a:lnSpc>
            </a:pPr>
            <a:endParaRPr lang="en-US" sz="3676" spc="73">
              <a:solidFill>
                <a:srgbClr val="0097B2"/>
              </a:solidFill>
              <a:latin typeface="Adelina"/>
              <a:ea typeface="Adelina"/>
              <a:cs typeface="Adelina"/>
              <a:sym typeface="Adeli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3734" y="3434674"/>
            <a:ext cx="3476322" cy="347632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17279"/>
            <a:ext cx="16230600" cy="2995365"/>
            <a:chOff x="0" y="0"/>
            <a:chExt cx="2202108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02108" cy="406400"/>
            </a:xfrm>
            <a:custGeom>
              <a:avLst/>
              <a:gdLst/>
              <a:ahLst/>
              <a:cxnLst/>
              <a:rect l="l" t="t" r="r" b="b"/>
              <a:pathLst>
                <a:path w="2202108" h="406400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20210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59249" y="3744934"/>
            <a:ext cx="2797133" cy="2797133"/>
            <a:chOff x="0" y="0"/>
            <a:chExt cx="13716000" cy="13716000"/>
          </a:xfrm>
        </p:grpSpPr>
        <p:sp>
          <p:nvSpPr>
            <p:cNvPr id="9" name="Freeform 9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24801" r="-2480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5022352" y="3434674"/>
            <a:ext cx="3476322" cy="347632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60724" y="3405339"/>
            <a:ext cx="3476322" cy="347632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003821" y="3434674"/>
            <a:ext cx="3476322" cy="347632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5361947" y="3774269"/>
            <a:ext cx="2797133" cy="2797133"/>
            <a:chOff x="0" y="0"/>
            <a:chExt cx="13716000" cy="13716000"/>
          </a:xfrm>
        </p:grpSpPr>
        <p:sp>
          <p:nvSpPr>
            <p:cNvPr id="20" name="Freeform 20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24572" r="-24572"/>
              </a:stretch>
            </a:blip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0003624" y="3774269"/>
            <a:ext cx="2797133" cy="2797133"/>
            <a:chOff x="0" y="0"/>
            <a:chExt cx="13716000" cy="13716000"/>
          </a:xfrm>
        </p:grpSpPr>
        <p:sp>
          <p:nvSpPr>
            <p:cNvPr id="22" name="Freeform 22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-37841" r="-37841"/>
              </a:stretch>
            </a:blip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4337196" y="3774269"/>
            <a:ext cx="2797133" cy="2797133"/>
            <a:chOff x="0" y="0"/>
            <a:chExt cx="13716000" cy="13716000"/>
          </a:xfrm>
        </p:grpSpPr>
        <p:sp>
          <p:nvSpPr>
            <p:cNvPr id="24" name="Freeform 24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-33517" r="-33517"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1969788" y="503571"/>
            <a:ext cx="13991460" cy="242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Técnicas de Comunicación Grupal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0834" y="7114916"/>
            <a:ext cx="4104157" cy="2920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000" spc="60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Escucha Activa:</a:t>
            </a:r>
            <a:r>
              <a:rPr lang="en-US" sz="3000" spc="60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 Prestar atención al mensaje del interlocutor sin interrumpir y mostrando interés.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08435" y="7114916"/>
            <a:ext cx="4104157" cy="232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000" spc="60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Claridad y Precisión: </a:t>
            </a:r>
            <a:r>
              <a:rPr lang="en-US" sz="3000" spc="60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Evitar ambigüedades y ser directos al expresar ideas.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346806" y="7114916"/>
            <a:ext cx="4104157" cy="232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000" spc="60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Asertividad: </a:t>
            </a:r>
            <a:r>
              <a:rPr lang="en-US" sz="3000" spc="60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Expresar pensamientos y sentimientos de manera clara y respetuosa.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909170" y="7114916"/>
            <a:ext cx="4104157" cy="2920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000" spc="60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Uso del Lenguaje Corporal: </a:t>
            </a:r>
            <a:r>
              <a:rPr lang="en-US" sz="3000" spc="60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Mantener contacto visual, postura abierta y gestos que refuercen el mensaje.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3734" y="3434674"/>
            <a:ext cx="3476322" cy="347632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17279"/>
            <a:ext cx="16230600" cy="2995365"/>
            <a:chOff x="0" y="0"/>
            <a:chExt cx="2202108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02108" cy="406400"/>
            </a:xfrm>
            <a:custGeom>
              <a:avLst/>
              <a:gdLst/>
              <a:ahLst/>
              <a:cxnLst/>
              <a:rect l="l" t="t" r="r" b="b"/>
              <a:pathLst>
                <a:path w="2202108" h="406400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20210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59249" y="3744934"/>
            <a:ext cx="2797133" cy="2797133"/>
            <a:chOff x="0" y="0"/>
            <a:chExt cx="13716000" cy="13716000"/>
          </a:xfrm>
        </p:grpSpPr>
        <p:sp>
          <p:nvSpPr>
            <p:cNvPr id="9" name="Freeform 9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24801" r="-2480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5022352" y="3434674"/>
            <a:ext cx="3476322" cy="347632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60724" y="3405339"/>
            <a:ext cx="3476322" cy="347632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003821" y="3434674"/>
            <a:ext cx="3476322" cy="347632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5361947" y="3774269"/>
            <a:ext cx="2797133" cy="2797133"/>
            <a:chOff x="0" y="0"/>
            <a:chExt cx="13716000" cy="13716000"/>
          </a:xfrm>
        </p:grpSpPr>
        <p:sp>
          <p:nvSpPr>
            <p:cNvPr id="20" name="Freeform 20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223" r="223"/>
              </a:stretch>
            </a:blip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0003624" y="3774269"/>
            <a:ext cx="2797133" cy="2797133"/>
            <a:chOff x="0" y="0"/>
            <a:chExt cx="13716000" cy="13716000"/>
          </a:xfrm>
        </p:grpSpPr>
        <p:sp>
          <p:nvSpPr>
            <p:cNvPr id="22" name="Freeform 22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223" t="-672" r="223" b="-672"/>
              </a:stretch>
            </a:blip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4337196" y="3774269"/>
            <a:ext cx="2797133" cy="2797133"/>
            <a:chOff x="0" y="0"/>
            <a:chExt cx="13716000" cy="13716000"/>
          </a:xfrm>
        </p:grpSpPr>
        <p:sp>
          <p:nvSpPr>
            <p:cNvPr id="24" name="Freeform 24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-45177" r="-45177"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1969788" y="503571"/>
            <a:ext cx="13991460" cy="242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Barreras de Comunicación en Grupos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0834" y="7114916"/>
            <a:ext cx="4104157" cy="232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000" spc="60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Falta de empatía: </a:t>
            </a:r>
            <a:r>
              <a:rPr lang="en-US" sz="3000" spc="60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No considerar las emociones o puntos de vista de los demás.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08435" y="7114916"/>
            <a:ext cx="4104157" cy="232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000" spc="60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Interrupciones y ruido: </a:t>
            </a:r>
            <a:r>
              <a:rPr lang="en-US" sz="3000" spc="60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Distracciones en el entorno o en la conversación.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346806" y="7114916"/>
            <a:ext cx="4104157" cy="232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000" spc="60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Falta de claridad en los mensajes:</a:t>
            </a:r>
            <a:r>
              <a:rPr lang="en-US" sz="3000" spc="60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 Expresarse de manera confusa o ambigua.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909170" y="7114916"/>
            <a:ext cx="4104157" cy="232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000" spc="60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Prejuicios y estereotipos: </a:t>
            </a:r>
            <a:r>
              <a:rPr lang="en-US" sz="3000" spc="60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Suposiciones que distorsionan la comunicación.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7279"/>
            <a:ext cx="16230600" cy="2995365"/>
            <a:chOff x="0" y="0"/>
            <a:chExt cx="2202108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2108" cy="406400"/>
            </a:xfrm>
            <a:custGeom>
              <a:avLst/>
              <a:gdLst/>
              <a:ahLst/>
              <a:cxnLst/>
              <a:rect l="l" t="t" r="r" b="b"/>
              <a:pathLst>
                <a:path w="2202108" h="406400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0210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22352" y="3434674"/>
            <a:ext cx="3476322" cy="34763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60724" y="3405339"/>
            <a:ext cx="3476322" cy="347632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361947" y="3774269"/>
            <a:ext cx="2797133" cy="2797133"/>
            <a:chOff x="0" y="0"/>
            <a:chExt cx="13716000" cy="13716000"/>
          </a:xfrm>
        </p:grpSpPr>
        <p:sp>
          <p:nvSpPr>
            <p:cNvPr id="12" name="Freeform 12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32961" r="-32961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003624" y="3774269"/>
            <a:ext cx="2797133" cy="2797133"/>
            <a:chOff x="0" y="0"/>
            <a:chExt cx="13716000" cy="13716000"/>
          </a:xfrm>
        </p:grpSpPr>
        <p:sp>
          <p:nvSpPr>
            <p:cNvPr id="14" name="Freeform 14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24748" r="-24748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969788" y="503571"/>
            <a:ext cx="13991460" cy="242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Barreras de Comunicación en Grupos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08435" y="7114916"/>
            <a:ext cx="4104157" cy="173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000" spc="60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Miedo a expresar opiniones: </a:t>
            </a:r>
            <a:r>
              <a:rPr lang="en-US" sz="3000" spc="60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Temor a ser juzgado o ignorado.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46806" y="7114916"/>
            <a:ext cx="4104157" cy="232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000" spc="60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Falta de escucha activa: </a:t>
            </a:r>
            <a:r>
              <a:rPr lang="en-US" sz="3000" spc="60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Solo escuchar para responder, no para comprender.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9000" y="2179336"/>
            <a:ext cx="7866922" cy="786692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95426" y="2179336"/>
            <a:ext cx="7866922" cy="78669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38577" y="445143"/>
            <a:ext cx="4687436" cy="169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Grupo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866302" y="0"/>
            <a:ext cx="4147666" cy="1543050"/>
            <a:chOff x="0" y="0"/>
            <a:chExt cx="109238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92389" cy="406400"/>
            </a:xfrm>
            <a:custGeom>
              <a:avLst/>
              <a:gdLst/>
              <a:ahLst/>
              <a:cxnLst/>
              <a:rect l="l" t="t" r="r" b="b"/>
              <a:pathLst>
                <a:path w="1092389" h="406400">
                  <a:moveTo>
                    <a:pt x="889189" y="0"/>
                  </a:moveTo>
                  <a:cubicBezTo>
                    <a:pt x="1001414" y="0"/>
                    <a:pt x="1092389" y="90976"/>
                    <a:pt x="1092389" y="203200"/>
                  </a:cubicBezTo>
                  <a:cubicBezTo>
                    <a:pt x="1092389" y="315424"/>
                    <a:pt x="1001414" y="406400"/>
                    <a:pt x="8891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09238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2718060" y="1209310"/>
            <a:ext cx="4112054" cy="667481"/>
            <a:chOff x="0" y="0"/>
            <a:chExt cx="250365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2921613" y="-514599"/>
            <a:ext cx="7794074" cy="1105149"/>
            <a:chOff x="0" y="0"/>
            <a:chExt cx="2866139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66139" cy="406400"/>
            </a:xfrm>
            <a:custGeom>
              <a:avLst/>
              <a:gdLst/>
              <a:ahLst/>
              <a:cxnLst/>
              <a:rect l="l" t="t" r="r" b="b"/>
              <a:pathLst>
                <a:path w="2866139" h="406400">
                  <a:moveTo>
                    <a:pt x="2662939" y="0"/>
                  </a:moveTo>
                  <a:cubicBezTo>
                    <a:pt x="2775164" y="0"/>
                    <a:pt x="2866139" y="90976"/>
                    <a:pt x="2866139" y="203200"/>
                  </a:cubicBezTo>
                  <a:cubicBezTo>
                    <a:pt x="2866139" y="315424"/>
                    <a:pt x="2775164" y="406400"/>
                    <a:pt x="266293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86613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172319" y="8743950"/>
            <a:ext cx="3780351" cy="1543050"/>
            <a:chOff x="0" y="0"/>
            <a:chExt cx="995648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95648" cy="406400"/>
            </a:xfrm>
            <a:custGeom>
              <a:avLst/>
              <a:gdLst/>
              <a:ahLst/>
              <a:cxnLst/>
              <a:rect l="l" t="t" r="r" b="b"/>
              <a:pathLst>
                <a:path w="995648" h="406400">
                  <a:moveTo>
                    <a:pt x="792448" y="0"/>
                  </a:moveTo>
                  <a:cubicBezTo>
                    <a:pt x="904672" y="0"/>
                    <a:pt x="995648" y="90976"/>
                    <a:pt x="995648" y="203200"/>
                  </a:cubicBezTo>
                  <a:cubicBezTo>
                    <a:pt x="995648" y="315424"/>
                    <a:pt x="904672" y="406400"/>
                    <a:pt x="79244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99564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896643" y="8292062"/>
            <a:ext cx="4112054" cy="667481"/>
            <a:chOff x="0" y="0"/>
            <a:chExt cx="2503650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716000" y="9696325"/>
            <a:ext cx="7292697" cy="1105149"/>
            <a:chOff x="0" y="0"/>
            <a:chExt cx="2681766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681767" cy="406400"/>
            </a:xfrm>
            <a:custGeom>
              <a:avLst/>
              <a:gdLst/>
              <a:ahLst/>
              <a:cxnLst/>
              <a:rect l="l" t="t" r="r" b="b"/>
              <a:pathLst>
                <a:path w="2681767" h="406400">
                  <a:moveTo>
                    <a:pt x="2478567" y="0"/>
                  </a:moveTo>
                  <a:cubicBezTo>
                    <a:pt x="2590791" y="0"/>
                    <a:pt x="2681767" y="90976"/>
                    <a:pt x="2681767" y="203200"/>
                  </a:cubicBezTo>
                  <a:cubicBezTo>
                    <a:pt x="2681767" y="315424"/>
                    <a:pt x="2590791" y="406400"/>
                    <a:pt x="24785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68176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601847" y="4013384"/>
            <a:ext cx="6541229" cy="429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Conjunto de personas que interactúan entre sí para alcanzar objetivos individuales o colectivos, sin necesidad de una meta común ni roles específicos.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34153" y="4013384"/>
            <a:ext cx="6541229" cy="3575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Un grupo con objetivos comunes, roles bien definidos, comunicación efectiva y colaboración mutua para lograr resultados colectivos.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5169" y="269509"/>
            <a:ext cx="4687436" cy="169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Equipo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6999" y="876471"/>
            <a:ext cx="8532944" cy="85329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53120" y="592442"/>
            <a:ext cx="976335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Diferencias clave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2919729" y="830201"/>
            <a:ext cx="4112054" cy="667481"/>
            <a:chOff x="0" y="0"/>
            <a:chExt cx="250365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4555466" y="-46503"/>
            <a:ext cx="6808334" cy="1105149"/>
            <a:chOff x="0" y="0"/>
            <a:chExt cx="2503650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531" y="5375115"/>
            <a:ext cx="3567885" cy="356788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F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45531" y="1342886"/>
            <a:ext cx="3567885" cy="356788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F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09433" y="2551231"/>
            <a:ext cx="1060543" cy="107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0"/>
              </a:lnSpc>
            </a:pPr>
            <a:r>
              <a:rPr lang="en-US" sz="6214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13415" y="6561707"/>
            <a:ext cx="1060543" cy="107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0"/>
              </a:lnSpc>
            </a:pPr>
            <a:r>
              <a:rPr lang="en-US" sz="6214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2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6884839" y="8713359"/>
            <a:ext cx="4112054" cy="667481"/>
            <a:chOff x="0" y="0"/>
            <a:chExt cx="2503650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830436" y="9181851"/>
            <a:ext cx="6808334" cy="1105149"/>
            <a:chOff x="0" y="0"/>
            <a:chExt cx="2503650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924550" y="2617906"/>
            <a:ext cx="2609847" cy="514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2"/>
              </a:lnSpc>
            </a:pPr>
            <a:r>
              <a:rPr lang="en-US" sz="3001" spc="60">
                <a:solidFill>
                  <a:srgbClr val="542622"/>
                </a:solidFill>
                <a:latin typeface="Adelina"/>
                <a:ea typeface="Adelina"/>
                <a:cs typeface="Adelina"/>
                <a:sym typeface="Adelina"/>
              </a:rPr>
              <a:t>Grupo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924550" y="6606628"/>
            <a:ext cx="2609847" cy="514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2"/>
              </a:lnSpc>
            </a:pPr>
            <a:r>
              <a:rPr lang="en-US" sz="3001" spc="60">
                <a:solidFill>
                  <a:srgbClr val="542622"/>
                </a:solidFill>
                <a:latin typeface="Adelina"/>
                <a:ea typeface="Adelina"/>
                <a:cs typeface="Adelina"/>
                <a:sym typeface="Adelina"/>
              </a:rPr>
              <a:t>Equipo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953145" y="1852348"/>
            <a:ext cx="9763355" cy="719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En un </a:t>
            </a:r>
            <a:r>
              <a:rPr lang="en-US" sz="3676" spc="73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grupo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, la responsabilidad es individual; en un </a:t>
            </a:r>
            <a:r>
              <a:rPr lang="en-US" sz="3676" spc="73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equipo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, es compartida.</a:t>
            </a:r>
          </a:p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Un </a:t>
            </a:r>
            <a:r>
              <a:rPr lang="en-US" sz="3676" spc="73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grupo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 puede trabajar junto sin cooperación profunda; un </a:t>
            </a:r>
            <a:r>
              <a:rPr lang="en-US" sz="3676" spc="73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equipo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 necesita interdependencia y sinergia.</a:t>
            </a:r>
          </a:p>
          <a:p>
            <a:pPr algn="just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📌 Ejemplo:</a:t>
            </a:r>
          </a:p>
          <a:p>
            <a:pPr algn="just">
              <a:lnSpc>
                <a:spcPts val="5734"/>
              </a:lnSpc>
            </a:pPr>
            <a:r>
              <a:rPr lang="en-US" sz="3676" spc="73">
                <a:solidFill>
                  <a:srgbClr val="542622"/>
                </a:solidFill>
                <a:latin typeface="Adelina"/>
                <a:ea typeface="Adelina"/>
                <a:cs typeface="Adelina"/>
                <a:sym typeface="Adelina"/>
              </a:rPr>
              <a:t>Grupo</a:t>
            </a:r>
            <a:r>
              <a:rPr lang="en-US" sz="3676" spc="73">
                <a:solidFill>
                  <a:srgbClr val="AED4ED"/>
                </a:solidFill>
                <a:latin typeface="Adelina"/>
                <a:ea typeface="Adelina"/>
                <a:cs typeface="Adelina"/>
                <a:sym typeface="Adelina"/>
              </a:rPr>
              <a:t> 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= Estudiantes en una clase.</a:t>
            </a:r>
          </a:p>
          <a:p>
            <a:pPr algn="just">
              <a:lnSpc>
                <a:spcPts val="5734"/>
              </a:lnSpc>
            </a:pPr>
            <a:r>
              <a:rPr lang="en-US" sz="3676" spc="73">
                <a:solidFill>
                  <a:srgbClr val="542622"/>
                </a:solidFill>
                <a:latin typeface="Adelina"/>
                <a:ea typeface="Adelina"/>
                <a:cs typeface="Adelina"/>
                <a:sym typeface="Adelina"/>
              </a:rPr>
              <a:t>Equipo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 = Grupo de estudiantes trabajando en un proyecto colaborativo</a:t>
            </a:r>
          </a:p>
          <a:p>
            <a:pPr algn="just">
              <a:lnSpc>
                <a:spcPts val="5734"/>
              </a:lnSpc>
            </a:pPr>
            <a:endParaRPr lang="en-US" sz="3676" spc="73">
              <a:solidFill>
                <a:srgbClr val="000000"/>
              </a:solidFill>
              <a:latin typeface="Adelina"/>
              <a:ea typeface="Adelina"/>
              <a:cs typeface="Adelina"/>
              <a:sym typeface="Adeli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17475" y="876471"/>
            <a:ext cx="8532944" cy="85329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69797" y="8846996"/>
            <a:ext cx="8871226" cy="1440004"/>
            <a:chOff x="0" y="0"/>
            <a:chExt cx="250365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716709" y="771409"/>
            <a:ext cx="4112054" cy="667481"/>
            <a:chOff x="0" y="0"/>
            <a:chExt cx="250365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626800" y="0"/>
            <a:ext cx="6808334" cy="1105149"/>
            <a:chOff x="0" y="0"/>
            <a:chExt cx="250365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879894" y="1438890"/>
            <a:ext cx="7408106" cy="7408106"/>
            <a:chOff x="0" y="0"/>
            <a:chExt cx="13716000" cy="13716000"/>
          </a:xfrm>
        </p:grpSpPr>
        <p:sp>
          <p:nvSpPr>
            <p:cNvPr id="15" name="Freeform 15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223" r="223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028700" y="3424906"/>
            <a:ext cx="8866564" cy="5023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FF3131"/>
                </a:solidFill>
                <a:latin typeface="Adelina"/>
                <a:ea typeface="Adelina"/>
                <a:cs typeface="Adelina"/>
                <a:sym typeface="Adelina"/>
              </a:rPr>
              <a:t>Formales: 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Creados con un propósito definido (ejemplo: equipos de trabajo en una empresa).</a:t>
            </a:r>
          </a:p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FF3131"/>
                </a:solidFill>
                <a:latin typeface="Adelina"/>
                <a:ea typeface="Adelina"/>
                <a:cs typeface="Adelina"/>
                <a:sym typeface="Adelina"/>
              </a:rPr>
              <a:t>Informales: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 Surgen espontáneamente por intereses compartidos (ejemplo: amigos en el trabajo).</a:t>
            </a:r>
          </a:p>
          <a:p>
            <a:pPr algn="just">
              <a:lnSpc>
                <a:spcPts val="5734"/>
              </a:lnSpc>
            </a:pPr>
            <a:endParaRPr lang="en-US" sz="3676" spc="73">
              <a:solidFill>
                <a:srgbClr val="000000"/>
              </a:solidFill>
              <a:latin typeface="Adelina"/>
              <a:ea typeface="Adelina"/>
              <a:cs typeface="Adelina"/>
              <a:sym typeface="Adelin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762171"/>
            <a:ext cx="8866564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Tipología de Grupos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Según su formalidad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17475" y="876471"/>
            <a:ext cx="8532944" cy="85329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69797" y="8846996"/>
            <a:ext cx="8871226" cy="1440004"/>
            <a:chOff x="0" y="0"/>
            <a:chExt cx="250365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716709" y="771409"/>
            <a:ext cx="4112054" cy="667481"/>
            <a:chOff x="0" y="0"/>
            <a:chExt cx="250365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626800" y="0"/>
            <a:ext cx="6808334" cy="1105149"/>
            <a:chOff x="0" y="0"/>
            <a:chExt cx="250365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879894" y="1438890"/>
            <a:ext cx="7408106" cy="7408106"/>
            <a:chOff x="0" y="0"/>
            <a:chExt cx="13716000" cy="13716000"/>
          </a:xfrm>
        </p:grpSpPr>
        <p:sp>
          <p:nvSpPr>
            <p:cNvPr id="15" name="Freeform 15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38492" r="-38492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028700" y="3424906"/>
            <a:ext cx="8866564" cy="429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4"/>
              </a:lnSpc>
            </a:pPr>
            <a:endParaRPr/>
          </a:p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Pequeños: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 3 a 12 personas (ejemplo: un equipo de enfermería).</a:t>
            </a:r>
          </a:p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Grandes: 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Más de 12 personas (ejemplo: un comité organizador).</a:t>
            </a:r>
          </a:p>
          <a:p>
            <a:pPr algn="just">
              <a:lnSpc>
                <a:spcPts val="5734"/>
              </a:lnSpc>
            </a:pPr>
            <a:endParaRPr lang="en-US" sz="3676" spc="73">
              <a:solidFill>
                <a:srgbClr val="000000"/>
              </a:solidFill>
              <a:latin typeface="Adelina"/>
              <a:ea typeface="Adelina"/>
              <a:cs typeface="Adelina"/>
              <a:sym typeface="Adelin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762171"/>
            <a:ext cx="8866564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Tipología de Grupos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Según su tamaño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17475" y="876471"/>
            <a:ext cx="8532944" cy="85329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69797" y="8846996"/>
            <a:ext cx="8871226" cy="1440004"/>
            <a:chOff x="0" y="0"/>
            <a:chExt cx="250365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716709" y="771409"/>
            <a:ext cx="4112054" cy="667481"/>
            <a:chOff x="0" y="0"/>
            <a:chExt cx="250365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626800" y="0"/>
            <a:ext cx="6808334" cy="1105149"/>
            <a:chOff x="0" y="0"/>
            <a:chExt cx="250365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879894" y="1438890"/>
            <a:ext cx="7408106" cy="7408106"/>
            <a:chOff x="0" y="0"/>
            <a:chExt cx="13716000" cy="13716000"/>
          </a:xfrm>
        </p:grpSpPr>
        <p:sp>
          <p:nvSpPr>
            <p:cNvPr id="15" name="Freeform 15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38689" r="-38689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028700" y="3424906"/>
            <a:ext cx="8866564" cy="574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4"/>
              </a:lnSpc>
            </a:pPr>
            <a:endParaRPr/>
          </a:p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Temporales: 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Se disuelven tras cumplir un objetivo (ejemplo: un grupo de trabajo para un evento).</a:t>
            </a:r>
          </a:p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Permanentes: 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Se mantienen en el tiempo (ejemplo: un departamento dentro de una empresa).</a:t>
            </a:r>
          </a:p>
          <a:p>
            <a:pPr algn="just">
              <a:lnSpc>
                <a:spcPts val="5734"/>
              </a:lnSpc>
            </a:pPr>
            <a:endParaRPr lang="en-US" sz="3676" spc="73">
              <a:solidFill>
                <a:srgbClr val="000000"/>
              </a:solidFill>
              <a:latin typeface="Adelina"/>
              <a:ea typeface="Adelina"/>
              <a:cs typeface="Adelina"/>
              <a:sym typeface="Adelin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762171"/>
            <a:ext cx="8866564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Tipología de Grupos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Según su permanencia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17475" y="876471"/>
            <a:ext cx="8532944" cy="85329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69797" y="8846996"/>
            <a:ext cx="8871226" cy="1440004"/>
            <a:chOff x="0" y="0"/>
            <a:chExt cx="250365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716709" y="771409"/>
            <a:ext cx="4112054" cy="667481"/>
            <a:chOff x="0" y="0"/>
            <a:chExt cx="250365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626800" y="0"/>
            <a:ext cx="6808334" cy="1105149"/>
            <a:chOff x="0" y="0"/>
            <a:chExt cx="250365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879894" y="1438890"/>
            <a:ext cx="7408106" cy="7408106"/>
            <a:chOff x="0" y="0"/>
            <a:chExt cx="13716000" cy="13716000"/>
          </a:xfrm>
        </p:grpSpPr>
        <p:sp>
          <p:nvSpPr>
            <p:cNvPr id="15" name="Freeform 15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24801" r="-24801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028700" y="3424906"/>
            <a:ext cx="8866564" cy="6470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4"/>
              </a:lnSpc>
            </a:pPr>
            <a:endParaRPr/>
          </a:p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De tarea: 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Enfocados en cumplir un objetivo (ejemplo: equipo de investigación).</a:t>
            </a:r>
          </a:p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De interés: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 Basados en afinidades personales (ejemplo: club de lectura).</a:t>
            </a:r>
          </a:p>
          <a:p>
            <a:pPr marL="793680" lvl="1" indent="-396840" algn="just">
              <a:lnSpc>
                <a:spcPts val="5734"/>
              </a:lnSpc>
              <a:buFont typeface="Arial"/>
              <a:buChar char="•"/>
            </a:pPr>
            <a:r>
              <a:rPr lang="en-US" sz="3676" spc="73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De apoyo: </a:t>
            </a: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Brindan contención emocional o social (ejemplo: grupo de autoayuda).</a:t>
            </a:r>
          </a:p>
          <a:p>
            <a:pPr algn="just">
              <a:lnSpc>
                <a:spcPts val="5734"/>
              </a:lnSpc>
            </a:pPr>
            <a:endParaRPr lang="en-US" sz="3676" spc="73">
              <a:solidFill>
                <a:srgbClr val="000000"/>
              </a:solidFill>
              <a:latin typeface="Adelina"/>
              <a:ea typeface="Adelina"/>
              <a:cs typeface="Adelina"/>
              <a:sym typeface="Adelin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762171"/>
            <a:ext cx="8866564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Tipología de Grupos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Según su función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834" y="3429044"/>
            <a:ext cx="4233962" cy="42339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17279"/>
            <a:ext cx="16230600" cy="2995365"/>
            <a:chOff x="0" y="0"/>
            <a:chExt cx="2202108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02108" cy="406400"/>
            </a:xfrm>
            <a:custGeom>
              <a:avLst/>
              <a:gdLst/>
              <a:ahLst/>
              <a:cxnLst/>
              <a:rect l="l" t="t" r="r" b="b"/>
              <a:pathLst>
                <a:path w="2202108" h="406400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20210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86059" y="3774269"/>
            <a:ext cx="3543512" cy="3543512"/>
            <a:chOff x="0" y="0"/>
            <a:chExt cx="13716000" cy="13716000"/>
          </a:xfrm>
        </p:grpSpPr>
        <p:sp>
          <p:nvSpPr>
            <p:cNvPr id="9" name="Freeform 9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60308" r="-60308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4731556" y="3429044"/>
            <a:ext cx="4233962" cy="423396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94118" y="3429044"/>
            <a:ext cx="4233962" cy="423396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56680" y="3429044"/>
            <a:ext cx="4233962" cy="423396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5076781" y="3774269"/>
            <a:ext cx="3543512" cy="3543512"/>
            <a:chOff x="0" y="0"/>
            <a:chExt cx="13716000" cy="13716000"/>
          </a:xfrm>
        </p:grpSpPr>
        <p:sp>
          <p:nvSpPr>
            <p:cNvPr id="20" name="Freeform 20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14645" r="-14645"/>
              </a:stretch>
            </a:blip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9539343" y="3774269"/>
            <a:ext cx="3543512" cy="3543512"/>
            <a:chOff x="0" y="0"/>
            <a:chExt cx="13716000" cy="13716000"/>
          </a:xfrm>
        </p:grpSpPr>
        <p:sp>
          <p:nvSpPr>
            <p:cNvPr id="22" name="Freeform 22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-15397" r="-15397"/>
              </a:stretch>
            </a:blip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4001905" y="3774269"/>
            <a:ext cx="3543512" cy="3543512"/>
            <a:chOff x="0" y="0"/>
            <a:chExt cx="13716000" cy="13716000"/>
          </a:xfrm>
        </p:grpSpPr>
        <p:sp>
          <p:nvSpPr>
            <p:cNvPr id="24" name="Freeform 24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-37772" r="-37772"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1969788" y="503571"/>
            <a:ext cx="13991460" cy="242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Características de un Equipo Efectivo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0834" y="8386906"/>
            <a:ext cx="4233962" cy="67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Objetivo común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31556" y="8386906"/>
            <a:ext cx="4233962" cy="140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Comunicación efectiva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194118" y="8386906"/>
            <a:ext cx="4233962" cy="67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Roles definidos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656680" y="8386906"/>
            <a:ext cx="4233962" cy="140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Confianza y respeto mutuo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834" y="3429044"/>
            <a:ext cx="4233962" cy="42339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17279"/>
            <a:ext cx="16230600" cy="2995365"/>
            <a:chOff x="0" y="0"/>
            <a:chExt cx="2202108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02108" cy="406400"/>
            </a:xfrm>
            <a:custGeom>
              <a:avLst/>
              <a:gdLst/>
              <a:ahLst/>
              <a:cxnLst/>
              <a:rect l="l" t="t" r="r" b="b"/>
              <a:pathLst>
                <a:path w="2202108" h="406400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20210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86059" y="3774269"/>
            <a:ext cx="3543512" cy="3543512"/>
            <a:chOff x="0" y="0"/>
            <a:chExt cx="13716000" cy="13716000"/>
          </a:xfrm>
        </p:grpSpPr>
        <p:sp>
          <p:nvSpPr>
            <p:cNvPr id="9" name="Freeform 9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38542" r="-38542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4731556" y="3429044"/>
            <a:ext cx="4233962" cy="423396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94118" y="3429044"/>
            <a:ext cx="4233962" cy="423396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076781" y="3774269"/>
            <a:ext cx="3543512" cy="3543512"/>
            <a:chOff x="0" y="0"/>
            <a:chExt cx="13716000" cy="13716000"/>
          </a:xfrm>
        </p:grpSpPr>
        <p:sp>
          <p:nvSpPr>
            <p:cNvPr id="17" name="Freeform 17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25759" r="-25759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539343" y="3774269"/>
            <a:ext cx="3543512" cy="3543512"/>
            <a:chOff x="0" y="0"/>
            <a:chExt cx="13716000" cy="13716000"/>
          </a:xfrm>
        </p:grpSpPr>
        <p:sp>
          <p:nvSpPr>
            <p:cNvPr id="19" name="Freeform 19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-18539" r="-18539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1969788" y="503571"/>
            <a:ext cx="13991460" cy="242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Características de un Equipo Efectivo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0834" y="8386906"/>
            <a:ext cx="4233962" cy="140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Liderazgo compartido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731556" y="8386906"/>
            <a:ext cx="4233962" cy="140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Resolución de conflictos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194118" y="8386906"/>
            <a:ext cx="4233962" cy="67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Adaptabilidad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56680" y="3131820"/>
            <a:ext cx="4230607" cy="612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500" spc="70">
                <a:solidFill>
                  <a:srgbClr val="FF1616"/>
                </a:solidFill>
                <a:latin typeface="Adelina"/>
                <a:ea typeface="Adelina"/>
                <a:cs typeface="Adelina"/>
                <a:sym typeface="Adelina"/>
              </a:rPr>
              <a:t>Ejemplo: </a:t>
            </a:r>
            <a:r>
              <a:rPr lang="en-US" sz="3500" spc="70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Un equipo de salud en una sala de emergencias debe trabajar coordinado, con buena comunicación y roles claros para atender eficazmente a los pacientes.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Personalizado</PresentationFormat>
  <Paragraphs>66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Adelina</vt:lpstr>
      <vt:lpstr>Fredoka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para Proyectos Simple Rojo y Naranja</dc:title>
  <dc:creator>Liliana</dc:creator>
  <cp:lastModifiedBy>Liliana Margoth Robalino Morales</cp:lastModifiedBy>
  <cp:revision>2</cp:revision>
  <dcterms:created xsi:type="dcterms:W3CDTF">2006-08-16T00:00:00Z</dcterms:created>
  <dcterms:modified xsi:type="dcterms:W3CDTF">2025-02-05T15:51:42Z</dcterms:modified>
  <dc:identifier>DAGdl9DIviY</dc:identifier>
</cp:coreProperties>
</file>