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7" r:id="rId3"/>
    <p:sldId id="258" r:id="rId4"/>
    <p:sldId id="308" r:id="rId5"/>
    <p:sldId id="316" r:id="rId6"/>
    <p:sldId id="315" r:id="rId7"/>
    <p:sldId id="330" r:id="rId8"/>
    <p:sldId id="331" r:id="rId9"/>
    <p:sldId id="332" r:id="rId10"/>
    <p:sldId id="333" r:id="rId11"/>
    <p:sldId id="334" r:id="rId12"/>
    <p:sldId id="337" r:id="rId13"/>
    <p:sldId id="335" r:id="rId14"/>
    <p:sldId id="336" r:id="rId15"/>
    <p:sldId id="329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02/07/2025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2/7/2025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14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2 </a:t>
            </a:r>
            <a:r>
              <a:rPr lang="es-ES" b="1" dirty="0" smtClean="0">
                <a:latin typeface="Palatino Linotype" panose="02040502050505030304" pitchFamily="18" charset="0"/>
              </a:rPr>
              <a:t>de agosto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N°: 3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NOMBRE DE LA UNIDAD: </a:t>
            </a:r>
            <a:r>
              <a:rPr lang="es-MX" b="1" dirty="0">
                <a:latin typeface="Palatino Linotype" panose="02040502050505030304" pitchFamily="18" charset="0"/>
              </a:rPr>
              <a:t>EL PROYECTO E INFORME DE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RESULTADOS 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 APRENDIZAJE DE LA UNIDAD</a:t>
            </a:r>
          </a:p>
          <a:p>
            <a:pPr algn="just">
              <a:lnSpc>
                <a:spcPct val="150000"/>
              </a:lnSpc>
            </a:pP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b="1" dirty="0" smtClean="0">
                <a:latin typeface="Palatino Linotype" panose="02040502050505030304" pitchFamily="18" charset="0"/>
              </a:rPr>
              <a:t>El artículo científico </a:t>
            </a:r>
          </a:p>
          <a:p>
            <a:pPr algn="just">
              <a:lnSpc>
                <a:spcPct val="150000"/>
              </a:lnSpc>
            </a:pPr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clase: </a:t>
            </a:r>
            <a:r>
              <a:rPr lang="es-MX" b="1" dirty="0" smtClean="0">
                <a:latin typeface="Palatino Linotype" panose="02040502050505030304" pitchFamily="18" charset="0"/>
              </a:rPr>
              <a:t>Analizar </a:t>
            </a:r>
            <a:r>
              <a:rPr lang="es-MX" b="1" dirty="0">
                <a:latin typeface="Palatino Linotype" panose="02040502050505030304" pitchFamily="18" charset="0"/>
              </a:rPr>
              <a:t>de manera </a:t>
            </a:r>
            <a:r>
              <a:rPr lang="es-MX" b="1" dirty="0" smtClean="0">
                <a:latin typeface="Palatino Linotype" panose="02040502050505030304" pitchFamily="18" charset="0"/>
              </a:rPr>
              <a:t>critica el </a:t>
            </a:r>
            <a:r>
              <a:rPr lang="es-MX" b="1" dirty="0">
                <a:latin typeface="Palatino Linotype" panose="02040502050505030304" pitchFamily="18" charset="0"/>
              </a:rPr>
              <a:t>artículo científico como instrumento fundamental para la difusión de resultados originales de </a:t>
            </a:r>
            <a:r>
              <a:rPr lang="es-MX" b="1" dirty="0" smtClean="0">
                <a:latin typeface="Palatino Linotype" panose="02040502050505030304" pitchFamily="18" charset="0"/>
              </a:rPr>
              <a:t>investigación, </a:t>
            </a:r>
            <a:r>
              <a:rPr lang="es-MX" b="1" dirty="0">
                <a:latin typeface="Palatino Linotype" panose="02040502050505030304" pitchFamily="18" charset="0"/>
              </a:rPr>
              <a:t>con el fin de contribuir al avance del conocimiento en la comunidad académica y científica.</a:t>
            </a:r>
            <a:endParaRPr lang="es-MX" sz="8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9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852984" y="785210"/>
            <a:ext cx="108704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3.3. EL ARTÍCULO CIENTIFICO 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3.3.1. Definición y tipos de artículos académicos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3.3.2. Estructura del artículo académico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3.3.3. Revisión por pares y proceso de publicación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3.3.4. Impacto académico de la producción científica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TÉCNICA: </a:t>
            </a:r>
            <a:r>
              <a:rPr lang="es-MX" sz="2000" b="1" dirty="0" smtClean="0">
                <a:latin typeface="Palatino Linotype" panose="02040502050505030304" pitchFamily="18" charset="0"/>
              </a:rPr>
              <a:t>Lluvia de ideas – Debate – confrontación de ideas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6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Elaboración de la metodología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del informe de investigación formativa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Control de lectura</a:t>
            </a: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4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14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4 </a:t>
            </a:r>
            <a:r>
              <a:rPr lang="es-ES" b="1" dirty="0" smtClean="0">
                <a:latin typeface="Palatino Linotype" panose="02040502050505030304" pitchFamily="18" charset="0"/>
              </a:rPr>
              <a:t>de agosto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N°: 3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NOMBRE DE LA UNIDAD: </a:t>
            </a:r>
            <a:r>
              <a:rPr lang="es-MX" b="1" dirty="0">
                <a:latin typeface="Palatino Linotype" panose="02040502050505030304" pitchFamily="18" charset="0"/>
              </a:rPr>
              <a:t>EL PROYECTO E INFORME DE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RESULTADOS 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 APRENDIZAJE DE LA UNIDAD</a:t>
            </a:r>
          </a:p>
          <a:p>
            <a:pPr algn="just">
              <a:lnSpc>
                <a:spcPct val="150000"/>
              </a:lnSpc>
            </a:pP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b="1" dirty="0" smtClean="0">
                <a:latin typeface="Palatino Linotype" panose="02040502050505030304" pitchFamily="18" charset="0"/>
              </a:rPr>
              <a:t>El artículo </a:t>
            </a:r>
            <a:r>
              <a:rPr lang="es-MX" b="1" dirty="0" smtClean="0">
                <a:latin typeface="Palatino Linotype" panose="02040502050505030304" pitchFamily="18" charset="0"/>
              </a:rPr>
              <a:t>científico 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clase: </a:t>
            </a:r>
            <a:r>
              <a:rPr lang="es-MX" b="1" dirty="0" smtClean="0">
                <a:latin typeface="Palatino Linotype" panose="02040502050505030304" pitchFamily="18" charset="0"/>
              </a:rPr>
              <a:t>Analizar </a:t>
            </a:r>
            <a:r>
              <a:rPr lang="es-MX" b="1" dirty="0">
                <a:latin typeface="Palatino Linotype" panose="02040502050505030304" pitchFamily="18" charset="0"/>
              </a:rPr>
              <a:t>de manera </a:t>
            </a:r>
            <a:r>
              <a:rPr lang="es-MX" b="1" dirty="0" smtClean="0">
                <a:latin typeface="Palatino Linotype" panose="02040502050505030304" pitchFamily="18" charset="0"/>
              </a:rPr>
              <a:t>critica el </a:t>
            </a:r>
            <a:r>
              <a:rPr lang="es-MX" b="1" dirty="0">
                <a:latin typeface="Palatino Linotype" panose="02040502050505030304" pitchFamily="18" charset="0"/>
              </a:rPr>
              <a:t>artículo científico como instrumento fundamental para la difusión de resultados originales de </a:t>
            </a:r>
            <a:r>
              <a:rPr lang="es-MX" b="1" dirty="0" smtClean="0">
                <a:latin typeface="Palatino Linotype" panose="02040502050505030304" pitchFamily="18" charset="0"/>
              </a:rPr>
              <a:t>investigación, </a:t>
            </a:r>
            <a:r>
              <a:rPr lang="es-MX" b="1" dirty="0">
                <a:latin typeface="Palatino Linotype" panose="02040502050505030304" pitchFamily="18" charset="0"/>
              </a:rPr>
              <a:t>con el fin de contribuir al avance del conocimiento en la comunidad académica y científica.</a:t>
            </a:r>
            <a:endParaRPr lang="es-MX" sz="8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852984" y="785210"/>
            <a:ext cx="108704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3.3. EL ARTÍCULO CIENTIFICO 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3.3.1. Definición y tipos de artículos académicos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3.3.2. Estructura del artículo académico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3.3.3. Revisión por pares y proceso de publicación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3.3.4. Impacto académico de la producción científica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TÉCNICA: </a:t>
            </a:r>
            <a:r>
              <a:rPr lang="es-MX" sz="2000" b="1" dirty="0" smtClean="0">
                <a:latin typeface="Palatino Linotype" panose="02040502050505030304" pitchFamily="18" charset="0"/>
              </a:rPr>
              <a:t>Lluvia de ideas – Debate – confrontación de ideas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9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Elaboración y presentación de la metodología, resultados y discusión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Revisión de esquemas para presentar el proyecto e informe de investigación jurídica en las Instituciones de Educación Superior y realizar un análisis comparativo con la estructura de la carrera de Derecho de la UNACH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Control de lectura</a:t>
            </a: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0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14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30 de junio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N°: 3</a:t>
            </a:r>
          </a:p>
          <a:p>
            <a:pPr algn="just"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NOMBRE DE LA UNIDAD: </a:t>
            </a:r>
            <a:r>
              <a:rPr lang="es-MX" b="1" dirty="0">
                <a:latin typeface="Palatino Linotype" panose="02040502050505030304" pitchFamily="18" charset="0"/>
              </a:rPr>
              <a:t>EL PROYECTO E INFORME DE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RESULTADOS </a:t>
            </a: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 APRENDIZAJE DE LA UNIDAD</a:t>
            </a:r>
          </a:p>
          <a:p>
            <a:pPr algn="just">
              <a:lnSpc>
                <a:spcPct val="150000"/>
              </a:lnSpc>
            </a:pP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b="1" dirty="0" smtClean="0">
                <a:latin typeface="Palatino Linotype" panose="02040502050505030304" pitchFamily="18" charset="0"/>
              </a:rPr>
              <a:t>El artículo científico </a:t>
            </a:r>
          </a:p>
          <a:p>
            <a:pPr algn="just">
              <a:lnSpc>
                <a:spcPct val="150000"/>
              </a:lnSpc>
            </a:pPr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INICIO</a:t>
            </a:r>
          </a:p>
          <a:p>
            <a:pPr>
              <a:lnSpc>
                <a:spcPct val="150000"/>
              </a:lnSpc>
            </a:pPr>
            <a:endParaRPr lang="es-ES" sz="8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1.1. Objetivo de la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clase: </a:t>
            </a:r>
            <a:r>
              <a:rPr lang="es-MX" b="1" dirty="0" smtClean="0">
                <a:latin typeface="Palatino Linotype" panose="02040502050505030304" pitchFamily="18" charset="0"/>
              </a:rPr>
              <a:t>Analizar </a:t>
            </a:r>
            <a:r>
              <a:rPr lang="es-MX" b="1" dirty="0">
                <a:latin typeface="Palatino Linotype" panose="02040502050505030304" pitchFamily="18" charset="0"/>
              </a:rPr>
              <a:t>de manera </a:t>
            </a:r>
            <a:r>
              <a:rPr lang="es-MX" b="1" dirty="0" smtClean="0">
                <a:latin typeface="Palatino Linotype" panose="02040502050505030304" pitchFamily="18" charset="0"/>
              </a:rPr>
              <a:t>critica el </a:t>
            </a:r>
            <a:r>
              <a:rPr lang="es-MX" b="1" dirty="0">
                <a:latin typeface="Palatino Linotype" panose="02040502050505030304" pitchFamily="18" charset="0"/>
              </a:rPr>
              <a:t>artículo científico como instrumento fundamental para la difusión de resultados originales de </a:t>
            </a:r>
            <a:r>
              <a:rPr lang="es-MX" b="1" dirty="0" smtClean="0">
                <a:latin typeface="Palatino Linotype" panose="02040502050505030304" pitchFamily="18" charset="0"/>
              </a:rPr>
              <a:t>investigación, </a:t>
            </a:r>
            <a:r>
              <a:rPr lang="es-MX" b="1" dirty="0">
                <a:latin typeface="Palatino Linotype" panose="02040502050505030304" pitchFamily="18" charset="0"/>
              </a:rPr>
              <a:t>con el fin de contribuir al avance del conocimiento en la comunidad académica y científica.</a:t>
            </a:r>
            <a:endParaRPr lang="es-MX" sz="800" b="1" dirty="0">
              <a:solidFill>
                <a:srgbClr val="555555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852984" y="785210"/>
            <a:ext cx="108704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3.3. EL ARTÍCULO CIENTIFICO 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3.3.1. Definición y tipos de artículos académicos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3.3.2. Estructura del artículo académico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3.3.3. Revisión por pares y proceso de publicación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3.3.4. Impacto académico de la producción científica</a:t>
            </a:r>
          </a:p>
          <a:p>
            <a:pPr>
              <a:lnSpc>
                <a:spcPct val="200000"/>
              </a:lnSpc>
            </a:pPr>
            <a:endParaRPr lang="es-MX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TÉCNICA: </a:t>
            </a:r>
            <a:r>
              <a:rPr lang="es-MX" sz="2000" b="1" dirty="0" smtClean="0">
                <a:latin typeface="Palatino Linotype" panose="02040502050505030304" pitchFamily="18" charset="0"/>
              </a:rPr>
              <a:t>Lluvia de ideas – Debate – confrontación de ideas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34" y="124830"/>
            <a:ext cx="8655456" cy="66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8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9" y="-8053"/>
            <a:ext cx="7165074" cy="68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29" y="0"/>
            <a:ext cx="613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8" y="0"/>
            <a:ext cx="6140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7" y="167753"/>
            <a:ext cx="10322257" cy="64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1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Elaboración de la metodología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del informe de investigación formativa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Control de lectura</a:t>
            </a: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50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395</Words>
  <Application>Microsoft Office PowerPoint</Application>
  <PresentationFormat>Panorámica</PresentationFormat>
  <Paragraphs>94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Palatino Linotype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84</cp:revision>
  <dcterms:created xsi:type="dcterms:W3CDTF">2024-09-10T14:06:18Z</dcterms:created>
  <dcterms:modified xsi:type="dcterms:W3CDTF">2025-07-02T09:04:28Z</dcterms:modified>
</cp:coreProperties>
</file>