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97DE5A-DA89-0A80-C73D-8DCE1A3E2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D3C9D-220A-B9EE-753C-7283776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45" y="1174376"/>
            <a:ext cx="3509383" cy="2781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El Ecuador republicano: 1830-1895</a:t>
            </a:r>
          </a:p>
        </p:txBody>
      </p:sp>
      <p:pic>
        <p:nvPicPr>
          <p:cNvPr id="1026" name="Picture 2" descr="Regalos y productos: Mapa De Ecuador | Redbubble">
            <a:extLst>
              <a:ext uri="{FF2B5EF4-FFF2-40B4-BE49-F238E27FC236}">
                <a16:creationId xmlns:a16="http://schemas.microsoft.com/office/drawing/2014/main" id="{DD2D2C89-F934-67B6-3B9C-7CAD63F4F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r="-2" b="-2"/>
          <a:stretch>
            <a:fillRect/>
          </a:stretch>
        </p:blipFill>
        <p:spPr bwMode="auto">
          <a:xfrm>
            <a:off x="4824248" y="1"/>
            <a:ext cx="7367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2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176EE2-20F7-C552-22A7-CFFA12A9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Contexto global del siglo XIX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E47EA6-4D8D-C5D5-3789-1D747932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r>
              <a:rPr lang="es-EC" sz="1700"/>
              <a:t>Hito tecnológico: Revolución industrial.</a:t>
            </a:r>
          </a:p>
          <a:p>
            <a:r>
              <a:rPr lang="es-EC" sz="1700"/>
              <a:t>Transformación económica, social y política. Ej. Surgimiento del marxismo.</a:t>
            </a:r>
          </a:p>
          <a:p>
            <a:r>
              <a:rPr lang="es-EC" sz="1700"/>
              <a:t>Fin del absolutismo global, con excepciones como Rusia. </a:t>
            </a:r>
          </a:p>
          <a:p>
            <a:r>
              <a:rPr lang="es-EC" sz="1700"/>
              <a:t>Desarrollo del movimiento obrero. </a:t>
            </a:r>
          </a:p>
          <a:p>
            <a:r>
              <a:rPr lang="es-EC" sz="1700"/>
              <a:t>Expansión del comercio global.</a:t>
            </a:r>
          </a:p>
          <a:p>
            <a:r>
              <a:rPr lang="es-EC" sz="1700"/>
              <a:t>Expansión del imperialismo. </a:t>
            </a:r>
          </a:p>
          <a:p>
            <a:r>
              <a:rPr lang="es-EC" sz="1700"/>
              <a:t>Nuevas luchas y causas: derechos, nacionalismos, etc. </a:t>
            </a:r>
            <a:endParaRPr lang="en-US" sz="1700"/>
          </a:p>
        </p:txBody>
      </p:sp>
      <p:pic>
        <p:nvPicPr>
          <p:cNvPr id="2052" name="Picture 4" descr="Revolución industrial - Enciclopedia de la Política Rodrigo Borja">
            <a:extLst>
              <a:ext uri="{FF2B5EF4-FFF2-40B4-BE49-F238E27FC236}">
                <a16:creationId xmlns:a16="http://schemas.microsoft.com/office/drawing/2014/main" id="{832992E3-28F2-C866-3B04-0521C4E6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r="20852" b="-1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3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EC7838-5882-2D78-3761-583C430C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4803224" cy="1298446"/>
          </a:xfrm>
        </p:spPr>
        <p:txBody>
          <a:bodyPr>
            <a:normAutofit/>
          </a:bodyPr>
          <a:lstStyle/>
          <a:p>
            <a:r>
              <a:rPr lang="es-EC" dirty="0"/>
              <a:t>Ecuador en ese contexto global</a:t>
            </a:r>
            <a:endParaRPr lang="en-US" dirty="0"/>
          </a:p>
        </p:txBody>
      </p:sp>
      <p:pic>
        <p:nvPicPr>
          <p:cNvPr id="3076" name="Picture 4" descr="Studio Ecuador - Curiosidad histórica 😮🇪🇨🇪🇨 PRIMEROS PARTIDOS  POLÍTICOS EN ECUADOR En la lucha contra el Gobierno de Ignacio de  Veintemilla se definieron las primeras fuerzas políticas de la Nación. Los  que">
            <a:extLst>
              <a:ext uri="{FF2B5EF4-FFF2-40B4-BE49-F238E27FC236}">
                <a16:creationId xmlns:a16="http://schemas.microsoft.com/office/drawing/2014/main" id="{062DD57A-13D1-EF8E-98E2-19ACA3A0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2" b="2"/>
          <a:stretch>
            <a:fillRect/>
          </a:stretch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87F989-97F8-B7F5-7F0E-B2CECBD0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520" y="548637"/>
            <a:ext cx="5546770" cy="5760723"/>
          </a:xfrm>
        </p:spPr>
        <p:txBody>
          <a:bodyPr>
            <a:normAutofit/>
          </a:bodyPr>
          <a:lstStyle/>
          <a:p>
            <a:r>
              <a:rPr lang="es-EC" sz="1800" dirty="0"/>
              <a:t>Pugna interna por el poder: conservadores vs liberales. Ej. Guerra civil de 1860. </a:t>
            </a:r>
          </a:p>
          <a:p>
            <a:r>
              <a:rPr lang="es-EC" sz="1800" dirty="0"/>
              <a:t>Prevalencia de las élites agrícolas, aunque inicio de élites comerciales y financieras.</a:t>
            </a:r>
          </a:p>
          <a:p>
            <a:r>
              <a:rPr lang="es-EC" sz="1800" dirty="0"/>
              <a:t>Interés extranjero por el control del comercio con el país.</a:t>
            </a:r>
          </a:p>
          <a:p>
            <a:r>
              <a:rPr lang="es-EC" sz="1800" dirty="0"/>
              <a:t>Ausencia de industrialización y de movimientos obreros.  </a:t>
            </a:r>
          </a:p>
          <a:p>
            <a:r>
              <a:rPr lang="es-EC" sz="1800" dirty="0"/>
              <a:t>Fuerte caudillismo. </a:t>
            </a:r>
          </a:p>
          <a:p>
            <a:r>
              <a:rPr lang="es-EC" sz="1800" dirty="0"/>
              <a:t>Paréntesis de clivajes.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616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761324-B7A1-2488-B8EB-F85BC715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/>
              <a:t>El nacimiento del Ecuador como país</a:t>
            </a:r>
            <a:endParaRPr lang="en-US"/>
          </a:p>
        </p:txBody>
      </p:sp>
      <p:pic>
        <p:nvPicPr>
          <p:cNvPr id="4" name="Picture 2" descr="Guerra civil ecuatoriana de 1859-1860 - Wikipedia, la enciclopedia libre">
            <a:extLst>
              <a:ext uri="{FF2B5EF4-FFF2-40B4-BE49-F238E27FC236}">
                <a16:creationId xmlns:a16="http://schemas.microsoft.com/office/drawing/2014/main" id="{AFB4006F-80F7-8C1A-1BC5-A6E59683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r="-1" b="10435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6C6637-54F8-AE6B-62C9-32C474E3D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Separación de la Gran Colombia en 1830.</a:t>
            </a:r>
          </a:p>
          <a:p>
            <a:r>
              <a:rPr lang="es-EC" sz="1800"/>
              <a:t>Juan José Flores como primer presidente.</a:t>
            </a:r>
          </a:p>
          <a:p>
            <a:r>
              <a:rPr lang="es-EC" sz="1800"/>
              <a:t>Flores: quince primeros años como gobernante.</a:t>
            </a:r>
          </a:p>
          <a:p>
            <a:r>
              <a:rPr lang="es-EC" sz="1800"/>
              <a:t>Cercano a las élites terratenientes.</a:t>
            </a:r>
          </a:p>
          <a:p>
            <a:r>
              <a:rPr lang="es-EC" sz="1800"/>
              <a:t>Unitarista y conservador.   </a:t>
            </a:r>
          </a:p>
          <a:p>
            <a:r>
              <a:rPr lang="es-EC" sz="1800"/>
              <a:t>Principal opositor: Rocafuerte. Otro opositor: Olmedo.</a:t>
            </a:r>
          </a:p>
          <a:p>
            <a:r>
              <a:rPr lang="es-EC" sz="1800"/>
              <a:t>Plot twist: se dice que mató a Sucre.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631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7DDCA5-F240-8A60-5A7B-73CC9CB2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Vicente Rocafuerte y el corto viraje liberal</a:t>
            </a:r>
            <a:endParaRPr lang="en-US" dirty="0"/>
          </a:p>
        </p:txBody>
      </p:sp>
      <p:pic>
        <p:nvPicPr>
          <p:cNvPr id="4" name="Picture 2" descr="Vicente Rocafuerte - Wikipedia, la enciclopedia libre">
            <a:extLst>
              <a:ext uri="{FF2B5EF4-FFF2-40B4-BE49-F238E27FC236}">
                <a16:creationId xmlns:a16="http://schemas.microsoft.com/office/drawing/2014/main" id="{E11C3FDE-C9C9-0A50-5C0D-BE661697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" r="1" b="1119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3D0906-2EEA-E0A4-8E84-9E39706F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Llega al poder tras derrocar a Flores.</a:t>
            </a:r>
          </a:p>
          <a:p>
            <a:r>
              <a:rPr lang="es-EC" sz="1800"/>
              <a:t>Educado en Europa y cercano a las ideas de la Independencia de EEUU. </a:t>
            </a:r>
          </a:p>
          <a:p>
            <a:r>
              <a:rPr lang="es-EC" sz="1800"/>
              <a:t>Buscó reformar el país mediante la educación y la secularización.</a:t>
            </a:r>
          </a:p>
          <a:p>
            <a:r>
              <a:rPr lang="es-EC" sz="1800"/>
              <a:t>Primer presidente en buscar inversión en obra pública.   </a:t>
            </a:r>
          </a:p>
          <a:p>
            <a:r>
              <a:rPr lang="es-EC" sz="1800"/>
              <a:t>Ejerció el poder con mano dura.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094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DEBFD-9039-0B5D-54B9-BA966DD0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El </a:t>
            </a:r>
            <a:r>
              <a:rPr lang="es-EC" dirty="0" err="1"/>
              <a:t>urbinismo</a:t>
            </a:r>
            <a:r>
              <a:rPr lang="es-EC" dirty="0"/>
              <a:t> </a:t>
            </a:r>
            <a:endParaRPr lang="en-US" dirty="0"/>
          </a:p>
        </p:txBody>
      </p:sp>
      <p:pic>
        <p:nvPicPr>
          <p:cNvPr id="5122" name="Picture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105AE4E-D0A7-FF05-90FF-DDB303E1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1470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B3015-C781-7E75-0FFC-849FFED4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Jose María Urbina gobernó entre 1851 y 1856.</a:t>
            </a:r>
          </a:p>
          <a:p>
            <a:r>
              <a:rPr lang="es-EC" sz="1800"/>
              <a:t>Influyó en la política ecuatoriana hasta 1860. </a:t>
            </a:r>
          </a:p>
          <a:p>
            <a:r>
              <a:rPr lang="es-EC" sz="1800"/>
              <a:t>Militarista (Ejército en la política).</a:t>
            </a:r>
          </a:p>
          <a:p>
            <a:r>
              <a:rPr lang="es-EC" sz="1800"/>
              <a:t>Cercano a las élites costeñas: origen del liberalismo plutócrata.</a:t>
            </a:r>
          </a:p>
          <a:p>
            <a:r>
              <a:rPr lang="es-EC" sz="1800"/>
              <a:t>Adversario de las élites serranas.  </a:t>
            </a:r>
          </a:p>
          <a:p>
            <a:r>
              <a:rPr lang="es-EC" sz="1800"/>
              <a:t>Primeras políticas favorables a los indígenas. 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472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0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54FC3-FCF3-5835-D49A-E906A156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La época garciana (1860-1875) </a:t>
            </a:r>
            <a:endParaRPr lang="en-US" dirty="0"/>
          </a:p>
        </p:txBody>
      </p:sp>
      <p:pic>
        <p:nvPicPr>
          <p:cNvPr id="1026" name="Picture 2" descr="Biografia de Gabriel García Moreno">
            <a:extLst>
              <a:ext uri="{FF2B5EF4-FFF2-40B4-BE49-F238E27FC236}">
                <a16:creationId xmlns:a16="http://schemas.microsoft.com/office/drawing/2014/main" id="{BD988A59-C27C-FE16-68D6-38B0F4F9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r="13609" b="1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DF6E7-3772-27BF-48AF-9CEEEDB4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/>
              <a:t>Abogado e intelectual guayaquileño, aunque vivió desde su adolescencia en Quito.</a:t>
            </a:r>
          </a:p>
          <a:p>
            <a:pPr>
              <a:lnSpc>
                <a:spcPct val="110000"/>
              </a:lnSpc>
            </a:pPr>
            <a:r>
              <a:rPr lang="es-EC" sz="1500"/>
              <a:t>Gobernó en dos periodos: 1860-1865 y 1869-1875.  </a:t>
            </a:r>
          </a:p>
          <a:p>
            <a:pPr>
              <a:lnSpc>
                <a:spcPct val="110000"/>
              </a:lnSpc>
            </a:pPr>
            <a:r>
              <a:rPr lang="es-EC" sz="1500"/>
              <a:t>Llega al poder tras unificar al país en medio de la Guerra civil de 1860. </a:t>
            </a:r>
          </a:p>
          <a:p>
            <a:pPr>
              <a:lnSpc>
                <a:spcPct val="110000"/>
              </a:lnSpc>
            </a:pPr>
            <a:r>
              <a:rPr lang="es-EC" sz="1500"/>
              <a:t>Centralista, autoritario, conservador, religioso, modernizador. </a:t>
            </a:r>
          </a:p>
          <a:p>
            <a:pPr>
              <a:lnSpc>
                <a:spcPct val="110000"/>
              </a:lnSpc>
            </a:pPr>
            <a:r>
              <a:rPr lang="es-EC" sz="1500"/>
              <a:t>Consolidación del poder con la Carta magna de 1869. </a:t>
            </a:r>
          </a:p>
          <a:p>
            <a:pPr>
              <a:lnSpc>
                <a:spcPct val="110000"/>
              </a:lnSpc>
            </a:pPr>
            <a:r>
              <a:rPr lang="es-EC" sz="1500"/>
              <a:t>Transformación del país: hizo vías, trajo el telégrafo, inició el ferrocarril, desarrolló infraestructura.  </a:t>
            </a:r>
          </a:p>
          <a:p>
            <a:pPr>
              <a:lnSpc>
                <a:spcPct val="110000"/>
              </a:lnSpc>
            </a:pPr>
            <a:r>
              <a:rPr lang="es-EC" sz="1500"/>
              <a:t>Educación: al mando de la Iglesia (Concordato). Impulsó el desarrollo universitario (técnico). </a:t>
            </a:r>
          </a:p>
          <a:p>
            <a:pPr>
              <a:lnSpc>
                <a:spcPct val="110000"/>
              </a:lnSpc>
            </a:pPr>
            <a:r>
              <a:rPr lang="es-EC" sz="1500"/>
              <a:t>Puritanismo social. 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15352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BB1BA-C726-C71F-A965-0A2D836C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Qué pasó tras la muerte de García Moreno?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AA5B7C-2ADE-2276-E662-C8C911F3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/>
              <a:t>Periodo progresista (gobierno intermedio entre liberales y conservadores)</a:t>
            </a:r>
            <a:r>
              <a:rPr lang="en-US" sz="1500"/>
              <a:t>.</a:t>
            </a:r>
          </a:p>
          <a:p>
            <a:pPr>
              <a:lnSpc>
                <a:spcPct val="110000"/>
              </a:lnSpc>
            </a:pPr>
            <a:r>
              <a:rPr lang="en-US" sz="1500"/>
              <a:t>Ej. Gobierno de Antonio Borrero. </a:t>
            </a:r>
          </a:p>
          <a:p>
            <a:pPr>
              <a:lnSpc>
                <a:spcPct val="110000"/>
              </a:lnSpc>
            </a:pPr>
            <a:r>
              <a:rPr lang="en-US" sz="1500"/>
              <a:t>Excepción: dictadura de Veintimilla (1876-1883). </a:t>
            </a:r>
          </a:p>
          <a:p>
            <a:pPr>
              <a:lnSpc>
                <a:spcPct val="110000"/>
              </a:lnSpc>
            </a:pPr>
            <a:r>
              <a:rPr lang="en-US" sz="1500"/>
              <a:t>Auge del modelo agroexportador: cacao.  </a:t>
            </a:r>
          </a:p>
          <a:p>
            <a:pPr>
              <a:lnSpc>
                <a:spcPct val="110000"/>
              </a:lnSpc>
            </a:pPr>
            <a:r>
              <a:rPr lang="en-US" sz="1500"/>
              <a:t>Represión contra los conservadores. </a:t>
            </a:r>
          </a:p>
          <a:p>
            <a:pPr>
              <a:lnSpc>
                <a:spcPct val="110000"/>
              </a:lnSpc>
            </a:pPr>
            <a:r>
              <a:rPr lang="en-US" sz="1500"/>
              <a:t>Ecuador pierde territorio ante Perú y Colombia (1887). </a:t>
            </a:r>
            <a:endParaRPr lang="es-EC" sz="1500"/>
          </a:p>
        </p:txBody>
      </p:sp>
      <p:pic>
        <p:nvPicPr>
          <p:cNvPr id="1026" name="Picture 2" descr="Casa Veintemilla">
            <a:extLst>
              <a:ext uri="{FF2B5EF4-FFF2-40B4-BE49-F238E27FC236}">
                <a16:creationId xmlns:a16="http://schemas.microsoft.com/office/drawing/2014/main" id="{6E7AF7C9-9BB5-B6AA-FE79-18A8A94B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363" y="1114923"/>
            <a:ext cx="5821576" cy="46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8332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450</Words>
  <Application>Microsoft Office PowerPoint</Application>
  <PresentationFormat>Panorámica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El Ecuador republicano: 1830-1895</vt:lpstr>
      <vt:lpstr>Contexto global del siglo XIX</vt:lpstr>
      <vt:lpstr>Ecuador en ese contexto global</vt:lpstr>
      <vt:lpstr>El nacimiento del Ecuador como país</vt:lpstr>
      <vt:lpstr>Vicente Rocafuerte y el corto viraje liberal</vt:lpstr>
      <vt:lpstr>El urbinismo </vt:lpstr>
      <vt:lpstr>La época garciana (1860-1875) </vt:lpstr>
      <vt:lpstr>Qué pasó tras la muerte de García Moreno?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72</cp:revision>
  <dcterms:created xsi:type="dcterms:W3CDTF">2025-04-22T04:01:35Z</dcterms:created>
  <dcterms:modified xsi:type="dcterms:W3CDTF">2025-07-01T20:37:34Z</dcterms:modified>
</cp:coreProperties>
</file>