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embeddedFont>
    <p:embeddedFont>
      <p:font typeface="Roboto Bold" panose="02000000000000000000" pitchFamily="2" charset="0"/>
      <p:bold r:id="rId17"/>
    </p:embeddedFont>
    <p:embeddedFont>
      <p:font typeface="Roboto Medium" panose="02000000000000000000" pitchFamily="2" charset="0"/>
      <p:regular r:id="rId18"/>
    </p:embeddedFont>
    <p:embeddedFont>
      <p:font typeface="Roboto Slab" panose="020B0604020202020204" charset="0"/>
      <p:regular r:id="rId19"/>
    </p:embeddedFont>
  </p:embeddedFont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1" d="100"/>
          <a:sy n="81" d="100"/>
        </p:scale>
        <p:origin x="10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48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Introducción a Bell Hooks: Vida y Legado</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Gloria Jean Watkins, conocida como bell hooks, fue una escritora, feminista y activista. Su obra se centró en la intersección de raza, clase y género en la sociedad. Publicó más de 30 libros, dejando un legado profundo.</a:t>
            </a:r>
            <a:endParaRPr lang="en-US" sz="1750" dirty="0"/>
          </a:p>
        </p:txBody>
      </p:sp>
      <p:sp>
        <p:nvSpPr>
          <p:cNvPr id="5" name="Shape 2"/>
          <p:cNvSpPr/>
          <p:nvPr/>
        </p:nvSpPr>
        <p:spPr>
          <a:xfrm>
            <a:off x="6280190" y="5665470"/>
            <a:ext cx="362903" cy="362903"/>
          </a:xfrm>
          <a:prstGeom prst="roundRect">
            <a:avLst>
              <a:gd name="adj" fmla="val 25194296"/>
            </a:avLst>
          </a:prstGeom>
          <a:solidFill>
            <a:srgbClr val="4F9A62"/>
          </a:solidFill>
          <a:ln w="7620">
            <a:solidFill>
              <a:srgbClr val="FFFFFF"/>
            </a:solidFill>
            <a:prstDash val="solid"/>
          </a:ln>
        </p:spPr>
      </p:sp>
      <p:sp>
        <p:nvSpPr>
          <p:cNvPr id="6" name="Text 3"/>
          <p:cNvSpPr/>
          <p:nvPr/>
        </p:nvSpPr>
        <p:spPr>
          <a:xfrm>
            <a:off x="6399609" y="5798106"/>
            <a:ext cx="123944"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Roboto Medium" pitchFamily="34" charset="0"/>
                <a:ea typeface="Roboto Medium" pitchFamily="34" charset="-122"/>
                <a:cs typeface="Roboto Medium" pitchFamily="34" charset="-120"/>
              </a:rPr>
              <a:t>kp</a:t>
            </a:r>
            <a:endParaRPr lang="en-US" sz="750" dirty="0"/>
          </a:p>
        </p:txBody>
      </p:sp>
      <p:sp>
        <p:nvSpPr>
          <p:cNvPr id="7" name="Text 4"/>
          <p:cNvSpPr/>
          <p:nvPr/>
        </p:nvSpPr>
        <p:spPr>
          <a:xfrm>
            <a:off x="6756440" y="5648563"/>
            <a:ext cx="4500563" cy="396835"/>
          </a:xfrm>
          <a:prstGeom prst="rect">
            <a:avLst/>
          </a:prstGeom>
          <a:noFill/>
          <a:ln/>
        </p:spPr>
        <p:txBody>
          <a:bodyPr wrap="none" lIns="0" tIns="0" rIns="0" bIns="0" rtlCol="0" anchor="t"/>
          <a:lstStyle/>
          <a:p>
            <a:pPr marL="0" indent="0" algn="l">
              <a:lnSpc>
                <a:spcPts val="3100"/>
              </a:lnSpc>
              <a:buNone/>
            </a:pPr>
            <a:r>
              <a:rPr lang="en-US" sz="2200" b="1" dirty="0">
                <a:solidFill>
                  <a:srgbClr val="15213F"/>
                </a:solidFill>
                <a:latin typeface="Roboto Bold" pitchFamily="34" charset="0"/>
                <a:ea typeface="Roboto Bold" pitchFamily="34" charset="-122"/>
                <a:cs typeface="Roboto Bold" pitchFamily="34" charset="-120"/>
              </a:rPr>
              <a:t>Gladys Paredes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98840"/>
            <a:ext cx="7387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Primeros Años y Educación</a:t>
            </a:r>
            <a:endParaRPr lang="en-US" sz="4450" dirty="0"/>
          </a:p>
        </p:txBody>
      </p:sp>
      <p:sp>
        <p:nvSpPr>
          <p:cNvPr id="3" name="Text 1"/>
          <p:cNvSpPr/>
          <p:nvPr/>
        </p:nvSpPr>
        <p:spPr>
          <a:xfrm>
            <a:off x="793790" y="2451854"/>
            <a:ext cx="6244709"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Nacida en Hopkinsville, Kentucky, en 1952, bell hooks creció en una familia afroamericana. La segregación racial de su entorno impactó profundamente su visión del mundo. Desde joven, se sintió inspirada por el activismo de Martin Luther King Jr.</a:t>
            </a:r>
            <a:endParaRPr lang="en-US" sz="1750" dirty="0"/>
          </a:p>
        </p:txBody>
      </p:sp>
      <p:pic>
        <p:nvPicPr>
          <p:cNvPr id="4" name="Image 0" descr="preencoded.png"/>
          <p:cNvPicPr>
            <a:picLocks noChangeAspect="1"/>
          </p:cNvPicPr>
          <p:nvPr/>
        </p:nvPicPr>
        <p:blipFill>
          <a:blip r:embed="rId3"/>
          <a:stretch>
            <a:fillRect/>
          </a:stretch>
        </p:blipFill>
        <p:spPr>
          <a:xfrm>
            <a:off x="7599521" y="2502932"/>
            <a:ext cx="6244709" cy="4272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88619"/>
          </a:xfrm>
          <a:prstGeom prst="rect">
            <a:avLst/>
          </a:prstGeom>
        </p:spPr>
      </p:pic>
      <p:sp>
        <p:nvSpPr>
          <p:cNvPr id="3" name="Text 0"/>
          <p:cNvSpPr/>
          <p:nvPr/>
        </p:nvSpPr>
        <p:spPr>
          <a:xfrm>
            <a:off x="640794" y="2792254"/>
            <a:ext cx="7513320" cy="572095"/>
          </a:xfrm>
          <a:prstGeom prst="rect">
            <a:avLst/>
          </a:prstGeom>
          <a:noFill/>
          <a:ln/>
        </p:spPr>
        <p:txBody>
          <a:bodyPr wrap="none" lIns="0" tIns="0" rIns="0" bIns="0" rtlCol="0" anchor="t"/>
          <a:lstStyle/>
          <a:p>
            <a:pPr marL="0" indent="0" algn="l">
              <a:lnSpc>
                <a:spcPts val="4500"/>
              </a:lnSpc>
              <a:buNone/>
            </a:pPr>
            <a:r>
              <a:rPr lang="en-US" sz="3600" dirty="0">
                <a:solidFill>
                  <a:srgbClr val="3257B8"/>
                </a:solidFill>
                <a:latin typeface="Roboto Slab" pitchFamily="34" charset="0"/>
                <a:ea typeface="Roboto Slab" pitchFamily="34" charset="-122"/>
                <a:cs typeface="Roboto Slab" pitchFamily="34" charset="-120"/>
              </a:rPr>
              <a:t>Educación y Formación Intelectual</a:t>
            </a:r>
            <a:endParaRPr lang="en-US" sz="3600" dirty="0"/>
          </a:p>
        </p:txBody>
      </p:sp>
      <p:pic>
        <p:nvPicPr>
          <p:cNvPr id="4" name="Image 1" descr="preencoded.png"/>
          <p:cNvPicPr>
            <a:picLocks noChangeAspect="1"/>
          </p:cNvPicPr>
          <p:nvPr/>
        </p:nvPicPr>
        <p:blipFill>
          <a:blip r:embed="rId4"/>
          <a:stretch>
            <a:fillRect/>
          </a:stretch>
        </p:blipFill>
        <p:spPr>
          <a:xfrm>
            <a:off x="640794" y="3638907"/>
            <a:ext cx="915353" cy="1098471"/>
          </a:xfrm>
          <a:prstGeom prst="rect">
            <a:avLst/>
          </a:prstGeom>
        </p:spPr>
      </p:pic>
      <p:sp>
        <p:nvSpPr>
          <p:cNvPr id="5" name="Text 1"/>
          <p:cNvSpPr/>
          <p:nvPr/>
        </p:nvSpPr>
        <p:spPr>
          <a:xfrm>
            <a:off x="1830705" y="3821906"/>
            <a:ext cx="2399109" cy="285988"/>
          </a:xfrm>
          <a:prstGeom prst="rect">
            <a:avLst/>
          </a:prstGeom>
          <a:noFill/>
          <a:ln/>
        </p:spPr>
        <p:txBody>
          <a:bodyPr wrap="none" lIns="0" tIns="0" rIns="0" bIns="0" rtlCol="0" anchor="t"/>
          <a:lstStyle/>
          <a:p>
            <a:pPr marL="0" indent="0" algn="l">
              <a:lnSpc>
                <a:spcPts val="2250"/>
              </a:lnSpc>
              <a:buNone/>
            </a:pPr>
            <a:r>
              <a:rPr lang="en-US" sz="1800" dirty="0">
                <a:solidFill>
                  <a:srgbClr val="15213F"/>
                </a:solidFill>
                <a:latin typeface="Roboto Slab" pitchFamily="34" charset="0"/>
                <a:ea typeface="Roboto Slab" pitchFamily="34" charset="-122"/>
                <a:cs typeface="Roboto Slab" pitchFamily="34" charset="-120"/>
              </a:rPr>
              <a:t>Licenciatura en Inglés</a:t>
            </a:r>
            <a:endParaRPr lang="en-US" sz="1800" dirty="0"/>
          </a:p>
        </p:txBody>
      </p:sp>
      <p:sp>
        <p:nvSpPr>
          <p:cNvPr id="6" name="Text 2"/>
          <p:cNvSpPr/>
          <p:nvPr/>
        </p:nvSpPr>
        <p:spPr>
          <a:xfrm>
            <a:off x="1830705" y="4217670"/>
            <a:ext cx="12158901" cy="292894"/>
          </a:xfrm>
          <a:prstGeom prst="rect">
            <a:avLst/>
          </a:prstGeom>
          <a:noFill/>
          <a:ln/>
        </p:spPr>
        <p:txBody>
          <a:bodyPr wrap="none" lIns="0" tIns="0" rIns="0" bIns="0" rtlCol="0" anchor="t"/>
          <a:lstStyle/>
          <a:p>
            <a:pPr marL="0" indent="0" algn="l">
              <a:lnSpc>
                <a:spcPts val="2300"/>
              </a:lnSpc>
              <a:buNone/>
            </a:pPr>
            <a:r>
              <a:rPr lang="en-US" sz="1400" dirty="0">
                <a:solidFill>
                  <a:srgbClr val="15213F"/>
                </a:solidFill>
                <a:latin typeface="Roboto" pitchFamily="34" charset="0"/>
                <a:ea typeface="Roboto" pitchFamily="34" charset="-122"/>
                <a:cs typeface="Roboto" pitchFamily="34" charset="-120"/>
              </a:rPr>
              <a:t>Universidad de Stanford (1974)</a:t>
            </a:r>
            <a:endParaRPr lang="en-US" sz="1400" dirty="0"/>
          </a:p>
        </p:txBody>
      </p:sp>
      <p:pic>
        <p:nvPicPr>
          <p:cNvPr id="7" name="Image 2" descr="preencoded.png"/>
          <p:cNvPicPr>
            <a:picLocks noChangeAspect="1"/>
          </p:cNvPicPr>
          <p:nvPr/>
        </p:nvPicPr>
        <p:blipFill>
          <a:blip r:embed="rId5"/>
          <a:stretch>
            <a:fillRect/>
          </a:stretch>
        </p:blipFill>
        <p:spPr>
          <a:xfrm>
            <a:off x="640794" y="4737378"/>
            <a:ext cx="915353" cy="1098471"/>
          </a:xfrm>
          <a:prstGeom prst="rect">
            <a:avLst/>
          </a:prstGeom>
        </p:spPr>
      </p:pic>
      <p:sp>
        <p:nvSpPr>
          <p:cNvPr id="8" name="Text 3"/>
          <p:cNvSpPr/>
          <p:nvPr/>
        </p:nvSpPr>
        <p:spPr>
          <a:xfrm>
            <a:off x="1830705" y="4920377"/>
            <a:ext cx="2288619" cy="285988"/>
          </a:xfrm>
          <a:prstGeom prst="rect">
            <a:avLst/>
          </a:prstGeom>
          <a:noFill/>
          <a:ln/>
        </p:spPr>
        <p:txBody>
          <a:bodyPr wrap="none" lIns="0" tIns="0" rIns="0" bIns="0" rtlCol="0" anchor="t"/>
          <a:lstStyle/>
          <a:p>
            <a:pPr marL="0" indent="0" algn="l">
              <a:lnSpc>
                <a:spcPts val="2250"/>
              </a:lnSpc>
              <a:buNone/>
            </a:pPr>
            <a:r>
              <a:rPr lang="en-US" sz="1800" dirty="0">
                <a:solidFill>
                  <a:srgbClr val="15213F"/>
                </a:solidFill>
                <a:latin typeface="Roboto Slab" pitchFamily="34" charset="0"/>
                <a:ea typeface="Roboto Slab" pitchFamily="34" charset="-122"/>
                <a:cs typeface="Roboto Slab" pitchFamily="34" charset="-120"/>
              </a:rPr>
              <a:t>Máster en Inglés</a:t>
            </a:r>
            <a:endParaRPr lang="en-US" sz="1800" dirty="0"/>
          </a:p>
        </p:txBody>
      </p:sp>
      <p:sp>
        <p:nvSpPr>
          <p:cNvPr id="9" name="Text 4"/>
          <p:cNvSpPr/>
          <p:nvPr/>
        </p:nvSpPr>
        <p:spPr>
          <a:xfrm>
            <a:off x="1830705" y="5316141"/>
            <a:ext cx="12158901" cy="292894"/>
          </a:xfrm>
          <a:prstGeom prst="rect">
            <a:avLst/>
          </a:prstGeom>
          <a:noFill/>
          <a:ln/>
        </p:spPr>
        <p:txBody>
          <a:bodyPr wrap="none" lIns="0" tIns="0" rIns="0" bIns="0" rtlCol="0" anchor="t"/>
          <a:lstStyle/>
          <a:p>
            <a:pPr marL="0" indent="0" algn="l">
              <a:lnSpc>
                <a:spcPts val="2300"/>
              </a:lnSpc>
              <a:buNone/>
            </a:pPr>
            <a:r>
              <a:rPr lang="en-US" sz="1400" dirty="0">
                <a:solidFill>
                  <a:srgbClr val="15213F"/>
                </a:solidFill>
                <a:latin typeface="Roboto" pitchFamily="34" charset="0"/>
                <a:ea typeface="Roboto" pitchFamily="34" charset="-122"/>
                <a:cs typeface="Roboto" pitchFamily="34" charset="-120"/>
              </a:rPr>
              <a:t>Universidad de Wisconsin–Madison (1976)</a:t>
            </a:r>
            <a:endParaRPr lang="en-US" sz="1400" dirty="0"/>
          </a:p>
        </p:txBody>
      </p:sp>
      <p:pic>
        <p:nvPicPr>
          <p:cNvPr id="10" name="Image 3" descr="preencoded.png"/>
          <p:cNvPicPr>
            <a:picLocks noChangeAspect="1"/>
          </p:cNvPicPr>
          <p:nvPr/>
        </p:nvPicPr>
        <p:blipFill>
          <a:blip r:embed="rId6"/>
          <a:stretch>
            <a:fillRect/>
          </a:stretch>
        </p:blipFill>
        <p:spPr>
          <a:xfrm>
            <a:off x="640794" y="5835848"/>
            <a:ext cx="915353" cy="1098471"/>
          </a:xfrm>
          <a:prstGeom prst="rect">
            <a:avLst/>
          </a:prstGeom>
        </p:spPr>
      </p:pic>
      <p:sp>
        <p:nvSpPr>
          <p:cNvPr id="11" name="Text 5"/>
          <p:cNvSpPr/>
          <p:nvPr/>
        </p:nvSpPr>
        <p:spPr>
          <a:xfrm>
            <a:off x="1830705" y="6018848"/>
            <a:ext cx="2539365" cy="285988"/>
          </a:xfrm>
          <a:prstGeom prst="rect">
            <a:avLst/>
          </a:prstGeom>
          <a:noFill/>
          <a:ln/>
        </p:spPr>
        <p:txBody>
          <a:bodyPr wrap="none" lIns="0" tIns="0" rIns="0" bIns="0" rtlCol="0" anchor="t"/>
          <a:lstStyle/>
          <a:p>
            <a:pPr marL="0" indent="0" algn="l">
              <a:lnSpc>
                <a:spcPts val="2250"/>
              </a:lnSpc>
              <a:buNone/>
            </a:pPr>
            <a:r>
              <a:rPr lang="en-US" sz="1800" dirty="0">
                <a:solidFill>
                  <a:srgbClr val="15213F"/>
                </a:solidFill>
                <a:latin typeface="Roboto Slab" pitchFamily="34" charset="0"/>
                <a:ea typeface="Roboto Slab" pitchFamily="34" charset="-122"/>
                <a:cs typeface="Roboto Slab" pitchFamily="34" charset="-120"/>
              </a:rPr>
              <a:t>Doctorado en Literatura</a:t>
            </a:r>
            <a:endParaRPr lang="en-US" sz="1800" dirty="0"/>
          </a:p>
        </p:txBody>
      </p:sp>
      <p:sp>
        <p:nvSpPr>
          <p:cNvPr id="12" name="Text 6"/>
          <p:cNvSpPr/>
          <p:nvPr/>
        </p:nvSpPr>
        <p:spPr>
          <a:xfrm>
            <a:off x="1830705" y="6414611"/>
            <a:ext cx="12158901" cy="292894"/>
          </a:xfrm>
          <a:prstGeom prst="rect">
            <a:avLst/>
          </a:prstGeom>
          <a:noFill/>
          <a:ln/>
        </p:spPr>
        <p:txBody>
          <a:bodyPr wrap="none" lIns="0" tIns="0" rIns="0" bIns="0" rtlCol="0" anchor="t"/>
          <a:lstStyle/>
          <a:p>
            <a:pPr marL="0" indent="0" algn="l">
              <a:lnSpc>
                <a:spcPts val="2300"/>
              </a:lnSpc>
              <a:buNone/>
            </a:pPr>
            <a:r>
              <a:rPr lang="en-US" sz="1400" dirty="0">
                <a:solidFill>
                  <a:srgbClr val="15213F"/>
                </a:solidFill>
                <a:latin typeface="Roboto" pitchFamily="34" charset="0"/>
                <a:ea typeface="Roboto" pitchFamily="34" charset="-122"/>
                <a:cs typeface="Roboto" pitchFamily="34" charset="-120"/>
              </a:rPr>
              <a:t>Universidad de California, Santa Cruz (1983)</a:t>
            </a:r>
            <a:endParaRPr lang="en-US" sz="1400" dirty="0"/>
          </a:p>
        </p:txBody>
      </p:sp>
      <p:sp>
        <p:nvSpPr>
          <p:cNvPr id="13" name="Text 7"/>
          <p:cNvSpPr/>
          <p:nvPr/>
        </p:nvSpPr>
        <p:spPr>
          <a:xfrm>
            <a:off x="640794" y="7140178"/>
            <a:ext cx="13348811" cy="585788"/>
          </a:xfrm>
          <a:prstGeom prst="rect">
            <a:avLst/>
          </a:prstGeom>
          <a:noFill/>
          <a:ln/>
        </p:spPr>
        <p:txBody>
          <a:bodyPr wrap="square" lIns="0" tIns="0" rIns="0" bIns="0" rtlCol="0" anchor="t"/>
          <a:lstStyle/>
          <a:p>
            <a:pPr marL="0" indent="0" algn="l">
              <a:lnSpc>
                <a:spcPts val="2300"/>
              </a:lnSpc>
              <a:buNone/>
            </a:pPr>
            <a:r>
              <a:rPr lang="en-US" sz="1400" dirty="0">
                <a:solidFill>
                  <a:srgbClr val="15213F"/>
                </a:solidFill>
                <a:latin typeface="Roboto" pitchFamily="34" charset="0"/>
                <a:ea typeface="Roboto" pitchFamily="34" charset="-122"/>
                <a:cs typeface="Roboto" pitchFamily="34" charset="-120"/>
              </a:rPr>
              <a:t>Su formación intelectual fue influenciada por pensadores como Paulo Freire y el feminismo de la tercera ola. Estos cimientos moldearon su pensamiento crítico y su enfoque en la educación.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3544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Obras Clave y Conceptos Fundamentales</a:t>
            </a:r>
            <a:endParaRPr lang="en-US" sz="4450" dirty="0"/>
          </a:p>
        </p:txBody>
      </p:sp>
      <p:sp>
        <p:nvSpPr>
          <p:cNvPr id="4" name="Shape 1"/>
          <p:cNvSpPr/>
          <p:nvPr/>
        </p:nvSpPr>
        <p:spPr>
          <a:xfrm>
            <a:off x="793790" y="2493169"/>
            <a:ext cx="3664863" cy="3104317"/>
          </a:xfrm>
          <a:prstGeom prst="roundRect">
            <a:avLst>
              <a:gd name="adj" fmla="val 1096"/>
            </a:avLst>
          </a:prstGeom>
          <a:solidFill>
            <a:srgbClr val="E9ECF2"/>
          </a:solidFill>
          <a:ln/>
        </p:spPr>
      </p:sp>
      <p:sp>
        <p:nvSpPr>
          <p:cNvPr id="5" name="Text 2"/>
          <p:cNvSpPr/>
          <p:nvPr/>
        </p:nvSpPr>
        <p:spPr>
          <a:xfrm>
            <a:off x="1020604" y="2719983"/>
            <a:ext cx="3211235" cy="106299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Ain't I a Woman?: Black Women and Feminism (1981)</a:t>
            </a:r>
            <a:endParaRPr lang="en-US" sz="2200" dirty="0"/>
          </a:p>
        </p:txBody>
      </p:sp>
      <p:sp>
        <p:nvSpPr>
          <p:cNvPr id="6" name="Text 3"/>
          <p:cNvSpPr/>
          <p:nvPr/>
        </p:nvSpPr>
        <p:spPr>
          <a:xfrm>
            <a:off x="1020604" y="3919061"/>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Una crítica fundamental al feminismo que ignoraba la experiencia de las mujeres negras.</a:t>
            </a:r>
            <a:endParaRPr lang="en-US" sz="1750" dirty="0"/>
          </a:p>
        </p:txBody>
      </p:sp>
      <p:sp>
        <p:nvSpPr>
          <p:cNvPr id="7" name="Shape 4"/>
          <p:cNvSpPr/>
          <p:nvPr/>
        </p:nvSpPr>
        <p:spPr>
          <a:xfrm>
            <a:off x="4685467" y="2493169"/>
            <a:ext cx="3664863" cy="3104317"/>
          </a:xfrm>
          <a:prstGeom prst="roundRect">
            <a:avLst>
              <a:gd name="adj" fmla="val 1096"/>
            </a:avLst>
          </a:prstGeom>
          <a:solidFill>
            <a:srgbClr val="E9ECF2"/>
          </a:solidFill>
          <a:ln/>
        </p:spPr>
      </p:sp>
      <p:sp>
        <p:nvSpPr>
          <p:cNvPr id="8" name="Text 5"/>
          <p:cNvSpPr/>
          <p:nvPr/>
        </p:nvSpPr>
        <p:spPr>
          <a:xfrm>
            <a:off x="4912281" y="2719983"/>
            <a:ext cx="3211235"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Feminist Theory: From Margin to Center (1984)</a:t>
            </a:r>
            <a:endParaRPr lang="en-US" sz="2200" dirty="0"/>
          </a:p>
        </p:txBody>
      </p:sp>
      <p:sp>
        <p:nvSpPr>
          <p:cNvPr id="9" name="Text 6"/>
          <p:cNvSpPr/>
          <p:nvPr/>
        </p:nvSpPr>
        <p:spPr>
          <a:xfrm>
            <a:off x="4912281" y="3564731"/>
            <a:ext cx="3211235"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Propuso un feminismo inclusivo que colocara las voces marginadas en el centro.</a:t>
            </a:r>
            <a:endParaRPr lang="en-US" sz="1750" dirty="0"/>
          </a:p>
        </p:txBody>
      </p:sp>
      <p:sp>
        <p:nvSpPr>
          <p:cNvPr id="10" name="Shape 7"/>
          <p:cNvSpPr/>
          <p:nvPr/>
        </p:nvSpPr>
        <p:spPr>
          <a:xfrm>
            <a:off x="793790" y="5824299"/>
            <a:ext cx="7556421" cy="1669852"/>
          </a:xfrm>
          <a:prstGeom prst="roundRect">
            <a:avLst>
              <a:gd name="adj" fmla="val 2038"/>
            </a:avLst>
          </a:prstGeom>
          <a:solidFill>
            <a:srgbClr val="E9ECF2"/>
          </a:solidFill>
          <a:ln/>
        </p:spPr>
      </p:sp>
      <p:sp>
        <p:nvSpPr>
          <p:cNvPr id="11" name="Text 8"/>
          <p:cNvSpPr/>
          <p:nvPr/>
        </p:nvSpPr>
        <p:spPr>
          <a:xfrm>
            <a:off x="1020604" y="6051113"/>
            <a:ext cx="4694277"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All About Love: New Visions (2000)</a:t>
            </a:r>
            <a:endParaRPr lang="en-US" sz="2200" dirty="0"/>
          </a:p>
        </p:txBody>
      </p:sp>
      <p:sp>
        <p:nvSpPr>
          <p:cNvPr id="12" name="Text 9"/>
          <p:cNvSpPr/>
          <p:nvPr/>
        </p:nvSpPr>
        <p:spPr>
          <a:xfrm>
            <a:off x="1020604" y="6541532"/>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Explora el amor como una práctica activa y transformadora en la sociedad.</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93200"/>
            <a:ext cx="9156978"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Principales Aportaciones Teóricas</a:t>
            </a:r>
            <a:endParaRPr lang="en-US" sz="4450" dirty="0"/>
          </a:p>
        </p:txBody>
      </p:sp>
      <p:sp>
        <p:nvSpPr>
          <p:cNvPr id="4" name="Shape 1"/>
          <p:cNvSpPr/>
          <p:nvPr/>
        </p:nvSpPr>
        <p:spPr>
          <a:xfrm>
            <a:off x="793790" y="4742140"/>
            <a:ext cx="510302" cy="510302"/>
          </a:xfrm>
          <a:prstGeom prst="roundRect">
            <a:avLst>
              <a:gd name="adj" fmla="val 6667"/>
            </a:avLst>
          </a:prstGeom>
          <a:solidFill>
            <a:srgbClr val="E9ECF2"/>
          </a:solidFill>
          <a:ln/>
        </p:spPr>
      </p:sp>
      <p:pic>
        <p:nvPicPr>
          <p:cNvPr id="5" name="Image 1" descr="preencoded.png"/>
          <p:cNvPicPr>
            <a:picLocks noChangeAspect="1"/>
          </p:cNvPicPr>
          <p:nvPr/>
        </p:nvPicPr>
        <p:blipFill>
          <a:blip r:embed="rId4"/>
          <a:stretch>
            <a:fillRect/>
          </a:stretch>
        </p:blipFill>
        <p:spPr>
          <a:xfrm>
            <a:off x="878860" y="4784646"/>
            <a:ext cx="340162" cy="425291"/>
          </a:xfrm>
          <a:prstGeom prst="rect">
            <a:avLst/>
          </a:prstGeom>
        </p:spPr>
      </p:pic>
      <p:sp>
        <p:nvSpPr>
          <p:cNvPr id="6" name="Text 2"/>
          <p:cNvSpPr/>
          <p:nvPr/>
        </p:nvSpPr>
        <p:spPr>
          <a:xfrm>
            <a:off x="1530906" y="48200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Interseccionalidad</a:t>
            </a:r>
            <a:endParaRPr lang="en-US" sz="2200" dirty="0"/>
          </a:p>
        </p:txBody>
      </p:sp>
      <p:sp>
        <p:nvSpPr>
          <p:cNvPr id="7" name="Text 3"/>
          <p:cNvSpPr/>
          <p:nvPr/>
        </p:nvSpPr>
        <p:spPr>
          <a:xfrm>
            <a:off x="1530906" y="5310426"/>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Análisis de raza, clase y género como sistemas entrelazados.</a:t>
            </a:r>
            <a:endParaRPr lang="en-US" sz="1750" dirty="0"/>
          </a:p>
        </p:txBody>
      </p:sp>
      <p:sp>
        <p:nvSpPr>
          <p:cNvPr id="8" name="Shape 4"/>
          <p:cNvSpPr/>
          <p:nvPr/>
        </p:nvSpPr>
        <p:spPr>
          <a:xfrm>
            <a:off x="5235893" y="4742140"/>
            <a:ext cx="510302" cy="510302"/>
          </a:xfrm>
          <a:prstGeom prst="roundRect">
            <a:avLst>
              <a:gd name="adj" fmla="val 6667"/>
            </a:avLst>
          </a:prstGeom>
          <a:solidFill>
            <a:srgbClr val="E9ECF2"/>
          </a:solidFill>
          <a:ln/>
        </p:spPr>
      </p:sp>
      <p:pic>
        <p:nvPicPr>
          <p:cNvPr id="9" name="Image 2" descr="preencoded.png"/>
          <p:cNvPicPr>
            <a:picLocks noChangeAspect="1"/>
          </p:cNvPicPr>
          <p:nvPr/>
        </p:nvPicPr>
        <p:blipFill>
          <a:blip r:embed="rId5"/>
          <a:stretch>
            <a:fillRect/>
          </a:stretch>
        </p:blipFill>
        <p:spPr>
          <a:xfrm>
            <a:off x="5320963" y="4784646"/>
            <a:ext cx="340162" cy="425291"/>
          </a:xfrm>
          <a:prstGeom prst="rect">
            <a:avLst/>
          </a:prstGeom>
        </p:spPr>
      </p:pic>
      <p:sp>
        <p:nvSpPr>
          <p:cNvPr id="10" name="Text 5"/>
          <p:cNvSpPr/>
          <p:nvPr/>
        </p:nvSpPr>
        <p:spPr>
          <a:xfrm>
            <a:off x="5973008" y="48200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Amor Radical</a:t>
            </a:r>
            <a:endParaRPr lang="en-US" sz="2200" dirty="0"/>
          </a:p>
        </p:txBody>
      </p:sp>
      <p:sp>
        <p:nvSpPr>
          <p:cNvPr id="11" name="Text 6"/>
          <p:cNvSpPr/>
          <p:nvPr/>
        </p:nvSpPr>
        <p:spPr>
          <a:xfrm>
            <a:off x="5973008" y="5310426"/>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El amor como fuerza para la justicia y la transformación.</a:t>
            </a:r>
            <a:endParaRPr lang="en-US" sz="1750" dirty="0"/>
          </a:p>
        </p:txBody>
      </p:sp>
      <p:sp>
        <p:nvSpPr>
          <p:cNvPr id="12" name="Shape 7"/>
          <p:cNvSpPr/>
          <p:nvPr/>
        </p:nvSpPr>
        <p:spPr>
          <a:xfrm>
            <a:off x="9677995" y="4742140"/>
            <a:ext cx="510302" cy="510302"/>
          </a:xfrm>
          <a:prstGeom prst="roundRect">
            <a:avLst>
              <a:gd name="adj" fmla="val 6667"/>
            </a:avLst>
          </a:prstGeom>
          <a:solidFill>
            <a:srgbClr val="E9ECF2"/>
          </a:solidFill>
          <a:ln/>
        </p:spPr>
      </p:sp>
      <p:pic>
        <p:nvPicPr>
          <p:cNvPr id="13" name="Image 3" descr="preencoded.png"/>
          <p:cNvPicPr>
            <a:picLocks noChangeAspect="1"/>
          </p:cNvPicPr>
          <p:nvPr/>
        </p:nvPicPr>
        <p:blipFill>
          <a:blip r:embed="rId6"/>
          <a:stretch>
            <a:fillRect/>
          </a:stretch>
        </p:blipFill>
        <p:spPr>
          <a:xfrm>
            <a:off x="9763065" y="4784646"/>
            <a:ext cx="340162" cy="425291"/>
          </a:xfrm>
          <a:prstGeom prst="rect">
            <a:avLst/>
          </a:prstGeom>
        </p:spPr>
      </p:pic>
      <p:sp>
        <p:nvSpPr>
          <p:cNvPr id="14" name="Text 8"/>
          <p:cNvSpPr/>
          <p:nvPr/>
        </p:nvSpPr>
        <p:spPr>
          <a:xfrm>
            <a:off x="10415111" y="4820007"/>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Pedagogía Comprometida</a:t>
            </a:r>
            <a:endParaRPr lang="en-US" sz="2200" dirty="0"/>
          </a:p>
        </p:txBody>
      </p:sp>
      <p:sp>
        <p:nvSpPr>
          <p:cNvPr id="15" name="Text 9"/>
          <p:cNvSpPr/>
          <p:nvPr/>
        </p:nvSpPr>
        <p:spPr>
          <a:xfrm>
            <a:off x="10415111" y="5664756"/>
            <a:ext cx="3421499"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La educación como práctica liberadora.</a:t>
            </a:r>
            <a:endParaRPr lang="en-US" sz="1750" dirty="0"/>
          </a:p>
        </p:txBody>
      </p:sp>
      <p:sp>
        <p:nvSpPr>
          <p:cNvPr id="16" name="Text 10"/>
          <p:cNvSpPr/>
          <p:nvPr/>
        </p:nvSpPr>
        <p:spPr>
          <a:xfrm>
            <a:off x="793790" y="664571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Hooks desafió el feminismo dominante, promoviendo la autoconciencia y la justicia. Abogó por el diálogo como herramienta de cambio.</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398627"/>
            <a:ext cx="10006012"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Impacto en el Feminismo y la Cultura</a:t>
            </a:r>
            <a:endParaRPr lang="en-US" sz="4450" dirty="0"/>
          </a:p>
        </p:txBody>
      </p:sp>
      <p:sp>
        <p:nvSpPr>
          <p:cNvPr id="3" name="Text 1"/>
          <p:cNvSpPr/>
          <p:nvPr/>
        </p:nvSpPr>
        <p:spPr>
          <a:xfrm>
            <a:off x="2313861" y="2962275"/>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5213F"/>
                </a:solidFill>
                <a:latin typeface="Roboto Slab" pitchFamily="34" charset="0"/>
                <a:ea typeface="Roboto Slab" pitchFamily="34" charset="-122"/>
                <a:cs typeface="Roboto Slab" pitchFamily="34" charset="-120"/>
              </a:rPr>
              <a:t>Amplió el Debate</a:t>
            </a:r>
            <a:endParaRPr lang="en-US" sz="2200" dirty="0"/>
          </a:p>
        </p:txBody>
      </p:sp>
      <p:sp>
        <p:nvSpPr>
          <p:cNvPr id="4" name="Text 2"/>
          <p:cNvSpPr/>
          <p:nvPr/>
        </p:nvSpPr>
        <p:spPr>
          <a:xfrm>
            <a:off x="793790" y="3452693"/>
            <a:ext cx="4355306" cy="362903"/>
          </a:xfrm>
          <a:prstGeom prst="rect">
            <a:avLst/>
          </a:prstGeom>
          <a:noFill/>
          <a:ln/>
        </p:spPr>
        <p:txBody>
          <a:bodyPr wrap="none" lIns="0" tIns="0" rIns="0" bIns="0" rtlCol="0" anchor="t"/>
          <a:lstStyle/>
          <a:p>
            <a:pPr marL="0" indent="0" algn="r">
              <a:lnSpc>
                <a:spcPts val="2850"/>
              </a:lnSpc>
              <a:buNone/>
            </a:pPr>
            <a:r>
              <a:rPr lang="en-US" sz="1750" dirty="0">
                <a:solidFill>
                  <a:srgbClr val="15213F"/>
                </a:solidFill>
                <a:latin typeface="Roboto" pitchFamily="34" charset="0"/>
                <a:ea typeface="Roboto" pitchFamily="34" charset="-122"/>
                <a:cs typeface="Roboto" pitchFamily="34" charset="-120"/>
              </a:rPr>
              <a:t>Incluyó voces marginadas en el feminismo.</a:t>
            </a:r>
            <a:endParaRPr lang="en-US" sz="1750" dirty="0"/>
          </a:p>
        </p:txBody>
      </p:sp>
      <p:pic>
        <p:nvPicPr>
          <p:cNvPr id="5" name="Image 0" descr="preencoded.png"/>
          <p:cNvPicPr>
            <a:picLocks noChangeAspect="1"/>
          </p:cNvPicPr>
          <p:nvPr/>
        </p:nvPicPr>
        <p:blipFill>
          <a:blip r:embed="rId3"/>
          <a:stretch>
            <a:fillRect/>
          </a:stretch>
        </p:blipFill>
        <p:spPr>
          <a:xfrm>
            <a:off x="5489258" y="2561034"/>
            <a:ext cx="3651885" cy="3651885"/>
          </a:xfrm>
          <a:prstGeom prst="rect">
            <a:avLst/>
          </a:prstGeom>
        </p:spPr>
      </p:pic>
      <p:sp>
        <p:nvSpPr>
          <p:cNvPr id="6" name="Shape 3"/>
          <p:cNvSpPr/>
          <p:nvPr/>
        </p:nvSpPr>
        <p:spPr>
          <a:xfrm>
            <a:off x="5788938" y="2860715"/>
            <a:ext cx="566976" cy="566976"/>
          </a:xfrm>
          <a:prstGeom prst="roundRect">
            <a:avLst>
              <a:gd name="adj" fmla="val 1611154"/>
            </a:avLst>
          </a:prstGeom>
          <a:solidFill>
            <a:srgbClr val="E9ECF2"/>
          </a:solidFill>
          <a:ln/>
        </p:spPr>
      </p:sp>
      <p:pic>
        <p:nvPicPr>
          <p:cNvPr id="7" name="Image 1" descr="preencoded.png"/>
          <p:cNvPicPr>
            <a:picLocks noChangeAspect="1"/>
          </p:cNvPicPr>
          <p:nvPr/>
        </p:nvPicPr>
        <p:blipFill>
          <a:blip r:embed="rId4"/>
          <a:stretch>
            <a:fillRect/>
          </a:stretch>
        </p:blipFill>
        <p:spPr>
          <a:xfrm>
            <a:off x="5944791" y="2984659"/>
            <a:ext cx="255151" cy="318968"/>
          </a:xfrm>
          <a:prstGeom prst="rect">
            <a:avLst/>
          </a:prstGeom>
        </p:spPr>
      </p:pic>
      <p:sp>
        <p:nvSpPr>
          <p:cNvPr id="8" name="Text 4"/>
          <p:cNvSpPr/>
          <p:nvPr/>
        </p:nvSpPr>
        <p:spPr>
          <a:xfrm>
            <a:off x="9481304" y="2780824"/>
            <a:ext cx="2940248"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Influencia Académica</a:t>
            </a:r>
            <a:endParaRPr lang="en-US" sz="2200" dirty="0"/>
          </a:p>
        </p:txBody>
      </p:sp>
      <p:sp>
        <p:nvSpPr>
          <p:cNvPr id="9" name="Text 5"/>
          <p:cNvSpPr/>
          <p:nvPr/>
        </p:nvSpPr>
        <p:spPr>
          <a:xfrm>
            <a:off x="9481304" y="3271242"/>
            <a:ext cx="4355306"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Marcó la teoría crítica y los estudios culturales.</a:t>
            </a:r>
            <a:endParaRPr lang="en-US" sz="1750" dirty="0"/>
          </a:p>
        </p:txBody>
      </p:sp>
      <p:pic>
        <p:nvPicPr>
          <p:cNvPr id="10" name="Image 2" descr="preencoded.png"/>
          <p:cNvPicPr>
            <a:picLocks noChangeAspect="1"/>
          </p:cNvPicPr>
          <p:nvPr/>
        </p:nvPicPr>
        <p:blipFill>
          <a:blip r:embed="rId5"/>
          <a:stretch>
            <a:fillRect/>
          </a:stretch>
        </p:blipFill>
        <p:spPr>
          <a:xfrm>
            <a:off x="5489258" y="2561034"/>
            <a:ext cx="3651885" cy="3651885"/>
          </a:xfrm>
          <a:prstGeom prst="rect">
            <a:avLst/>
          </a:prstGeom>
        </p:spPr>
      </p:pic>
      <p:sp>
        <p:nvSpPr>
          <p:cNvPr id="11" name="Shape 6"/>
          <p:cNvSpPr/>
          <p:nvPr/>
        </p:nvSpPr>
        <p:spPr>
          <a:xfrm>
            <a:off x="8274368" y="2860715"/>
            <a:ext cx="566976" cy="566976"/>
          </a:xfrm>
          <a:prstGeom prst="roundRect">
            <a:avLst>
              <a:gd name="adj" fmla="val 1611154"/>
            </a:avLst>
          </a:prstGeom>
          <a:solidFill>
            <a:srgbClr val="E9ECF2"/>
          </a:solidFill>
          <a:ln/>
        </p:spPr>
      </p:sp>
      <p:pic>
        <p:nvPicPr>
          <p:cNvPr id="12" name="Image 3" descr="preencoded.png"/>
          <p:cNvPicPr>
            <a:picLocks noChangeAspect="1"/>
          </p:cNvPicPr>
          <p:nvPr/>
        </p:nvPicPr>
        <p:blipFill>
          <a:blip r:embed="rId6"/>
          <a:stretch>
            <a:fillRect/>
          </a:stretch>
        </p:blipFill>
        <p:spPr>
          <a:xfrm>
            <a:off x="8430220" y="2984659"/>
            <a:ext cx="255151" cy="318968"/>
          </a:xfrm>
          <a:prstGeom prst="rect">
            <a:avLst/>
          </a:prstGeom>
        </p:spPr>
      </p:pic>
      <p:sp>
        <p:nvSpPr>
          <p:cNvPr id="13" name="Text 7"/>
          <p:cNvSpPr/>
          <p:nvPr/>
        </p:nvSpPr>
        <p:spPr>
          <a:xfrm>
            <a:off x="9481304" y="4776788"/>
            <a:ext cx="2916674"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Educación Liberadora</a:t>
            </a:r>
            <a:endParaRPr lang="en-US" sz="2200" dirty="0"/>
          </a:p>
        </p:txBody>
      </p:sp>
      <p:sp>
        <p:nvSpPr>
          <p:cNvPr id="14" name="Text 8"/>
          <p:cNvSpPr/>
          <p:nvPr/>
        </p:nvSpPr>
        <p:spPr>
          <a:xfrm>
            <a:off x="9481304" y="5267206"/>
            <a:ext cx="4355306"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Defendió la educación como herramienta de cambio.</a:t>
            </a:r>
            <a:endParaRPr lang="en-US" sz="1750" dirty="0"/>
          </a:p>
        </p:txBody>
      </p:sp>
      <p:pic>
        <p:nvPicPr>
          <p:cNvPr id="15" name="Image 4" descr="preencoded.png"/>
          <p:cNvPicPr>
            <a:picLocks noChangeAspect="1"/>
          </p:cNvPicPr>
          <p:nvPr/>
        </p:nvPicPr>
        <p:blipFill>
          <a:blip r:embed="rId7"/>
          <a:stretch>
            <a:fillRect/>
          </a:stretch>
        </p:blipFill>
        <p:spPr>
          <a:xfrm>
            <a:off x="5489258" y="2561034"/>
            <a:ext cx="3651885" cy="3651885"/>
          </a:xfrm>
          <a:prstGeom prst="rect">
            <a:avLst/>
          </a:prstGeom>
        </p:spPr>
      </p:pic>
      <p:sp>
        <p:nvSpPr>
          <p:cNvPr id="16" name="Shape 9"/>
          <p:cNvSpPr/>
          <p:nvPr/>
        </p:nvSpPr>
        <p:spPr>
          <a:xfrm>
            <a:off x="8274368" y="5346144"/>
            <a:ext cx="566976" cy="566976"/>
          </a:xfrm>
          <a:prstGeom prst="roundRect">
            <a:avLst>
              <a:gd name="adj" fmla="val 1611154"/>
            </a:avLst>
          </a:prstGeom>
          <a:solidFill>
            <a:srgbClr val="E9ECF2"/>
          </a:solidFill>
          <a:ln/>
        </p:spPr>
      </p:sp>
      <p:pic>
        <p:nvPicPr>
          <p:cNvPr id="17" name="Image 5" descr="preencoded.png"/>
          <p:cNvPicPr>
            <a:picLocks noChangeAspect="1"/>
          </p:cNvPicPr>
          <p:nvPr/>
        </p:nvPicPr>
        <p:blipFill>
          <a:blip r:embed="rId8"/>
          <a:stretch>
            <a:fillRect/>
          </a:stretch>
        </p:blipFill>
        <p:spPr>
          <a:xfrm>
            <a:off x="8430220" y="5470088"/>
            <a:ext cx="255151" cy="318968"/>
          </a:xfrm>
          <a:prstGeom prst="rect">
            <a:avLst/>
          </a:prstGeom>
        </p:spPr>
      </p:pic>
      <p:sp>
        <p:nvSpPr>
          <p:cNvPr id="18" name="Text 10"/>
          <p:cNvSpPr/>
          <p:nvPr/>
        </p:nvSpPr>
        <p:spPr>
          <a:xfrm>
            <a:off x="2313861" y="477678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5213F"/>
                </a:solidFill>
                <a:latin typeface="Roboto Slab" pitchFamily="34" charset="0"/>
                <a:ea typeface="Roboto Slab" pitchFamily="34" charset="-122"/>
                <a:cs typeface="Roboto Slab" pitchFamily="34" charset="-120"/>
              </a:rPr>
              <a:t>Reconocimientos</a:t>
            </a:r>
            <a:endParaRPr lang="en-US" sz="2200" dirty="0"/>
          </a:p>
        </p:txBody>
      </p:sp>
      <p:sp>
        <p:nvSpPr>
          <p:cNvPr id="19" name="Text 11"/>
          <p:cNvSpPr/>
          <p:nvPr/>
        </p:nvSpPr>
        <p:spPr>
          <a:xfrm>
            <a:off x="793790" y="5267206"/>
            <a:ext cx="4355306" cy="725805"/>
          </a:xfrm>
          <a:prstGeom prst="rect">
            <a:avLst/>
          </a:prstGeom>
          <a:noFill/>
          <a:ln/>
        </p:spPr>
        <p:txBody>
          <a:bodyPr wrap="square" lIns="0" tIns="0" rIns="0" bIns="0" rtlCol="0" anchor="t"/>
          <a:lstStyle/>
          <a:p>
            <a:pPr marL="0" indent="0" algn="r">
              <a:lnSpc>
                <a:spcPts val="2850"/>
              </a:lnSpc>
              <a:buNone/>
            </a:pPr>
            <a:r>
              <a:rPr lang="en-US" sz="1750" dirty="0">
                <a:solidFill>
                  <a:srgbClr val="15213F"/>
                </a:solidFill>
                <a:latin typeface="Roboto" pitchFamily="34" charset="0"/>
                <a:ea typeface="Roboto" pitchFamily="34" charset="-122"/>
                <a:cs typeface="Roboto" pitchFamily="34" charset="-120"/>
              </a:rPr>
              <a:t>Recibió múltiples premios y honores académicos.</a:t>
            </a:r>
            <a:endParaRPr lang="en-US" sz="1750" dirty="0"/>
          </a:p>
        </p:txBody>
      </p:sp>
      <p:pic>
        <p:nvPicPr>
          <p:cNvPr id="20" name="Image 6" descr="preencoded.png"/>
          <p:cNvPicPr>
            <a:picLocks noChangeAspect="1"/>
          </p:cNvPicPr>
          <p:nvPr/>
        </p:nvPicPr>
        <p:blipFill>
          <a:blip r:embed="rId9"/>
          <a:stretch>
            <a:fillRect/>
          </a:stretch>
        </p:blipFill>
        <p:spPr>
          <a:xfrm>
            <a:off x="5489258" y="2561034"/>
            <a:ext cx="3651885" cy="3651885"/>
          </a:xfrm>
          <a:prstGeom prst="rect">
            <a:avLst/>
          </a:prstGeom>
        </p:spPr>
      </p:pic>
      <p:sp>
        <p:nvSpPr>
          <p:cNvPr id="21" name="Shape 12"/>
          <p:cNvSpPr/>
          <p:nvPr/>
        </p:nvSpPr>
        <p:spPr>
          <a:xfrm>
            <a:off x="5788938" y="5346144"/>
            <a:ext cx="566976" cy="566976"/>
          </a:xfrm>
          <a:prstGeom prst="roundRect">
            <a:avLst>
              <a:gd name="adj" fmla="val 1611154"/>
            </a:avLst>
          </a:prstGeom>
          <a:solidFill>
            <a:srgbClr val="E9ECF2"/>
          </a:solidFill>
          <a:ln/>
        </p:spPr>
      </p:sp>
      <p:pic>
        <p:nvPicPr>
          <p:cNvPr id="22" name="Image 7" descr="preencoded.png"/>
          <p:cNvPicPr>
            <a:picLocks noChangeAspect="1"/>
          </p:cNvPicPr>
          <p:nvPr/>
        </p:nvPicPr>
        <p:blipFill>
          <a:blip r:embed="rId10"/>
          <a:stretch>
            <a:fillRect/>
          </a:stretch>
        </p:blipFill>
        <p:spPr>
          <a:xfrm>
            <a:off x="5944791" y="5470088"/>
            <a:ext cx="255151" cy="318968"/>
          </a:xfrm>
          <a:prstGeom prst="rect">
            <a:avLst/>
          </a:prstGeom>
        </p:spPr>
      </p:pic>
      <p:sp>
        <p:nvSpPr>
          <p:cNvPr id="23" name="Text 13"/>
          <p:cNvSpPr/>
          <p:nvPr/>
        </p:nvSpPr>
        <p:spPr>
          <a:xfrm>
            <a:off x="793790" y="646807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Su visión expandió el feminismo, abogando por la justicia social. Su legado es un faro para el pensamiento crítico y la pedagogía.</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17577"/>
          </a:xfrm>
          <a:prstGeom prst="rect">
            <a:avLst/>
          </a:prstGeom>
        </p:spPr>
      </p:pic>
      <p:sp>
        <p:nvSpPr>
          <p:cNvPr id="3" name="Text 0"/>
          <p:cNvSpPr/>
          <p:nvPr/>
        </p:nvSpPr>
        <p:spPr>
          <a:xfrm>
            <a:off x="704850" y="3071455"/>
            <a:ext cx="8331875" cy="629364"/>
          </a:xfrm>
          <a:prstGeom prst="rect">
            <a:avLst/>
          </a:prstGeom>
          <a:noFill/>
          <a:ln/>
        </p:spPr>
        <p:txBody>
          <a:bodyPr wrap="none" lIns="0" tIns="0" rIns="0" bIns="0" rtlCol="0" anchor="t"/>
          <a:lstStyle/>
          <a:p>
            <a:pPr marL="0" indent="0" algn="l">
              <a:lnSpc>
                <a:spcPts val="4950"/>
              </a:lnSpc>
              <a:buNone/>
            </a:pPr>
            <a:r>
              <a:rPr lang="en-US" sz="3950" dirty="0">
                <a:solidFill>
                  <a:srgbClr val="3257B8"/>
                </a:solidFill>
                <a:latin typeface="Roboto Slab" pitchFamily="34" charset="0"/>
                <a:ea typeface="Roboto Slab" pitchFamily="34" charset="-122"/>
                <a:cs typeface="Roboto Slab" pitchFamily="34" charset="-120"/>
              </a:rPr>
              <a:t>Legado y Reconocimiento Póstumo</a:t>
            </a:r>
            <a:endParaRPr lang="en-US" sz="3950" dirty="0"/>
          </a:p>
        </p:txBody>
      </p:sp>
      <p:sp>
        <p:nvSpPr>
          <p:cNvPr id="4" name="Shape 1"/>
          <p:cNvSpPr/>
          <p:nvPr/>
        </p:nvSpPr>
        <p:spPr>
          <a:xfrm>
            <a:off x="704850" y="5566172"/>
            <a:ext cx="13220700" cy="22860"/>
          </a:xfrm>
          <a:prstGeom prst="roundRect">
            <a:avLst>
              <a:gd name="adj" fmla="val 132160"/>
            </a:avLst>
          </a:prstGeom>
          <a:solidFill>
            <a:srgbClr val="CFD2D8"/>
          </a:solidFill>
          <a:ln/>
        </p:spPr>
      </p:sp>
      <p:sp>
        <p:nvSpPr>
          <p:cNvPr id="5" name="Shape 2"/>
          <p:cNvSpPr/>
          <p:nvPr/>
        </p:nvSpPr>
        <p:spPr>
          <a:xfrm>
            <a:off x="3935611" y="4962049"/>
            <a:ext cx="22860" cy="604123"/>
          </a:xfrm>
          <a:prstGeom prst="roundRect">
            <a:avLst>
              <a:gd name="adj" fmla="val 132160"/>
            </a:avLst>
          </a:prstGeom>
          <a:solidFill>
            <a:srgbClr val="CFD2D8"/>
          </a:solidFill>
          <a:ln/>
        </p:spPr>
      </p:sp>
      <p:sp>
        <p:nvSpPr>
          <p:cNvPr id="6" name="Shape 3"/>
          <p:cNvSpPr/>
          <p:nvPr/>
        </p:nvSpPr>
        <p:spPr>
          <a:xfrm>
            <a:off x="3720465" y="5339596"/>
            <a:ext cx="453152" cy="453152"/>
          </a:xfrm>
          <a:prstGeom prst="roundRect">
            <a:avLst>
              <a:gd name="adj" fmla="val 6667"/>
            </a:avLst>
          </a:prstGeom>
          <a:solidFill>
            <a:srgbClr val="E9ECF2"/>
          </a:solidFill>
          <a:ln/>
        </p:spPr>
      </p:sp>
      <p:sp>
        <p:nvSpPr>
          <p:cNvPr id="7" name="Text 4"/>
          <p:cNvSpPr/>
          <p:nvPr/>
        </p:nvSpPr>
        <p:spPr>
          <a:xfrm>
            <a:off x="3796010" y="5377398"/>
            <a:ext cx="302062" cy="377547"/>
          </a:xfrm>
          <a:prstGeom prst="rect">
            <a:avLst/>
          </a:prstGeom>
          <a:noFill/>
          <a:ln/>
        </p:spPr>
        <p:txBody>
          <a:bodyPr wrap="none" lIns="0" tIns="0" rIns="0" bIns="0" rtlCol="0" anchor="t"/>
          <a:lstStyle/>
          <a:p>
            <a:pPr marL="0" indent="0" algn="ctr">
              <a:lnSpc>
                <a:spcPts val="2350"/>
              </a:lnSpc>
              <a:buNone/>
            </a:pPr>
            <a:r>
              <a:rPr lang="en-US" sz="2350" dirty="0">
                <a:solidFill>
                  <a:srgbClr val="15213F"/>
                </a:solidFill>
                <a:latin typeface="Roboto Slab" pitchFamily="34" charset="0"/>
                <a:ea typeface="Roboto Slab" pitchFamily="34" charset="-122"/>
                <a:cs typeface="Roboto Slab" pitchFamily="34" charset="-120"/>
              </a:rPr>
              <a:t>1</a:t>
            </a:r>
            <a:endParaRPr lang="en-US" sz="2350" dirty="0"/>
          </a:p>
        </p:txBody>
      </p:sp>
      <p:sp>
        <p:nvSpPr>
          <p:cNvPr id="8" name="Text 5"/>
          <p:cNvSpPr/>
          <p:nvPr/>
        </p:nvSpPr>
        <p:spPr>
          <a:xfrm>
            <a:off x="2688312" y="4002881"/>
            <a:ext cx="2517577" cy="314682"/>
          </a:xfrm>
          <a:prstGeom prst="rect">
            <a:avLst/>
          </a:prstGeom>
          <a:noFill/>
          <a:ln/>
        </p:spPr>
        <p:txBody>
          <a:bodyPr wrap="none" lIns="0" tIns="0" rIns="0" bIns="0" rtlCol="0" anchor="t"/>
          <a:lstStyle/>
          <a:p>
            <a:pPr marL="0" indent="0" algn="ctr">
              <a:lnSpc>
                <a:spcPts val="2450"/>
              </a:lnSpc>
              <a:buNone/>
            </a:pPr>
            <a:r>
              <a:rPr lang="en-US" sz="1950" dirty="0">
                <a:solidFill>
                  <a:srgbClr val="15213F"/>
                </a:solidFill>
                <a:latin typeface="Roboto Slab" pitchFamily="34" charset="0"/>
                <a:ea typeface="Roboto Slab" pitchFamily="34" charset="-122"/>
                <a:cs typeface="Roboto Slab" pitchFamily="34" charset="-120"/>
              </a:rPr>
              <a:t>Vigencia Continua</a:t>
            </a:r>
            <a:endParaRPr lang="en-US" sz="1950" dirty="0"/>
          </a:p>
        </p:txBody>
      </p:sp>
      <p:sp>
        <p:nvSpPr>
          <p:cNvPr id="9" name="Text 6"/>
          <p:cNvSpPr/>
          <p:nvPr/>
        </p:nvSpPr>
        <p:spPr>
          <a:xfrm>
            <a:off x="906185" y="4438293"/>
            <a:ext cx="6081832" cy="322302"/>
          </a:xfrm>
          <a:prstGeom prst="rect">
            <a:avLst/>
          </a:prstGeom>
          <a:noFill/>
          <a:ln/>
        </p:spPr>
        <p:txBody>
          <a:bodyPr wrap="none" lIns="0" tIns="0" rIns="0" bIns="0" rtlCol="0" anchor="t"/>
          <a:lstStyle/>
          <a:p>
            <a:pPr marL="0" indent="0" algn="ctr">
              <a:lnSpc>
                <a:spcPts val="2500"/>
              </a:lnSpc>
              <a:buNone/>
            </a:pPr>
            <a:r>
              <a:rPr lang="en-US" sz="1550" dirty="0">
                <a:solidFill>
                  <a:srgbClr val="15213F"/>
                </a:solidFill>
                <a:latin typeface="Roboto" pitchFamily="34" charset="0"/>
                <a:ea typeface="Roboto" pitchFamily="34" charset="-122"/>
                <a:cs typeface="Roboto" pitchFamily="34" charset="-120"/>
              </a:rPr>
              <a:t>Su obra es relevante para activistas y académicos hoy.</a:t>
            </a:r>
            <a:endParaRPr lang="en-US" sz="1550" dirty="0"/>
          </a:p>
        </p:txBody>
      </p:sp>
      <p:sp>
        <p:nvSpPr>
          <p:cNvPr id="10" name="Shape 7"/>
          <p:cNvSpPr/>
          <p:nvPr/>
        </p:nvSpPr>
        <p:spPr>
          <a:xfrm>
            <a:off x="7303651" y="5566172"/>
            <a:ext cx="22860" cy="604123"/>
          </a:xfrm>
          <a:prstGeom prst="roundRect">
            <a:avLst>
              <a:gd name="adj" fmla="val 132160"/>
            </a:avLst>
          </a:prstGeom>
          <a:solidFill>
            <a:srgbClr val="CFD2D8"/>
          </a:solidFill>
          <a:ln/>
        </p:spPr>
      </p:sp>
      <p:sp>
        <p:nvSpPr>
          <p:cNvPr id="11" name="Shape 8"/>
          <p:cNvSpPr/>
          <p:nvPr/>
        </p:nvSpPr>
        <p:spPr>
          <a:xfrm>
            <a:off x="7088505" y="5339596"/>
            <a:ext cx="453152" cy="453152"/>
          </a:xfrm>
          <a:prstGeom prst="roundRect">
            <a:avLst>
              <a:gd name="adj" fmla="val 6667"/>
            </a:avLst>
          </a:prstGeom>
          <a:solidFill>
            <a:srgbClr val="E9ECF2"/>
          </a:solidFill>
          <a:ln/>
        </p:spPr>
      </p:sp>
      <p:sp>
        <p:nvSpPr>
          <p:cNvPr id="12" name="Text 9"/>
          <p:cNvSpPr/>
          <p:nvPr/>
        </p:nvSpPr>
        <p:spPr>
          <a:xfrm>
            <a:off x="7164050" y="5377398"/>
            <a:ext cx="302062" cy="377547"/>
          </a:xfrm>
          <a:prstGeom prst="rect">
            <a:avLst/>
          </a:prstGeom>
          <a:noFill/>
          <a:ln/>
        </p:spPr>
        <p:txBody>
          <a:bodyPr wrap="none" lIns="0" tIns="0" rIns="0" bIns="0" rtlCol="0" anchor="t"/>
          <a:lstStyle/>
          <a:p>
            <a:pPr marL="0" indent="0" algn="ctr">
              <a:lnSpc>
                <a:spcPts val="2350"/>
              </a:lnSpc>
              <a:buNone/>
            </a:pPr>
            <a:r>
              <a:rPr lang="en-US" sz="2350" dirty="0">
                <a:solidFill>
                  <a:srgbClr val="15213F"/>
                </a:solidFill>
                <a:latin typeface="Roboto Slab" pitchFamily="34" charset="0"/>
                <a:ea typeface="Roboto Slab" pitchFamily="34" charset="-122"/>
                <a:cs typeface="Roboto Slab" pitchFamily="34" charset="-120"/>
              </a:rPr>
              <a:t>2</a:t>
            </a:r>
            <a:endParaRPr lang="en-US" sz="2350" dirty="0"/>
          </a:p>
        </p:txBody>
      </p:sp>
      <p:sp>
        <p:nvSpPr>
          <p:cNvPr id="13" name="Text 10"/>
          <p:cNvSpPr/>
          <p:nvPr/>
        </p:nvSpPr>
        <p:spPr>
          <a:xfrm>
            <a:off x="6056352" y="6371749"/>
            <a:ext cx="2517577" cy="314682"/>
          </a:xfrm>
          <a:prstGeom prst="rect">
            <a:avLst/>
          </a:prstGeom>
          <a:noFill/>
          <a:ln/>
        </p:spPr>
        <p:txBody>
          <a:bodyPr wrap="none" lIns="0" tIns="0" rIns="0" bIns="0" rtlCol="0" anchor="t"/>
          <a:lstStyle/>
          <a:p>
            <a:pPr marL="0" indent="0" algn="ctr">
              <a:lnSpc>
                <a:spcPts val="2450"/>
              </a:lnSpc>
              <a:buNone/>
            </a:pPr>
            <a:r>
              <a:rPr lang="en-US" sz="1950" dirty="0">
                <a:solidFill>
                  <a:srgbClr val="15213F"/>
                </a:solidFill>
                <a:latin typeface="Roboto Slab" pitchFamily="34" charset="0"/>
                <a:ea typeface="Roboto Slab" pitchFamily="34" charset="-122"/>
                <a:cs typeface="Roboto Slab" pitchFamily="34" charset="-120"/>
              </a:rPr>
              <a:t>Inspiración</a:t>
            </a:r>
            <a:endParaRPr lang="en-US" sz="1950" dirty="0"/>
          </a:p>
        </p:txBody>
      </p:sp>
      <p:sp>
        <p:nvSpPr>
          <p:cNvPr id="14" name="Text 11"/>
          <p:cNvSpPr/>
          <p:nvPr/>
        </p:nvSpPr>
        <p:spPr>
          <a:xfrm>
            <a:off x="4274225" y="6807160"/>
            <a:ext cx="6081832" cy="322302"/>
          </a:xfrm>
          <a:prstGeom prst="rect">
            <a:avLst/>
          </a:prstGeom>
          <a:noFill/>
          <a:ln/>
        </p:spPr>
        <p:txBody>
          <a:bodyPr wrap="none" lIns="0" tIns="0" rIns="0" bIns="0" rtlCol="0" anchor="t"/>
          <a:lstStyle/>
          <a:p>
            <a:pPr marL="0" indent="0" algn="ctr">
              <a:lnSpc>
                <a:spcPts val="2500"/>
              </a:lnSpc>
              <a:buNone/>
            </a:pPr>
            <a:r>
              <a:rPr lang="en-US" sz="1550" dirty="0">
                <a:solidFill>
                  <a:srgbClr val="15213F"/>
                </a:solidFill>
                <a:latin typeface="Roboto" pitchFamily="34" charset="0"/>
                <a:ea typeface="Roboto" pitchFamily="34" charset="-122"/>
                <a:cs typeface="Roboto" pitchFamily="34" charset="-120"/>
              </a:rPr>
              <a:t>Guía a nuevas generaciones de feministas.</a:t>
            </a:r>
            <a:endParaRPr lang="en-US" sz="1550" dirty="0"/>
          </a:p>
        </p:txBody>
      </p:sp>
      <p:sp>
        <p:nvSpPr>
          <p:cNvPr id="15" name="Shape 12"/>
          <p:cNvSpPr/>
          <p:nvPr/>
        </p:nvSpPr>
        <p:spPr>
          <a:xfrm>
            <a:off x="10671810" y="4962049"/>
            <a:ext cx="22860" cy="604123"/>
          </a:xfrm>
          <a:prstGeom prst="roundRect">
            <a:avLst>
              <a:gd name="adj" fmla="val 132160"/>
            </a:avLst>
          </a:prstGeom>
          <a:solidFill>
            <a:srgbClr val="CFD2D8"/>
          </a:solidFill>
          <a:ln/>
        </p:spPr>
      </p:sp>
      <p:sp>
        <p:nvSpPr>
          <p:cNvPr id="16" name="Shape 13"/>
          <p:cNvSpPr/>
          <p:nvPr/>
        </p:nvSpPr>
        <p:spPr>
          <a:xfrm>
            <a:off x="10456664" y="5339596"/>
            <a:ext cx="453152" cy="453152"/>
          </a:xfrm>
          <a:prstGeom prst="roundRect">
            <a:avLst>
              <a:gd name="adj" fmla="val 6667"/>
            </a:avLst>
          </a:prstGeom>
          <a:solidFill>
            <a:srgbClr val="E9ECF2"/>
          </a:solidFill>
          <a:ln/>
        </p:spPr>
      </p:sp>
      <p:sp>
        <p:nvSpPr>
          <p:cNvPr id="17" name="Text 14"/>
          <p:cNvSpPr/>
          <p:nvPr/>
        </p:nvSpPr>
        <p:spPr>
          <a:xfrm>
            <a:off x="10532209" y="5377398"/>
            <a:ext cx="302062" cy="377547"/>
          </a:xfrm>
          <a:prstGeom prst="rect">
            <a:avLst/>
          </a:prstGeom>
          <a:noFill/>
          <a:ln/>
        </p:spPr>
        <p:txBody>
          <a:bodyPr wrap="none" lIns="0" tIns="0" rIns="0" bIns="0" rtlCol="0" anchor="t"/>
          <a:lstStyle/>
          <a:p>
            <a:pPr marL="0" indent="0" algn="ctr">
              <a:lnSpc>
                <a:spcPts val="2350"/>
              </a:lnSpc>
              <a:buNone/>
            </a:pPr>
            <a:r>
              <a:rPr lang="en-US" sz="2350" dirty="0">
                <a:solidFill>
                  <a:srgbClr val="15213F"/>
                </a:solidFill>
                <a:latin typeface="Roboto Slab" pitchFamily="34" charset="0"/>
                <a:ea typeface="Roboto Slab" pitchFamily="34" charset="-122"/>
                <a:cs typeface="Roboto Slab" pitchFamily="34" charset="-120"/>
              </a:rPr>
              <a:t>3</a:t>
            </a:r>
            <a:endParaRPr lang="en-US" sz="2350" dirty="0"/>
          </a:p>
        </p:txBody>
      </p:sp>
      <p:sp>
        <p:nvSpPr>
          <p:cNvPr id="18" name="Text 15"/>
          <p:cNvSpPr/>
          <p:nvPr/>
        </p:nvSpPr>
        <p:spPr>
          <a:xfrm>
            <a:off x="9424511" y="4002881"/>
            <a:ext cx="2517577" cy="314682"/>
          </a:xfrm>
          <a:prstGeom prst="rect">
            <a:avLst/>
          </a:prstGeom>
          <a:noFill/>
          <a:ln/>
        </p:spPr>
        <p:txBody>
          <a:bodyPr wrap="none" lIns="0" tIns="0" rIns="0" bIns="0" rtlCol="0" anchor="t"/>
          <a:lstStyle/>
          <a:p>
            <a:pPr marL="0" indent="0" algn="ctr">
              <a:lnSpc>
                <a:spcPts val="2450"/>
              </a:lnSpc>
              <a:buNone/>
            </a:pPr>
            <a:r>
              <a:rPr lang="en-US" sz="1950" dirty="0">
                <a:solidFill>
                  <a:srgbClr val="15213F"/>
                </a:solidFill>
                <a:latin typeface="Roboto Slab" pitchFamily="34" charset="0"/>
                <a:ea typeface="Roboto Slab" pitchFamily="34" charset="-122"/>
                <a:cs typeface="Roboto Slab" pitchFamily="34" charset="-120"/>
              </a:rPr>
              <a:t>Centro Bell Hooks</a:t>
            </a:r>
            <a:endParaRPr lang="en-US" sz="1950" dirty="0"/>
          </a:p>
        </p:txBody>
      </p:sp>
      <p:sp>
        <p:nvSpPr>
          <p:cNvPr id="19" name="Text 16"/>
          <p:cNvSpPr/>
          <p:nvPr/>
        </p:nvSpPr>
        <p:spPr>
          <a:xfrm>
            <a:off x="7642384" y="4438293"/>
            <a:ext cx="6081832" cy="322302"/>
          </a:xfrm>
          <a:prstGeom prst="rect">
            <a:avLst/>
          </a:prstGeom>
          <a:noFill/>
          <a:ln/>
        </p:spPr>
        <p:txBody>
          <a:bodyPr wrap="none" lIns="0" tIns="0" rIns="0" bIns="0" rtlCol="0" anchor="t"/>
          <a:lstStyle/>
          <a:p>
            <a:pPr marL="0" indent="0" algn="ctr">
              <a:lnSpc>
                <a:spcPts val="2500"/>
              </a:lnSpc>
              <a:buNone/>
            </a:pPr>
            <a:r>
              <a:rPr lang="en-US" sz="1550" dirty="0">
                <a:solidFill>
                  <a:srgbClr val="15213F"/>
                </a:solidFill>
                <a:latin typeface="Roboto" pitchFamily="34" charset="0"/>
                <a:ea typeface="Roboto" pitchFamily="34" charset="-122"/>
                <a:cs typeface="Roboto" pitchFamily="34" charset="-120"/>
              </a:rPr>
              <a:t>En Berea College, preserva su legado.</a:t>
            </a:r>
            <a:endParaRPr lang="en-US" sz="1550" dirty="0"/>
          </a:p>
        </p:txBody>
      </p:sp>
      <p:sp>
        <p:nvSpPr>
          <p:cNvPr id="20" name="Text 17"/>
          <p:cNvSpPr/>
          <p:nvPr/>
        </p:nvSpPr>
        <p:spPr>
          <a:xfrm>
            <a:off x="704850" y="7356038"/>
            <a:ext cx="13220700" cy="322302"/>
          </a:xfrm>
          <a:prstGeom prst="rect">
            <a:avLst/>
          </a:prstGeom>
          <a:noFill/>
          <a:ln/>
        </p:spPr>
        <p:txBody>
          <a:bodyPr wrap="none" lIns="0" tIns="0" rIns="0" bIns="0" rtlCol="0" anchor="t"/>
          <a:lstStyle/>
          <a:p>
            <a:pPr marL="0" indent="0" algn="l">
              <a:lnSpc>
                <a:spcPts val="2500"/>
              </a:lnSpc>
              <a:buNone/>
            </a:pPr>
            <a:r>
              <a:rPr lang="en-US" sz="1550" dirty="0">
                <a:solidFill>
                  <a:srgbClr val="15213F"/>
                </a:solidFill>
                <a:latin typeface="Roboto" pitchFamily="34" charset="0"/>
                <a:ea typeface="Roboto" pitchFamily="34" charset="-122"/>
                <a:cs typeface="Roboto" pitchFamily="34" charset="-120"/>
              </a:rPr>
              <a:t>Documentales y homenajes continúan resaltando su invaluable contribución. Su visión sigue inspirando el cambio.</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943808"/>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Conclusión: El Legado Duradero de Bell Hooks</a:t>
            </a:r>
            <a:endParaRPr lang="en-US" sz="4450" dirty="0"/>
          </a:p>
        </p:txBody>
      </p:sp>
      <p:sp>
        <p:nvSpPr>
          <p:cNvPr id="4" name="Shape 1"/>
          <p:cNvSpPr/>
          <p:nvPr/>
        </p:nvSpPr>
        <p:spPr>
          <a:xfrm>
            <a:off x="793790" y="2701528"/>
            <a:ext cx="170021" cy="853321"/>
          </a:xfrm>
          <a:prstGeom prst="roundRect">
            <a:avLst>
              <a:gd name="adj" fmla="val 20012"/>
            </a:avLst>
          </a:prstGeom>
          <a:solidFill>
            <a:srgbClr val="E9ECF2"/>
          </a:solidFill>
          <a:ln/>
        </p:spPr>
      </p:sp>
      <p:sp>
        <p:nvSpPr>
          <p:cNvPr id="5" name="Text 2"/>
          <p:cNvSpPr/>
          <p:nvPr/>
        </p:nvSpPr>
        <p:spPr>
          <a:xfrm>
            <a:off x="1303973" y="27015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Voz Crucial</a:t>
            </a:r>
            <a:endParaRPr lang="en-US" sz="2200" dirty="0"/>
          </a:p>
        </p:txBody>
      </p:sp>
      <p:sp>
        <p:nvSpPr>
          <p:cNvPr id="6" name="Text 3"/>
          <p:cNvSpPr/>
          <p:nvPr/>
        </p:nvSpPr>
        <p:spPr>
          <a:xfrm>
            <a:off x="1303973" y="3191947"/>
            <a:ext cx="8875038"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Entender la intersección de raza, clase y género.</a:t>
            </a:r>
            <a:endParaRPr lang="en-US" sz="1750" dirty="0"/>
          </a:p>
        </p:txBody>
      </p:sp>
      <p:sp>
        <p:nvSpPr>
          <p:cNvPr id="7" name="Shape 4"/>
          <p:cNvSpPr/>
          <p:nvPr/>
        </p:nvSpPr>
        <p:spPr>
          <a:xfrm>
            <a:off x="1133951" y="3781663"/>
            <a:ext cx="170021" cy="853321"/>
          </a:xfrm>
          <a:prstGeom prst="roundRect">
            <a:avLst>
              <a:gd name="adj" fmla="val 20012"/>
            </a:avLst>
          </a:prstGeom>
          <a:solidFill>
            <a:srgbClr val="E9ECF2"/>
          </a:solidFill>
          <a:ln/>
        </p:spPr>
      </p:sp>
      <p:sp>
        <p:nvSpPr>
          <p:cNvPr id="8" name="Text 5"/>
          <p:cNvSpPr/>
          <p:nvPr/>
        </p:nvSpPr>
        <p:spPr>
          <a:xfrm>
            <a:off x="1644134" y="378166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Inspiración Continua</a:t>
            </a:r>
            <a:endParaRPr lang="en-US" sz="2200" dirty="0"/>
          </a:p>
        </p:txBody>
      </p:sp>
      <p:sp>
        <p:nvSpPr>
          <p:cNvPr id="9" name="Text 6"/>
          <p:cNvSpPr/>
          <p:nvPr/>
        </p:nvSpPr>
        <p:spPr>
          <a:xfrm>
            <a:off x="1644134" y="4272082"/>
            <a:ext cx="8534876"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Lucha por la justicia social y la igualdad.</a:t>
            </a:r>
            <a:endParaRPr lang="en-US" sz="1750" dirty="0"/>
          </a:p>
        </p:txBody>
      </p:sp>
      <p:sp>
        <p:nvSpPr>
          <p:cNvPr id="10" name="Shape 7"/>
          <p:cNvSpPr/>
          <p:nvPr/>
        </p:nvSpPr>
        <p:spPr>
          <a:xfrm>
            <a:off x="1474232" y="4861798"/>
            <a:ext cx="170021" cy="853321"/>
          </a:xfrm>
          <a:prstGeom prst="roundRect">
            <a:avLst>
              <a:gd name="adj" fmla="val 20012"/>
            </a:avLst>
          </a:prstGeom>
          <a:solidFill>
            <a:srgbClr val="E9ECF2"/>
          </a:solidFill>
          <a:ln/>
        </p:spPr>
      </p:sp>
      <p:sp>
        <p:nvSpPr>
          <p:cNvPr id="11" name="Text 8"/>
          <p:cNvSpPr/>
          <p:nvPr/>
        </p:nvSpPr>
        <p:spPr>
          <a:xfrm>
            <a:off x="1984415" y="48617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Legado Duradero</a:t>
            </a:r>
            <a:endParaRPr lang="en-US" sz="2200" dirty="0"/>
          </a:p>
        </p:txBody>
      </p:sp>
      <p:sp>
        <p:nvSpPr>
          <p:cNvPr id="12" name="Text 9"/>
          <p:cNvSpPr/>
          <p:nvPr/>
        </p:nvSpPr>
        <p:spPr>
          <a:xfrm>
            <a:off x="1984415" y="5352217"/>
            <a:ext cx="8194596"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Amor radical, diálogo y transformación.</a:t>
            </a:r>
            <a:endParaRPr lang="en-US" sz="1750" dirty="0"/>
          </a:p>
        </p:txBody>
      </p:sp>
      <p:sp>
        <p:nvSpPr>
          <p:cNvPr id="13" name="Text 10"/>
          <p:cNvSpPr/>
          <p:nvPr/>
        </p:nvSpPr>
        <p:spPr>
          <a:xfrm>
            <a:off x="793790" y="6197084"/>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Bell hooks nos dejó un legado de amor radical y compromiso con la transformación. Su visión integral sigue siendo fundamental para construir un futuro más justo y equitativo. Su voz resonará por siempre.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Words>
  <Application>Microsoft Office PowerPoint</Application>
  <PresentationFormat>Personalizado</PresentationFormat>
  <Paragraphs>66</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Calibri</vt:lpstr>
      <vt:lpstr>Roboto Bold</vt:lpstr>
      <vt:lpstr>Roboto Medium</vt:lpstr>
      <vt:lpstr>Roboto Slab</vt:lpstr>
      <vt:lpstr>Arial</vt:lpstr>
      <vt:lpstr>Roboto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gladyserminia paredesbonilla</cp:lastModifiedBy>
  <cp:revision>2</cp:revision>
  <dcterms:created xsi:type="dcterms:W3CDTF">2025-06-09T01:09:56Z</dcterms:created>
  <dcterms:modified xsi:type="dcterms:W3CDTF">2025-07-01T16:32:26Z</dcterms:modified>
</cp:coreProperties>
</file>