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81" r:id="rId25"/>
    <p:sldId id="282" r:id="rId26"/>
    <p:sldId id="279" r:id="rId27"/>
    <p:sldId id="283" r:id="rId28"/>
    <p:sldId id="284" r:id="rId29"/>
    <p:sldId id="285" r:id="rId30"/>
    <p:sldId id="286" r:id="rId31"/>
  </p:sldIdLst>
  <p:sldSz cx="12192000" cy="6858000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8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F4B5EB-2EE0-4119-A3C1-33579E8DC528}" type="datetimeFigureOut">
              <a:rPr lang="es-MX" smtClean="0"/>
              <a:t>08/06/2025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414856-F7B7-4086-9ADB-DC69548DB43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994575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DFCB-EBC6-4BB6-82E0-8AB71A0F1F7D}" type="datetimeFigureOut">
              <a:rPr lang="es-ES" smtClean="0"/>
              <a:t>08/06/2025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6157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DFCB-EBC6-4BB6-82E0-8AB71A0F1F7D}" type="datetimeFigureOut">
              <a:rPr lang="es-ES" smtClean="0"/>
              <a:t>08/06/2025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54350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DFCB-EBC6-4BB6-82E0-8AB71A0F1F7D}" type="datetimeFigureOut">
              <a:rPr lang="es-ES" smtClean="0"/>
              <a:t>08/06/2025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55226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DFCB-EBC6-4BB6-82E0-8AB71A0F1F7D}" type="datetimeFigureOut">
              <a:rPr lang="es-ES" smtClean="0"/>
              <a:t>08/06/2025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03310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DFCB-EBC6-4BB6-82E0-8AB71A0F1F7D}" type="datetimeFigureOut">
              <a:rPr lang="es-ES" smtClean="0"/>
              <a:t>08/06/2025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1526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DFCB-EBC6-4BB6-82E0-8AB71A0F1F7D}" type="datetimeFigureOut">
              <a:rPr lang="es-ES" smtClean="0"/>
              <a:t>08/06/2025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79676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DFCB-EBC6-4BB6-82E0-8AB71A0F1F7D}" type="datetimeFigureOut">
              <a:rPr lang="es-ES" smtClean="0"/>
              <a:t>08/06/2025</a:t>
            </a:fld>
            <a:endParaRPr lang="es-E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56466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DFCB-EBC6-4BB6-82E0-8AB71A0F1F7D}" type="datetimeFigureOut">
              <a:rPr lang="es-ES" smtClean="0"/>
              <a:t>08/06/2025</a:t>
            </a:fld>
            <a:endParaRPr lang="es-E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25491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DFCB-EBC6-4BB6-82E0-8AB71A0F1F7D}" type="datetimeFigureOut">
              <a:rPr lang="es-ES" smtClean="0"/>
              <a:t>08/06/2025</a:t>
            </a:fld>
            <a:endParaRPr lang="es-E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45220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17CDFCB-EBC6-4BB6-82E0-8AB71A0F1F7D}" type="datetimeFigureOut">
              <a:rPr lang="es-ES" smtClean="0"/>
              <a:t>08/06/2025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67153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DFCB-EBC6-4BB6-82E0-8AB71A0F1F7D}" type="datetimeFigureOut">
              <a:rPr lang="es-ES" smtClean="0"/>
              <a:t>08/06/2025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87694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17CDFCB-EBC6-4BB6-82E0-8AB71A0F1F7D}" type="datetimeFigureOut">
              <a:rPr lang="es-ES" smtClean="0"/>
              <a:t>08/06/2025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5660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5152F2-FCF0-42A4-94D3-49342A6A7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br>
              <a:rPr lang="es-ES" sz="5400" dirty="0"/>
            </a:br>
            <a:br>
              <a:rPr lang="es-ES" sz="5400" dirty="0"/>
            </a:br>
            <a:br>
              <a:rPr lang="es-ES" sz="5400" dirty="0"/>
            </a:br>
            <a:br>
              <a:rPr lang="es-ES" sz="5400" dirty="0"/>
            </a:br>
            <a:endParaRPr lang="es-ES" sz="54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DA2BF82-D9DD-45C4-A2F3-5BDE39AC43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684" y="2116497"/>
            <a:ext cx="9921966" cy="3431196"/>
          </a:xfrm>
        </p:spPr>
        <p:txBody>
          <a:bodyPr>
            <a:normAutofit/>
          </a:bodyPr>
          <a:lstStyle/>
          <a:p>
            <a:r>
              <a:rPr lang="es-MX" sz="2400" b="0" i="0" u="none" strike="noStrike" baseline="0" dirty="0">
                <a:latin typeface="ArialNormal"/>
              </a:rPr>
              <a:t>FACULTAD DE CIENCIAS POLÍTICAS Y ADMINISTRATIVAS</a:t>
            </a:r>
            <a:endParaRPr lang="es-ES" dirty="0"/>
          </a:p>
          <a:p>
            <a:r>
              <a:rPr lang="es-ES" dirty="0"/>
              <a:t>Asignatura: DERECHO AMBIENTAL</a:t>
            </a:r>
          </a:p>
          <a:p>
            <a:r>
              <a:rPr lang="es-ES" dirty="0"/>
              <a:t>Periodo: 2025-1S </a:t>
            </a:r>
          </a:p>
          <a:p>
            <a:r>
              <a:rPr lang="es-ES" dirty="0"/>
              <a:t>Dra. Rosa </a:t>
            </a:r>
            <a:r>
              <a:rPr lang="es-ES" dirty="0" err="1"/>
              <a:t>ambi</a:t>
            </a:r>
            <a:r>
              <a:rPr lang="es-ES" dirty="0"/>
              <a:t> infante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A44AD16D-75B7-022E-A713-39D25877AF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45714" y="2622304"/>
            <a:ext cx="3786728" cy="3569956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7577804B-407F-081E-26C4-6561BB47A202}"/>
              </a:ext>
            </a:extLst>
          </p:cNvPr>
          <p:cNvSpPr txBox="1"/>
          <p:nvPr/>
        </p:nvSpPr>
        <p:spPr>
          <a:xfrm>
            <a:off x="1233714" y="665740"/>
            <a:ext cx="938493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s-MX" sz="3600" b="0" i="0" u="none" strike="noStrike" baseline="0">
                <a:latin typeface="ArialNormal"/>
              </a:rPr>
              <a:t>2.3.3. GENERACIÓN DE SERVICIOS</a:t>
            </a:r>
          </a:p>
          <a:p>
            <a:pPr algn="l"/>
            <a:r>
              <a:rPr lang="es-MX" sz="3600" b="0" i="0" u="none" strike="noStrike" baseline="0">
                <a:latin typeface="ArialNormal"/>
              </a:rPr>
              <a:t>AMBIENTALES</a:t>
            </a:r>
            <a:endParaRPr lang="es-MX" sz="3600" b="0" i="0" u="none" strike="noStrike" baseline="0" dirty="0">
              <a:latin typeface="ArialNormal"/>
            </a:endParaRPr>
          </a:p>
        </p:txBody>
      </p:sp>
    </p:spTree>
    <p:extLst>
      <p:ext uri="{BB962C8B-B14F-4D97-AF65-F5344CB8AC3E}">
        <p14:creationId xmlns:p14="http://schemas.microsoft.com/office/powerpoint/2010/main" val="37669690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A82CEE-3E11-83C2-94B1-97E6F1B83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2.3.4. TIPOS DE SERVICIOS</a:t>
            </a:r>
            <a:br>
              <a:rPr lang="es-MX" dirty="0"/>
            </a:br>
            <a:r>
              <a:rPr lang="es-MX" dirty="0"/>
              <a:t>AMBIENTALES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302C34C-74E6-ACA9-4DD1-BE2CD89B7A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s-MX" sz="4000" b="1" dirty="0"/>
              <a:t>¿Qué son los servicios ambientales?</a:t>
            </a:r>
          </a:p>
          <a:p>
            <a:pPr algn="just"/>
            <a:r>
              <a:rPr lang="es-MX" sz="4000" dirty="0"/>
              <a:t>Son los </a:t>
            </a:r>
            <a:r>
              <a:rPr lang="es-MX" sz="4000" b="1" dirty="0"/>
              <a:t>beneficios que los ecosistemas brindan a los seres humanos</a:t>
            </a:r>
            <a:r>
              <a:rPr lang="es-MX" sz="4000" dirty="0"/>
              <a:t>, ya sea de forma directa (como el agua o los alimentos) o indirecta (como la regulación del clima o la polinización). También se conocen como </a:t>
            </a:r>
            <a:r>
              <a:rPr lang="es-MX" sz="4000" b="1" dirty="0"/>
              <a:t>servicios ecosistémicos</a:t>
            </a:r>
            <a:r>
              <a:rPr lang="es-MX" dirty="0"/>
              <a:t>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0931435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8BDF10-293B-383B-CD2F-7BE4925E95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Base legal en Ecuador</a:t>
            </a:r>
            <a:br>
              <a:rPr lang="es-MX" b="1" dirty="0"/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8B86760-44F7-8BD2-8C1C-35AC7074BC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MX" sz="3600" b="1" dirty="0"/>
              <a:t>Constitución de 2008</a:t>
            </a:r>
            <a:r>
              <a:rPr lang="es-MX" sz="3600" dirty="0"/>
              <a:t>: Reconoce los </a:t>
            </a:r>
            <a:r>
              <a:rPr lang="es-MX" sz="3600" b="1" dirty="0"/>
              <a:t>derechos de la naturaleza</a:t>
            </a:r>
            <a:r>
              <a:rPr lang="es-MX" sz="3600" dirty="0"/>
              <a:t> y promueve la </a:t>
            </a:r>
            <a:r>
              <a:rPr lang="es-MX" sz="3600" b="1" dirty="0"/>
              <a:t>conservación de servicios ambientales</a:t>
            </a:r>
            <a:r>
              <a:rPr lang="es-MX" sz="3600" dirty="0"/>
              <a:t> (Art. 71-74).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600" b="1" dirty="0"/>
              <a:t>Código Orgánico del Ambiente (COA)</a:t>
            </a:r>
            <a:r>
              <a:rPr lang="es-MX" sz="3600" dirty="0"/>
              <a:t>: Establece mecanismos de conservación y uso sostenible.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600" b="1" dirty="0"/>
              <a:t>MAATE</a:t>
            </a:r>
            <a:r>
              <a:rPr lang="es-MX" sz="3600" dirty="0"/>
              <a:t>: Diseña políticas para la gestión de estos servicios, como el programa </a:t>
            </a:r>
            <a:r>
              <a:rPr lang="es-MX" sz="3600" b="1" dirty="0"/>
              <a:t>Socio Bosque</a:t>
            </a:r>
            <a:r>
              <a:rPr lang="es-MX" sz="3600" dirty="0"/>
              <a:t>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224295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58BF31-A0EE-D136-2A88-1AB8633D2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Clasificación de los servicios ambientales</a:t>
            </a:r>
            <a:br>
              <a:rPr lang="es-MX" b="1" dirty="0"/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B260924-4B46-3C73-DA73-144D18E6B0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sz="4000" dirty="0"/>
              <a:t>Según la tipología reconocida internacionalmente (como la de la Evaluación de los Ecosistemas del Milenio), los servicios ambientales se clasifican en cuatro grandes grupos: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1238085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4C39A3-BD99-7903-5A94-F50709607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 🌧️ Servicios de provisión</a:t>
            </a:r>
            <a:br>
              <a:rPr lang="es-MX" b="1" dirty="0"/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A7AF2BF-B5B8-733F-0645-33530D2576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430375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s-MX" sz="2800" dirty="0"/>
              <a:t>Son los productos obtenidos directamente de los ecosistemas.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2800" dirty="0"/>
              <a:t>Agua dulce.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2800" dirty="0"/>
              <a:t>Alimentos (frutas, peces, cultivos silvestres).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2800" dirty="0"/>
              <a:t>Madera y leña.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2800" dirty="0"/>
              <a:t>Plantas medicinales.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2800" dirty="0"/>
              <a:t>Recursos genéticos.</a:t>
            </a:r>
          </a:p>
          <a:p>
            <a:pPr algn="just"/>
            <a:r>
              <a:rPr lang="es-MX" sz="2800" dirty="0"/>
              <a:t>➡️ </a:t>
            </a:r>
            <a:r>
              <a:rPr lang="es-MX" sz="2800" b="1" dirty="0"/>
              <a:t>Ejemplo en Ecuador</a:t>
            </a:r>
            <a:r>
              <a:rPr lang="es-MX" sz="2800" dirty="0"/>
              <a:t>: Pesca artesanal en manglares, recolección de productos no maderables en la Amazonía.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877626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BF55FA-F921-717D-2ADC-A1FC028F45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2. 🌧️ Servicios de regulación</a:t>
            </a:r>
            <a:br>
              <a:rPr lang="es-MX" b="1" dirty="0"/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D4B445F-666F-2E04-3900-6144E91DF7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388811"/>
          </a:xfrm>
        </p:spPr>
        <p:txBody>
          <a:bodyPr>
            <a:normAutofit fontScale="77500" lnSpcReduction="20000"/>
          </a:bodyPr>
          <a:lstStyle/>
          <a:p>
            <a:r>
              <a:rPr lang="es-MX" sz="3600" dirty="0"/>
              <a:t>Controlan procesos naturales esenciales para la vida.</a:t>
            </a:r>
          </a:p>
          <a:p>
            <a:r>
              <a:rPr lang="es-MX" sz="3600" dirty="0"/>
              <a:t>Regulación del clima (captura de carbono).</a:t>
            </a:r>
          </a:p>
          <a:p>
            <a:r>
              <a:rPr lang="es-MX" sz="3600" dirty="0"/>
              <a:t>Regulación hídrica (control de inundaciones, recarga de acuíferos).</a:t>
            </a:r>
          </a:p>
          <a:p>
            <a:r>
              <a:rPr lang="es-MX" sz="3600" dirty="0"/>
              <a:t>Control de erosión.</a:t>
            </a:r>
          </a:p>
          <a:p>
            <a:r>
              <a:rPr lang="es-MX" sz="3600" dirty="0"/>
              <a:t>Filtración de contaminantes.</a:t>
            </a:r>
          </a:p>
          <a:p>
            <a:r>
              <a:rPr lang="es-MX" sz="3600" dirty="0"/>
              <a:t>Polinización.</a:t>
            </a:r>
          </a:p>
          <a:p>
            <a:r>
              <a:rPr lang="es-MX" sz="3600" dirty="0"/>
              <a:t>Regulación de enfermedades.</a:t>
            </a:r>
          </a:p>
          <a:p>
            <a:r>
              <a:rPr lang="es-MX" sz="3600" dirty="0"/>
              <a:t>➡️ </a:t>
            </a:r>
            <a:r>
              <a:rPr lang="es-MX" sz="3600" b="1" dirty="0"/>
              <a:t>Ejemplo en Ecuador</a:t>
            </a:r>
            <a:r>
              <a:rPr lang="es-MX" sz="3600" dirty="0"/>
              <a:t>: Los páramos andinos regulan el ciclo del agua para ciudades como Quito o Cuenca.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8644502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A55274-6205-5AF7-593F-BF51103371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🏞️ Servicios culturales</a:t>
            </a:r>
            <a:br>
              <a:rPr lang="es-MX" b="1" dirty="0"/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F8A4D97-3300-BB28-90A4-526952B8C0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MX" dirty="0"/>
              <a:t>Son beneficios intangibles de carácter espiritual, estético o educativo.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dirty="0"/>
              <a:t>Paisajes naturales y recreación (turismo ecológico).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dirty="0"/>
              <a:t>Conocimientos tradicionales.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dirty="0"/>
              <a:t>Valor espiritual y religioso.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dirty="0"/>
              <a:t>Educación ambiental.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b="1" dirty="0"/>
              <a:t>Ejemplo en Ecuador</a:t>
            </a:r>
            <a:r>
              <a:rPr lang="es-MX" dirty="0"/>
              <a:t>: Turismo comunitario en la Amazonía o senderismo en áreas protegidas como el Yasuní.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895008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55E6CE-16B5-646B-CACB-0B98E78962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🌧️ Servicios de soporte</a:t>
            </a:r>
            <a:br>
              <a:rPr lang="es-MX" b="1" dirty="0"/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EF791DB-D4B9-79EA-F184-441F20557E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MX" dirty="0"/>
              <a:t>Son los que hacen posible todos los demás servicios.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dirty="0"/>
              <a:t>Formación del suelo.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dirty="0"/>
              <a:t>Ciclo de nutrientes.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dirty="0"/>
              <a:t>Producción primaria (fotosíntesis).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dirty="0"/>
              <a:t>Conservación de hábitats y biodiversidad.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b="1" dirty="0"/>
              <a:t>Ejemplo en Ecuador</a:t>
            </a:r>
            <a:r>
              <a:rPr lang="es-MX" dirty="0"/>
              <a:t>: Ecosistemas amazónicos que albergan una de las mayores biodiversidades del planeta.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059236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B37F54-A24E-DB9B-B60F-C725181823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1"/>
            <a:ext cx="10058400" cy="1737360"/>
          </a:xfrm>
        </p:spPr>
        <p:txBody>
          <a:bodyPr>
            <a:normAutofit fontScale="90000"/>
          </a:bodyPr>
          <a:lstStyle/>
          <a:p>
            <a:r>
              <a:rPr lang="es-MX" b="1" dirty="0"/>
              <a:t>Importancia de esta clasificación de los servicios ambientales</a:t>
            </a:r>
            <a:br>
              <a:rPr lang="es-MX" b="1" dirty="0"/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B70BC5D-C98E-C81C-EA1A-327ACE2FEF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MX" sz="3200" dirty="0"/>
              <a:t>Permite </a:t>
            </a:r>
            <a:r>
              <a:rPr lang="es-MX" sz="3200" b="1" dirty="0"/>
              <a:t>valorar</a:t>
            </a:r>
            <a:r>
              <a:rPr lang="es-MX" sz="3200" dirty="0"/>
              <a:t> adecuadamente los servicios que ofrecen los ecosistemas.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200" dirty="0"/>
              <a:t>Sirve como base para implementar </a:t>
            </a:r>
            <a:r>
              <a:rPr lang="es-MX" sz="3200" b="1" dirty="0"/>
              <a:t>políticas de conservación y compensación ambiental</a:t>
            </a:r>
            <a:r>
              <a:rPr lang="es-MX" sz="3200" dirty="0"/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200" dirty="0"/>
              <a:t>Es fundamental para diseñar instrumentos como el </a:t>
            </a:r>
            <a:r>
              <a:rPr lang="es-MX" sz="3200" b="1" dirty="0"/>
              <a:t>Pago por Servicios Ambientales (PSA)</a:t>
            </a:r>
            <a:r>
              <a:rPr lang="es-MX" sz="3200" dirty="0"/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200" dirty="0"/>
              <a:t>Ayuda a integrar la </a:t>
            </a:r>
            <a:r>
              <a:rPr lang="es-MX" sz="3200" b="1" dirty="0"/>
              <a:t>gestión ambiental en el desarrollo económico y territorial</a:t>
            </a:r>
            <a:r>
              <a:rPr lang="es-MX" sz="3200" dirty="0"/>
              <a:t>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417821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725D81D6-54D3-AA90-CC4E-4F4C8C234A08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326849489"/>
              </p:ext>
            </p:extLst>
          </p:nvPr>
        </p:nvGraphicFramePr>
        <p:xfrm>
          <a:off x="705296" y="1279419"/>
          <a:ext cx="10891618" cy="4889149"/>
        </p:xfrm>
        <a:graphic>
          <a:graphicData uri="http://schemas.openxmlformats.org/drawingml/2006/table">
            <a:tbl>
              <a:tblPr/>
              <a:tblGrid>
                <a:gridCol w="3651438">
                  <a:extLst>
                    <a:ext uri="{9D8B030D-6E8A-4147-A177-3AD203B41FA5}">
                      <a16:colId xmlns:a16="http://schemas.microsoft.com/office/drawing/2014/main" val="833405499"/>
                    </a:ext>
                  </a:extLst>
                </a:gridCol>
                <a:gridCol w="3620090">
                  <a:extLst>
                    <a:ext uri="{9D8B030D-6E8A-4147-A177-3AD203B41FA5}">
                      <a16:colId xmlns:a16="http://schemas.microsoft.com/office/drawing/2014/main" val="3748190912"/>
                    </a:ext>
                  </a:extLst>
                </a:gridCol>
                <a:gridCol w="3620090">
                  <a:extLst>
                    <a:ext uri="{9D8B030D-6E8A-4147-A177-3AD203B41FA5}">
                      <a16:colId xmlns:a16="http://schemas.microsoft.com/office/drawing/2014/main" val="3704742735"/>
                    </a:ext>
                  </a:extLst>
                </a:gridCol>
              </a:tblGrid>
              <a:tr h="438329">
                <a:tc>
                  <a:txBody>
                    <a:bodyPr/>
                    <a:lstStyle/>
                    <a:p>
                      <a:r>
                        <a:rPr lang="es-MX" sz="2000" b="1" dirty="0"/>
                        <a:t>Tipo de Servicio Ambiental</a:t>
                      </a:r>
                      <a:endParaRPr lang="es-MX" sz="2000" dirty="0"/>
                    </a:p>
                  </a:txBody>
                  <a:tcPr marL="91426" marR="91426" marT="45713" marB="457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2000" b="1"/>
                        <a:t>Descripción</a:t>
                      </a:r>
                      <a:endParaRPr lang="es-MX" sz="2000"/>
                    </a:p>
                  </a:txBody>
                  <a:tcPr marL="91426" marR="91426" marT="45713" marB="457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2000" b="1"/>
                        <a:t>Ejemplos en Ecuador</a:t>
                      </a:r>
                      <a:endParaRPr lang="es-MX" sz="2000"/>
                    </a:p>
                  </a:txBody>
                  <a:tcPr marL="91426" marR="91426" marT="45713" marB="457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7474055"/>
                  </a:ext>
                </a:extLst>
              </a:tr>
              <a:tr h="1112705">
                <a:tc>
                  <a:txBody>
                    <a:bodyPr/>
                    <a:lstStyle/>
                    <a:p>
                      <a:r>
                        <a:rPr lang="es-MX" sz="2000" b="1" dirty="0"/>
                        <a:t>1. Provisión</a:t>
                      </a:r>
                      <a:endParaRPr lang="es-MX" sz="2000" dirty="0"/>
                    </a:p>
                  </a:txBody>
                  <a:tcPr marL="91426" marR="91426" marT="45713" marB="457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2000"/>
                        <a:t>Bienes obtenidos directamente de la naturaleza.</a:t>
                      </a:r>
                    </a:p>
                  </a:txBody>
                  <a:tcPr marL="91426" marR="91426" marT="45713" marB="457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2000" dirty="0"/>
                        <a:t>Agua dulce, frutas amazónicas, madera del Chocó, pesca artesanal en manglares.</a:t>
                      </a:r>
                    </a:p>
                  </a:txBody>
                  <a:tcPr marL="91426" marR="91426" marT="45713" marB="457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6299335"/>
                  </a:ext>
                </a:extLst>
              </a:tr>
              <a:tr h="1112705">
                <a:tc>
                  <a:txBody>
                    <a:bodyPr/>
                    <a:lstStyle/>
                    <a:p>
                      <a:r>
                        <a:rPr lang="es-MX" sz="2000" b="1" dirty="0"/>
                        <a:t>2. Regulación</a:t>
                      </a:r>
                      <a:endParaRPr lang="es-MX" sz="2000" dirty="0"/>
                    </a:p>
                  </a:txBody>
                  <a:tcPr marL="91426" marR="91426" marT="45713" marB="457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2000" dirty="0"/>
                        <a:t>Procesos naturales que regulan el ambiente.</a:t>
                      </a:r>
                    </a:p>
                  </a:txBody>
                  <a:tcPr marL="91426" marR="91426" marT="45713" marB="457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2000"/>
                        <a:t>Páramos que regulan el agua para Quito, bosques que capturan carbono, polinización.</a:t>
                      </a:r>
                    </a:p>
                  </a:txBody>
                  <a:tcPr marL="91426" marR="91426" marT="45713" marB="457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4911928"/>
                  </a:ext>
                </a:extLst>
              </a:tr>
              <a:tr h="1112705">
                <a:tc>
                  <a:txBody>
                    <a:bodyPr/>
                    <a:lstStyle/>
                    <a:p>
                      <a:r>
                        <a:rPr lang="es-MX" sz="2000" b="1" dirty="0"/>
                        <a:t>3. Culturales</a:t>
                      </a:r>
                      <a:endParaRPr lang="es-MX" sz="2000" dirty="0"/>
                    </a:p>
                  </a:txBody>
                  <a:tcPr marL="91426" marR="91426" marT="45713" marB="457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2000" dirty="0"/>
                        <a:t>Beneficios espirituales, recreativos o educativos.</a:t>
                      </a:r>
                    </a:p>
                  </a:txBody>
                  <a:tcPr marL="91426" marR="91426" marT="45713" marB="457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2000"/>
                        <a:t>Turismo comunitario en Otavalo o Yasuní, senderismo en parques, saberes ancestrales.</a:t>
                      </a:r>
                    </a:p>
                  </a:txBody>
                  <a:tcPr marL="91426" marR="91426" marT="45713" marB="457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85998998"/>
                  </a:ext>
                </a:extLst>
              </a:tr>
              <a:tr h="1112705">
                <a:tc>
                  <a:txBody>
                    <a:bodyPr/>
                    <a:lstStyle/>
                    <a:p>
                      <a:r>
                        <a:rPr lang="es-MX" sz="2000" b="1" dirty="0"/>
                        <a:t>4. Soporte</a:t>
                      </a:r>
                      <a:endParaRPr lang="es-MX" sz="2000" dirty="0"/>
                    </a:p>
                  </a:txBody>
                  <a:tcPr marL="91426" marR="91426" marT="45713" marB="457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2000" dirty="0"/>
                        <a:t>Procesos ecológicos que sustentan la vida.</a:t>
                      </a:r>
                    </a:p>
                  </a:txBody>
                  <a:tcPr marL="91426" marR="91426" marT="45713" marB="457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2000" dirty="0"/>
                        <a:t>Formación del suelo en zonas montañosas, biodiversidad en el Yasuní, ciclo de nutrientes.</a:t>
                      </a:r>
                    </a:p>
                  </a:txBody>
                  <a:tcPr marL="91426" marR="91426" marT="45713" marB="457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4391661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F9A0F1A1-AF8A-B07B-8F5F-3E1E8E32AE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1410" y="417646"/>
            <a:ext cx="11370590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Tabla: Tipos de Servicios Ambientales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31119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7C0E3E-84AA-9E21-D911-102489F628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¿Dónde se aplica esto?</a:t>
            </a:r>
            <a:br>
              <a:rPr lang="es-MX" b="1" dirty="0"/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C871C2D-DD5C-EA75-7E34-4C0F8426D3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MX" sz="3600" b="1" dirty="0"/>
              <a:t>Programa Socio Bosque</a:t>
            </a:r>
            <a:r>
              <a:rPr lang="es-MX" sz="3600" dirty="0"/>
              <a:t>: paga por conservar bosques que brindan servicios de provisión, regulación y soporte.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600" b="1" dirty="0"/>
              <a:t>Zonas de recarga hídrica protegidas</a:t>
            </a:r>
            <a:r>
              <a:rPr lang="es-MX" sz="3600" dirty="0"/>
              <a:t>: protegen servicios de regulación del agua.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600" b="1" dirty="0"/>
              <a:t>Ecoturismo en áreas protegidas</a:t>
            </a:r>
            <a:r>
              <a:rPr lang="es-MX" sz="3600" dirty="0"/>
              <a:t>: potencia servicios culturales y genera ingresos sostenibles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0580464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B2BE3E-F696-54CF-121B-23C80417B0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¿Qué son los servicios ambientales?</a:t>
            </a:r>
            <a:br>
              <a:rPr lang="es-MX" b="1" dirty="0"/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817155A-486B-440A-6F68-BE75E433BE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8927" y="1845733"/>
            <a:ext cx="10744199" cy="4451157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es-MX" sz="5100" dirty="0"/>
              <a:t>Los </a:t>
            </a:r>
            <a:r>
              <a:rPr lang="es-MX" sz="5100" b="1" dirty="0"/>
              <a:t>servicios ambientales</a:t>
            </a:r>
            <a:r>
              <a:rPr lang="es-MX" sz="5100" dirty="0"/>
              <a:t>, también conocidos como </a:t>
            </a:r>
            <a:r>
              <a:rPr lang="es-MX" sz="5100" b="1" dirty="0"/>
              <a:t>servicios ecosistémicos</a:t>
            </a:r>
            <a:r>
              <a:rPr lang="es-MX" sz="5100" dirty="0"/>
              <a:t>, son los </a:t>
            </a:r>
            <a:r>
              <a:rPr lang="es-MX" sz="5100" b="1" dirty="0"/>
              <a:t>beneficios directos e indirectos que la naturaleza brinda a la sociedad</a:t>
            </a:r>
            <a:r>
              <a:rPr lang="es-MX" sz="5100" dirty="0"/>
              <a:t>, como: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4000" b="1" dirty="0"/>
              <a:t>Purificación del aire y agua.</a:t>
            </a:r>
            <a:endParaRPr lang="es-MX" sz="400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4000" b="1" dirty="0"/>
              <a:t>Captura de carbono.</a:t>
            </a:r>
            <a:endParaRPr lang="es-MX" sz="400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4000" b="1" dirty="0"/>
              <a:t>Polinización.</a:t>
            </a:r>
            <a:endParaRPr lang="es-MX" sz="400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4000" b="1" dirty="0"/>
              <a:t>Formación del suelo.</a:t>
            </a:r>
            <a:endParaRPr lang="es-MX" sz="400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4000" b="1" dirty="0"/>
              <a:t>Conservación de la biodiversidad.</a:t>
            </a:r>
            <a:endParaRPr lang="es-MX" sz="400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4000" b="1" dirty="0"/>
              <a:t>Regulación climática.</a:t>
            </a:r>
            <a:endParaRPr lang="es-MX" sz="4000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7656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2E5A42-3AA4-CFD2-5662-B5F85AD63F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4800" b="0" i="0" u="none" strike="noStrike" baseline="0" dirty="0">
                <a:latin typeface="ArialNormal"/>
              </a:rPr>
              <a:t>2.3.5. BENEFICIARIOS DE LOS</a:t>
            </a:r>
            <a:br>
              <a:rPr lang="es-MX" sz="4800" b="0" i="0" u="none" strike="noStrike" baseline="0" dirty="0">
                <a:latin typeface="ArialNormal"/>
              </a:rPr>
            </a:br>
            <a:r>
              <a:rPr lang="es-MX" sz="4800" b="0" i="0" u="none" strike="noStrike" baseline="0" dirty="0">
                <a:latin typeface="ArialNormal"/>
              </a:rPr>
              <a:t>SERVICIOS</a:t>
            </a: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58F9CBE-8CB2-3F03-5ED1-E12CB7475F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s-MX" sz="3600" b="1" dirty="0"/>
              <a:t>¿Quiénes son los beneficiarios?</a:t>
            </a:r>
          </a:p>
          <a:p>
            <a:pPr algn="just"/>
            <a:r>
              <a:rPr lang="es-MX" sz="3600" dirty="0"/>
              <a:t>Los </a:t>
            </a:r>
            <a:r>
              <a:rPr lang="es-MX" sz="3600" b="1" dirty="0"/>
              <a:t>beneficiarios de los servicios ambientales</a:t>
            </a:r>
            <a:r>
              <a:rPr lang="es-MX" sz="3600" dirty="0"/>
              <a:t> son todas las </a:t>
            </a:r>
            <a:r>
              <a:rPr lang="es-MX" sz="3600" b="1" dirty="0"/>
              <a:t>personas, comunidades, instituciones o sectores productivos</a:t>
            </a:r>
            <a:r>
              <a:rPr lang="es-MX" sz="3600" dirty="0"/>
              <a:t> que </a:t>
            </a:r>
            <a:r>
              <a:rPr lang="es-MX" sz="3600" b="1" dirty="0"/>
              <a:t>reciben directa o indirectamente</a:t>
            </a:r>
            <a:r>
              <a:rPr lang="es-MX" sz="3600" dirty="0"/>
              <a:t> los beneficios derivados del funcionamiento saludable de los ecosistemas.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3359676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3F48FCD5-41F9-F80E-2D01-B42C9D7D93F8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845526342"/>
              </p:ext>
            </p:extLst>
          </p:nvPr>
        </p:nvGraphicFramePr>
        <p:xfrm>
          <a:off x="773924" y="875153"/>
          <a:ext cx="10644152" cy="5179643"/>
        </p:xfrm>
        <a:graphic>
          <a:graphicData uri="http://schemas.openxmlformats.org/drawingml/2006/table">
            <a:tbl>
              <a:tblPr/>
              <a:tblGrid>
                <a:gridCol w="3653767">
                  <a:extLst>
                    <a:ext uri="{9D8B030D-6E8A-4147-A177-3AD203B41FA5}">
                      <a16:colId xmlns:a16="http://schemas.microsoft.com/office/drawing/2014/main" val="680573336"/>
                    </a:ext>
                  </a:extLst>
                </a:gridCol>
                <a:gridCol w="3653767">
                  <a:extLst>
                    <a:ext uri="{9D8B030D-6E8A-4147-A177-3AD203B41FA5}">
                      <a16:colId xmlns:a16="http://schemas.microsoft.com/office/drawing/2014/main" val="1521544851"/>
                    </a:ext>
                  </a:extLst>
                </a:gridCol>
                <a:gridCol w="3336618">
                  <a:extLst>
                    <a:ext uri="{9D8B030D-6E8A-4147-A177-3AD203B41FA5}">
                      <a16:colId xmlns:a16="http://schemas.microsoft.com/office/drawing/2014/main" val="2669981472"/>
                    </a:ext>
                  </a:extLst>
                </a:gridCol>
              </a:tblGrid>
              <a:tr h="274896">
                <a:tc>
                  <a:txBody>
                    <a:bodyPr/>
                    <a:lstStyle/>
                    <a:p>
                      <a:r>
                        <a:rPr lang="es-MX" sz="1600" b="1"/>
                        <a:t>Tipo de Beneficiario</a:t>
                      </a:r>
                      <a:endParaRPr lang="es-MX" sz="1600"/>
                    </a:p>
                  </a:txBody>
                  <a:tcPr marL="55106" marR="55106" marT="27553" marB="275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600" b="1"/>
                        <a:t>Descripción</a:t>
                      </a:r>
                      <a:endParaRPr lang="es-MX" sz="1600"/>
                    </a:p>
                  </a:txBody>
                  <a:tcPr marL="55106" marR="55106" marT="27553" marB="275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600" b="1"/>
                        <a:t>Ejemplos en Ecuador</a:t>
                      </a:r>
                      <a:endParaRPr lang="es-MX" sz="1600"/>
                    </a:p>
                  </a:txBody>
                  <a:tcPr marL="55106" marR="55106" marT="27553" marB="275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77919805"/>
                  </a:ext>
                </a:extLst>
              </a:tr>
              <a:tr h="723344">
                <a:tc>
                  <a:txBody>
                    <a:bodyPr/>
                    <a:lstStyle/>
                    <a:p>
                      <a:r>
                        <a:rPr lang="es-MX" sz="1600" b="1"/>
                        <a:t>1. Ciudadanos urbanos</a:t>
                      </a:r>
                      <a:endParaRPr lang="es-MX" sz="1600"/>
                    </a:p>
                  </a:txBody>
                  <a:tcPr marL="55106" marR="55106" marT="27553" marB="275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600"/>
                        <a:t>Disfrutan de aire limpio, agua potable y clima regulado gracias a ecosistemas conservados.</a:t>
                      </a:r>
                    </a:p>
                  </a:txBody>
                  <a:tcPr marL="55106" marR="55106" marT="27553" marB="275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600"/>
                        <a:t>Habitantes de Quito beneficiados por los páramos de Papallacta.</a:t>
                      </a:r>
                    </a:p>
                  </a:txBody>
                  <a:tcPr marL="55106" marR="55106" marT="27553" marB="275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33620"/>
                  </a:ext>
                </a:extLst>
              </a:tr>
              <a:tr h="947567">
                <a:tc>
                  <a:txBody>
                    <a:bodyPr/>
                    <a:lstStyle/>
                    <a:p>
                      <a:r>
                        <a:rPr lang="pt-BR" sz="1600" b="1" dirty="0"/>
                        <a:t>2. Comunidades </a:t>
                      </a:r>
                      <a:r>
                        <a:rPr lang="pt-BR" sz="1600" b="1" dirty="0" err="1"/>
                        <a:t>rurrales</a:t>
                      </a:r>
                      <a:r>
                        <a:rPr lang="pt-BR" sz="1600" b="1" dirty="0"/>
                        <a:t> e indígenas</a:t>
                      </a:r>
                      <a:endParaRPr lang="pt-BR" sz="1600" dirty="0"/>
                    </a:p>
                  </a:txBody>
                  <a:tcPr marL="55106" marR="55106" marT="27553" marB="275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600"/>
                        <a:t>Usan los servicios ambientales de forma directa y también los protegen mediante su conocimiento tradicional.</a:t>
                      </a:r>
                    </a:p>
                  </a:txBody>
                  <a:tcPr marL="55106" marR="55106" marT="27553" marB="275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600"/>
                        <a:t>Pueblos Kichwas o Shuar que conservan bosques y fuentes de agua.</a:t>
                      </a:r>
                    </a:p>
                  </a:txBody>
                  <a:tcPr marL="55106" marR="55106" marT="27553" marB="275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25588836"/>
                  </a:ext>
                </a:extLst>
              </a:tr>
              <a:tr h="723344">
                <a:tc>
                  <a:txBody>
                    <a:bodyPr/>
                    <a:lstStyle/>
                    <a:p>
                      <a:r>
                        <a:rPr lang="es-MX" sz="1600" b="1" dirty="0"/>
                        <a:t>3. Sectores productivos</a:t>
                      </a:r>
                      <a:endParaRPr lang="es-MX" sz="1600" dirty="0"/>
                    </a:p>
                  </a:txBody>
                  <a:tcPr marL="55106" marR="55106" marT="27553" marB="275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600" dirty="0"/>
                        <a:t>Empresas agrícolas, turísticas o energéticas que dependen de recursos naturales sostenibles.</a:t>
                      </a:r>
                    </a:p>
                  </a:txBody>
                  <a:tcPr marL="55106" marR="55106" marT="27553" marB="275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600" dirty="0"/>
                        <a:t>Agroexportadoras que dependen de la polinización o del agua limpia.</a:t>
                      </a:r>
                    </a:p>
                  </a:txBody>
                  <a:tcPr marL="55106" marR="55106" marT="27553" marB="275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8709452"/>
                  </a:ext>
                </a:extLst>
              </a:tr>
              <a:tr h="723344">
                <a:tc>
                  <a:txBody>
                    <a:bodyPr/>
                    <a:lstStyle/>
                    <a:p>
                      <a:r>
                        <a:rPr lang="es-MX" sz="1600" b="1"/>
                        <a:t>4. Gobiernos locales (GADs)</a:t>
                      </a:r>
                      <a:endParaRPr lang="es-MX" sz="1600"/>
                    </a:p>
                  </a:txBody>
                  <a:tcPr marL="55106" marR="55106" marT="27553" marB="275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600"/>
                        <a:t>Requieren servicios como agua, suelo fértil o áreas verdes para planificar y sostener el desarrollo local.</a:t>
                      </a:r>
                    </a:p>
                  </a:txBody>
                  <a:tcPr marL="55106" marR="55106" marT="27553" marB="275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600"/>
                        <a:t>Municipios que gestionan zonas de recarga hídrica.</a:t>
                      </a:r>
                    </a:p>
                  </a:txBody>
                  <a:tcPr marL="55106" marR="55106" marT="27553" marB="275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1494521"/>
                  </a:ext>
                </a:extLst>
              </a:tr>
              <a:tr h="723344">
                <a:tc>
                  <a:txBody>
                    <a:bodyPr/>
                    <a:lstStyle/>
                    <a:p>
                      <a:r>
                        <a:rPr lang="es-MX" sz="1600" b="1" dirty="0"/>
                        <a:t>5. Estado ecuatoriano</a:t>
                      </a:r>
                      <a:endParaRPr lang="es-MX" sz="1600" dirty="0"/>
                    </a:p>
                  </a:txBody>
                  <a:tcPr marL="55106" marR="55106" marT="27553" marB="275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600"/>
                        <a:t>Garantiza derechos constitucionales como el acceso a un ambiente sano y conserva la soberanía ambiental.</a:t>
                      </a:r>
                    </a:p>
                  </a:txBody>
                  <a:tcPr marL="55106" marR="55106" marT="27553" marB="275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600"/>
                        <a:t>A través del MAATE, el Estado implementa programas como Socio Bosque.</a:t>
                      </a:r>
                    </a:p>
                  </a:txBody>
                  <a:tcPr marL="55106" marR="55106" marT="27553" marB="275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3649560"/>
                  </a:ext>
                </a:extLst>
              </a:tr>
              <a:tr h="723344">
                <a:tc>
                  <a:txBody>
                    <a:bodyPr/>
                    <a:lstStyle/>
                    <a:p>
                      <a:r>
                        <a:rPr lang="es-MX" sz="1600" b="1"/>
                        <a:t>6. Comunidad internacional</a:t>
                      </a:r>
                      <a:endParaRPr lang="es-MX" sz="1600"/>
                    </a:p>
                  </a:txBody>
                  <a:tcPr marL="55106" marR="55106" marT="27553" marB="275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600" dirty="0"/>
                        <a:t>Se beneficia de servicios globales como la captura de carbono y conservación de biodiversidad.</a:t>
                      </a:r>
                    </a:p>
                  </a:txBody>
                  <a:tcPr marL="55106" marR="55106" marT="27553" marB="275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600" dirty="0"/>
                        <a:t>Cooperación internacional que apoya mecanismos como REDD+ en Ecuador.</a:t>
                      </a:r>
                    </a:p>
                  </a:txBody>
                  <a:tcPr marL="55106" marR="55106" marT="27553" marB="275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0571206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96CC49C5-9EED-2D5F-6BA6-B4520E37EC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3924" y="43334"/>
            <a:ext cx="11418075" cy="9848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4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Tipos de beneficiarios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83113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B5C550-FDCD-F265-C6B0-E7BA4734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Base normativa en Ecuador</a:t>
            </a:r>
            <a:br>
              <a:rPr lang="es-MX" b="1" dirty="0"/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17B551F-6067-8582-A85C-BF4BF44912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MX" sz="3600" b="1" dirty="0"/>
              <a:t>Constitución de 2008</a:t>
            </a:r>
            <a:r>
              <a:rPr lang="es-MX" sz="3600" dirty="0"/>
              <a:t>: Art. 71 a 74 – Reconoce a la naturaleza como sujeto de derechos.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600" b="1" dirty="0"/>
              <a:t>Código Orgánico del Ambiente (COA)</a:t>
            </a:r>
            <a:r>
              <a:rPr lang="es-MX" sz="3600" dirty="0"/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600" b="1" dirty="0"/>
              <a:t>Programa Socio Bosque</a:t>
            </a:r>
            <a:r>
              <a:rPr lang="es-MX" sz="3600" dirty="0"/>
              <a:t> del MAATE: Ejemplo de cómo comunidades rurales se convierten en </a:t>
            </a:r>
            <a:r>
              <a:rPr lang="es-MX" sz="3600" b="1" dirty="0"/>
              <a:t>proveedores</a:t>
            </a:r>
            <a:r>
              <a:rPr lang="es-MX" sz="3600" dirty="0"/>
              <a:t> y el resto de la sociedad en </a:t>
            </a:r>
            <a:r>
              <a:rPr lang="es-MX" sz="3600" b="1" dirty="0"/>
              <a:t>beneficiarios</a:t>
            </a:r>
            <a:r>
              <a:rPr lang="es-MX" sz="3600" dirty="0"/>
              <a:t>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108454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376B8F-0A35-8CD6-EAE4-B96C6EA5DD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1"/>
            <a:ext cx="10058400" cy="1737360"/>
          </a:xfrm>
        </p:spPr>
        <p:txBody>
          <a:bodyPr>
            <a:normAutofit fontScale="90000"/>
          </a:bodyPr>
          <a:lstStyle/>
          <a:p>
            <a:r>
              <a:rPr lang="es-MX" b="1" dirty="0"/>
              <a:t>¿Por qué es importante identificar a los beneficiarios?</a:t>
            </a:r>
            <a:br>
              <a:rPr lang="es-MX" b="1" dirty="0"/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1673B3F-ECB8-3F5A-5E93-2865AEA57F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453466"/>
          </a:xfrm>
        </p:spPr>
        <p:txBody>
          <a:bodyPr>
            <a:normAutofit lnSpcReduction="10000"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MX" sz="3600" dirty="0"/>
              <a:t>Permite </a:t>
            </a:r>
            <a:r>
              <a:rPr lang="es-MX" sz="3600" b="1" dirty="0"/>
              <a:t>diseñar políticas de compensación ambiental más justas</a:t>
            </a:r>
            <a:r>
              <a:rPr lang="es-MX" sz="3600" dirty="0"/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600" dirty="0"/>
              <a:t>Visibiliza el papel clave de los </a:t>
            </a:r>
            <a:r>
              <a:rPr lang="es-MX" sz="3600" b="1" dirty="0"/>
              <a:t>pueblos originarios y comunidades locales</a:t>
            </a:r>
            <a:r>
              <a:rPr lang="es-MX" sz="3600" dirty="0"/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600" dirty="0"/>
              <a:t>Facilita la implementación de esquemas como el </a:t>
            </a:r>
            <a:r>
              <a:rPr lang="es-MX" sz="3600" b="1" dirty="0"/>
              <a:t>Pago por Servicios Ambientales (PSA)</a:t>
            </a:r>
            <a:r>
              <a:rPr lang="es-MX" sz="3600" dirty="0"/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600" dirty="0"/>
              <a:t>Ayuda a educar a la ciudadanía sobre su </a:t>
            </a:r>
            <a:r>
              <a:rPr lang="es-MX" sz="3600" b="1" dirty="0"/>
              <a:t>dependencia de la naturaleza</a:t>
            </a:r>
            <a:r>
              <a:rPr lang="es-MX" sz="3600" dirty="0"/>
              <a:t>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86518884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60297D-199B-5D10-C41B-A2D9A4BDB9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¿Qué son los Servicios Ambientales?</a:t>
            </a:r>
            <a:br>
              <a:rPr lang="es-MX" b="1" dirty="0"/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C8A34BD-A5B5-7CBA-A0B1-43ECB723E9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MX" sz="4000" dirty="0"/>
              <a:t>Son los </a:t>
            </a:r>
            <a:r>
              <a:rPr lang="es-MX" sz="4000" b="1" dirty="0"/>
              <a:t>beneficios directos e indirectos</a:t>
            </a:r>
            <a:r>
              <a:rPr lang="es-MX" sz="4000" dirty="0"/>
              <a:t> que la naturaleza y los ecosistemas proveen al ser humano. Incluyen desde el agua que bebemos, hasta la polinización de cultivos, la purificación del aire o la regulación del clima.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89669609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5FE77B-7438-362E-EEFB-D2E0BE9D5E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Tipos de Servicios Ambientales</a:t>
            </a:r>
            <a:br>
              <a:rPr lang="es-MX" b="1" dirty="0"/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5248A14-15EB-F06F-6008-9B170A3DBC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s-MX" sz="3600" b="1" dirty="0"/>
              <a:t>De Provisión:</a:t>
            </a:r>
            <a:r>
              <a:rPr lang="es-MX" sz="3600" dirty="0"/>
              <a:t> alimentos, agua, fibras, leña, medicinas.</a:t>
            </a:r>
          </a:p>
          <a:p>
            <a:pPr algn="just"/>
            <a:r>
              <a:rPr lang="es-MX" sz="3600" b="1" dirty="0"/>
              <a:t>De Regulación:</a:t>
            </a:r>
            <a:r>
              <a:rPr lang="es-MX" sz="3600" dirty="0"/>
              <a:t> calidad del aire, control de inundaciones, captura de carbono.</a:t>
            </a:r>
          </a:p>
          <a:p>
            <a:pPr algn="just"/>
            <a:r>
              <a:rPr lang="es-MX" sz="3600" b="1" dirty="0"/>
              <a:t>Culturales:</a:t>
            </a:r>
            <a:r>
              <a:rPr lang="es-MX" sz="3600" dirty="0"/>
              <a:t> valor espiritual, turismo, recreación.</a:t>
            </a:r>
          </a:p>
          <a:p>
            <a:pPr algn="just"/>
            <a:r>
              <a:rPr lang="es-MX" sz="3600" b="1" dirty="0"/>
              <a:t>De Soporte:</a:t>
            </a:r>
            <a:r>
              <a:rPr lang="es-MX" sz="3600" dirty="0"/>
              <a:t> formación del suelo, ciclo de nutrientes, fotosíntesis.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6251690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0EDB1E-E6E9-6F0D-0187-A6461D9C7C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Importancia de Valorar estos Servicios</a:t>
            </a:r>
            <a:br>
              <a:rPr lang="es-MX" b="1" dirty="0"/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E57B677-6101-920C-8F87-A96CE2DCD5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MX" sz="3200" dirty="0"/>
              <a:t>Promueve </a:t>
            </a:r>
            <a:r>
              <a:rPr lang="es-MX" sz="3200" b="1" dirty="0"/>
              <a:t>decisiones sostenibles</a:t>
            </a:r>
            <a:r>
              <a:rPr lang="es-MX" sz="3200" dirty="0"/>
              <a:t>.</a:t>
            </a:r>
          </a:p>
          <a:p>
            <a:pPr algn="just"/>
            <a:r>
              <a:rPr lang="es-MX" sz="3200" dirty="0"/>
              <a:t>Permite justificar </a:t>
            </a:r>
            <a:r>
              <a:rPr lang="es-MX" sz="3200" b="1" dirty="0"/>
              <a:t>presupuestos para conservación</a:t>
            </a:r>
            <a:r>
              <a:rPr lang="es-MX" sz="3200" dirty="0"/>
              <a:t>.</a:t>
            </a:r>
          </a:p>
          <a:p>
            <a:pPr algn="just"/>
            <a:r>
              <a:rPr lang="es-MX" sz="3200" dirty="0"/>
              <a:t>Ayuda a </a:t>
            </a:r>
            <a:r>
              <a:rPr lang="es-MX" sz="3200" b="1" dirty="0"/>
              <a:t>crear incentivos económicos</a:t>
            </a:r>
            <a:r>
              <a:rPr lang="es-MX" sz="3200" dirty="0"/>
              <a:t> para comunidades que protegen la naturaleza (como los PSA).</a:t>
            </a:r>
          </a:p>
          <a:p>
            <a:pPr algn="just"/>
            <a:r>
              <a:rPr lang="es-MX" sz="3200" dirty="0"/>
              <a:t>Integra el medio ambiente en la </a:t>
            </a:r>
            <a:r>
              <a:rPr lang="es-MX" sz="3200" b="1" dirty="0"/>
              <a:t>planificación del desarrollo</a:t>
            </a:r>
            <a:r>
              <a:rPr lang="es-MX" sz="3200" dirty="0"/>
              <a:t>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8203856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2AAAB1FF-9417-3529-63D5-8EFCD211D85C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756004648"/>
              </p:ext>
            </p:extLst>
          </p:nvPr>
        </p:nvGraphicFramePr>
        <p:xfrm>
          <a:off x="991892" y="1662448"/>
          <a:ext cx="10678332" cy="4517986"/>
        </p:xfrm>
        <a:graphic>
          <a:graphicData uri="http://schemas.openxmlformats.org/drawingml/2006/table">
            <a:tbl>
              <a:tblPr/>
              <a:tblGrid>
                <a:gridCol w="5339166">
                  <a:extLst>
                    <a:ext uri="{9D8B030D-6E8A-4147-A177-3AD203B41FA5}">
                      <a16:colId xmlns:a16="http://schemas.microsoft.com/office/drawing/2014/main" val="3422635110"/>
                    </a:ext>
                  </a:extLst>
                </a:gridCol>
                <a:gridCol w="5339166">
                  <a:extLst>
                    <a:ext uri="{9D8B030D-6E8A-4147-A177-3AD203B41FA5}">
                      <a16:colId xmlns:a16="http://schemas.microsoft.com/office/drawing/2014/main" val="1821302138"/>
                    </a:ext>
                  </a:extLst>
                </a:gridCol>
              </a:tblGrid>
              <a:tr h="501999">
                <a:tc>
                  <a:txBody>
                    <a:bodyPr/>
                    <a:lstStyle/>
                    <a:p>
                      <a:r>
                        <a:rPr lang="es-MX" sz="2400" dirty="0"/>
                        <a:t>Método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2400"/>
                        <a:t>Descripción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0543470"/>
                  </a:ext>
                </a:extLst>
              </a:tr>
              <a:tr h="903597">
                <a:tc>
                  <a:txBody>
                    <a:bodyPr/>
                    <a:lstStyle/>
                    <a:p>
                      <a:r>
                        <a:rPr lang="es-MX" sz="2400" b="1" dirty="0"/>
                        <a:t>Precios de mercado</a:t>
                      </a:r>
                      <a:endParaRPr lang="es-MX" sz="24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2400"/>
                        <a:t>Valora lo que ya tiene precio (agua embotellada, madera).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26879519"/>
                  </a:ext>
                </a:extLst>
              </a:tr>
              <a:tr h="903597">
                <a:tc>
                  <a:txBody>
                    <a:bodyPr/>
                    <a:lstStyle/>
                    <a:p>
                      <a:r>
                        <a:rPr lang="es-MX" sz="2400" b="1" dirty="0"/>
                        <a:t>Costo evitado</a:t>
                      </a:r>
                      <a:endParaRPr lang="es-MX" sz="24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2400"/>
                        <a:t>Cuánto costaría sustituir el servicio natural (ej. represas vs. bosques).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80211"/>
                  </a:ext>
                </a:extLst>
              </a:tr>
              <a:tr h="1305196">
                <a:tc>
                  <a:txBody>
                    <a:bodyPr/>
                    <a:lstStyle/>
                    <a:p>
                      <a:r>
                        <a:rPr lang="es-MX" sz="2400" b="1"/>
                        <a:t>Valoración contingente</a:t>
                      </a:r>
                      <a:endParaRPr lang="es-MX" sz="240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2400" dirty="0"/>
                        <a:t>Encuestas sobre cuánto pagaría una persona por conservar un ecosistema.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9666546"/>
                  </a:ext>
                </a:extLst>
              </a:tr>
              <a:tr h="903597">
                <a:tc>
                  <a:txBody>
                    <a:bodyPr/>
                    <a:lstStyle/>
                    <a:p>
                      <a:r>
                        <a:rPr lang="es-MX" sz="2400" b="1" dirty="0"/>
                        <a:t>Producción marginal</a:t>
                      </a:r>
                      <a:endParaRPr lang="es-MX" sz="24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2400" dirty="0"/>
                        <a:t>Cambios en productividad agrícola al perder servicios como la polinización.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4702290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56B01EAE-DE95-30E1-0506-2288810B6E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5036" y="677564"/>
            <a:ext cx="8645893" cy="9848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4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Métodos de Valoración Económica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311176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5CBFED-24D9-1891-1EDC-C7B2D2BBDB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Aplicación en Ecuador (2025)</a:t>
            </a:r>
            <a:br>
              <a:rPr lang="es-MX" b="1" dirty="0"/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28442B2-FDF6-6F99-C1EE-669F3D6C20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MX" sz="3200" dirty="0"/>
              <a:t>Se reconoce la importancia de valorar los servicios ambientales dentro de políticas públicas.</a:t>
            </a:r>
          </a:p>
          <a:p>
            <a:pPr algn="just"/>
            <a:r>
              <a:rPr lang="es-MX" sz="3200" dirty="0"/>
              <a:t>El Ministerio del Ambiente promueve </a:t>
            </a:r>
            <a:r>
              <a:rPr lang="es-MX" sz="3200" b="1" dirty="0"/>
              <a:t>Pagos por Servicios Ambientales (PSA)</a:t>
            </a:r>
            <a:r>
              <a:rPr lang="es-MX" sz="3200" dirty="0"/>
              <a:t>.</a:t>
            </a:r>
          </a:p>
          <a:p>
            <a:pPr algn="just"/>
            <a:r>
              <a:rPr lang="es-MX" sz="3200" dirty="0"/>
              <a:t>Existen iniciativas de compensación en zonas protegidas, cuencas hídricas y bosques nativos.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9380466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04F456-DC1F-A5DB-7866-3DDFBC395A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Ejemplo de Valoración</a:t>
            </a:r>
            <a:br>
              <a:rPr lang="es-MX" b="1" dirty="0"/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6B68530-2BF1-AD5E-5D2A-7604F9DBA3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MX" sz="4000" dirty="0"/>
              <a:t>Una comunidad indígena que conserva un bosque que protege una fuente de agua potable puede recibir un pago anual por la </a:t>
            </a:r>
            <a:r>
              <a:rPr lang="es-MX" sz="4000" b="1" dirty="0"/>
              <a:t>regulación hídrica</a:t>
            </a:r>
            <a:r>
              <a:rPr lang="es-MX" sz="4000" dirty="0"/>
              <a:t> y la </a:t>
            </a:r>
            <a:r>
              <a:rPr lang="es-MX" sz="4000" b="1" dirty="0"/>
              <a:t>captura de carbono</a:t>
            </a:r>
            <a:r>
              <a:rPr lang="es-MX" sz="4000" dirty="0"/>
              <a:t> que ese ecosistema ofrece a la ciudad cercana.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1538261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8B8DAC-C118-83FC-2924-1CB5B8A5C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Marco legal en Ecuador</a:t>
            </a:r>
            <a:br>
              <a:rPr lang="es-MX" b="1" dirty="0"/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9360D11-6EDC-DCB3-4F6F-44A933161E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MX" sz="2800" b="1" dirty="0"/>
              <a:t>Constitución de la República del Ecuador (2008)</a:t>
            </a:r>
            <a:r>
              <a:rPr lang="es-MX" sz="2800" dirty="0"/>
              <a:t>: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MX" sz="2800" dirty="0"/>
              <a:t>Reconoce los </a:t>
            </a:r>
            <a:r>
              <a:rPr lang="es-MX" sz="2800" b="1" dirty="0"/>
              <a:t>derechos de la naturaleza</a:t>
            </a:r>
            <a:r>
              <a:rPr lang="es-MX" sz="2800" dirty="0"/>
              <a:t> (art. 71-74).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MX" sz="2800" dirty="0"/>
              <a:t>Establece el </a:t>
            </a:r>
            <a:r>
              <a:rPr lang="es-MX" sz="2800" b="1" dirty="0"/>
              <a:t>derecho de la población a vivir en un ambiente sano.</a:t>
            </a:r>
            <a:endParaRPr lang="es-MX" sz="2800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MX" sz="2800" dirty="0"/>
              <a:t>Promueve mecanismos para la </a:t>
            </a:r>
            <a:r>
              <a:rPr lang="es-MX" sz="2800" b="1" dirty="0"/>
              <a:t>conservación, restauración y compensación</a:t>
            </a:r>
            <a:r>
              <a:rPr lang="es-MX" sz="2800" dirty="0"/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2800" b="1" dirty="0"/>
              <a:t>Código Orgánico del Ambiente (COA)</a:t>
            </a:r>
            <a:r>
              <a:rPr lang="es-MX" sz="2800" dirty="0"/>
              <a:t> y su reglamento.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2800" b="1" dirty="0"/>
              <a:t>TULSMA (Texto Unificado de Legislación Secundaria del </a:t>
            </a:r>
            <a:r>
              <a:rPr lang="es-MX" b="1" dirty="0"/>
              <a:t>MAATE)</a:t>
            </a:r>
            <a:r>
              <a:rPr lang="es-MX" dirty="0"/>
              <a:t>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2954108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F84C7C-11CE-6214-9244-0CC20A4E29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D7FCF03A-1AB8-53BD-3B08-5ECA5855D3F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35086" y="2428874"/>
            <a:ext cx="5486399" cy="3347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03211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7683F4-350B-9C33-A33A-9AF2651B8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b="1" dirty="0"/>
              <a:t>¿Cómo se generan los servicios ambientales?</a:t>
            </a:r>
            <a:br>
              <a:rPr lang="es-MX" b="1" dirty="0"/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3055192-5477-BC90-C7C0-8B23801F34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9462" y="2011989"/>
            <a:ext cx="10582102" cy="4243338"/>
          </a:xfrm>
        </p:spPr>
        <p:txBody>
          <a:bodyPr/>
          <a:lstStyle/>
          <a:p>
            <a:pPr algn="just">
              <a:buNone/>
            </a:pPr>
            <a:r>
              <a:rPr lang="es-MX" sz="2800" dirty="0"/>
              <a:t>La generación de servicios ambientales implica la </a:t>
            </a:r>
            <a:r>
              <a:rPr lang="es-MX" sz="2800" b="1" dirty="0"/>
              <a:t>gestión activa, conservación o restauración de ecosistemas</a:t>
            </a:r>
            <a:r>
              <a:rPr lang="es-MX" sz="2800" dirty="0"/>
              <a:t> por parte de comunidades, propietarios o entidades, lo cual permite mantener o mejorar la calidad ambiental. Estas acciones incluyen:</a:t>
            </a:r>
          </a:p>
          <a:p>
            <a:pPr algn="just">
              <a:buFont typeface="+mj-lt"/>
              <a:buAutoNum type="arabicPeriod"/>
            </a:pPr>
            <a:r>
              <a:rPr lang="es-MX" sz="2800" b="1" dirty="0"/>
              <a:t>Protección de bosques y fuentes hídricas.</a:t>
            </a:r>
            <a:endParaRPr lang="es-MX" sz="2800" dirty="0"/>
          </a:p>
          <a:p>
            <a:pPr algn="just">
              <a:buFont typeface="+mj-lt"/>
              <a:buAutoNum type="arabicPeriod"/>
            </a:pPr>
            <a:r>
              <a:rPr lang="es-MX" sz="2800" b="1" dirty="0"/>
              <a:t>Restauración de ecosistemas degradados.</a:t>
            </a:r>
            <a:endParaRPr lang="es-MX" sz="2800" dirty="0"/>
          </a:p>
          <a:p>
            <a:pPr algn="just">
              <a:buFont typeface="+mj-lt"/>
              <a:buAutoNum type="arabicPeriod"/>
            </a:pPr>
            <a:r>
              <a:rPr lang="es-MX" sz="2800" b="1" dirty="0"/>
              <a:t>Manejo sostenible de recursos naturales.</a:t>
            </a:r>
            <a:endParaRPr lang="es-MX" sz="2800" dirty="0"/>
          </a:p>
          <a:p>
            <a:pPr algn="just">
              <a:buFont typeface="+mj-lt"/>
              <a:buAutoNum type="arabicPeriod"/>
            </a:pPr>
            <a:r>
              <a:rPr lang="es-MX" sz="2800" b="1" dirty="0"/>
              <a:t>Establecimiento de áreas de conservación.</a:t>
            </a:r>
            <a:endParaRPr lang="es-MX" sz="2800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8260029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D5C02D-BF7D-C8F6-514A-B18DA104AA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1"/>
            <a:ext cx="10058400" cy="1737360"/>
          </a:xfrm>
        </p:spPr>
        <p:txBody>
          <a:bodyPr>
            <a:normAutofit fontScale="90000"/>
          </a:bodyPr>
          <a:lstStyle/>
          <a:p>
            <a:r>
              <a:rPr lang="es-MX" b="1" dirty="0"/>
              <a:t>Mecanismos asociados a la generación de servicios ambientales</a:t>
            </a:r>
            <a:br>
              <a:rPr lang="es-MX" b="1" dirty="0"/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11D728E-2C3C-1486-857E-BE57EEBF6D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34724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s-MX" sz="4300" b="1" dirty="0"/>
              <a:t>✅ Pago por Servicios Ambientales (PSA)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4300" dirty="0"/>
              <a:t>Es un </a:t>
            </a:r>
            <a:r>
              <a:rPr lang="es-MX" sz="4300" b="1" dirty="0"/>
              <a:t>incentivo económico</a:t>
            </a:r>
            <a:r>
              <a:rPr lang="es-MX" sz="4300" dirty="0"/>
              <a:t> otorgado a quienes conservan o restauran ecosistemas que prestan servicios ambientales.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4300" dirty="0"/>
              <a:t>Puede ser público (gobierno) o privado (empresas, </a:t>
            </a:r>
            <a:r>
              <a:rPr lang="es-MX" sz="4300" dirty="0" err="1"/>
              <a:t>ONGs</a:t>
            </a:r>
            <a:r>
              <a:rPr lang="es-MX" sz="4300" dirty="0"/>
              <a:t>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4300" dirty="0"/>
              <a:t>Ejemplo: Programa </a:t>
            </a:r>
            <a:r>
              <a:rPr lang="es-MX" sz="4300" b="1" dirty="0"/>
              <a:t>"Socio Bosque"</a:t>
            </a:r>
            <a:r>
              <a:rPr lang="es-MX" sz="4300" dirty="0"/>
              <a:t> del MAATE.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692309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B33507-A952-3BB7-6056-C96B162AAB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✅ Compensaciones ambientales</a:t>
            </a:r>
            <a:br>
              <a:rPr lang="es-MX" b="1" dirty="0"/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875074C-DA2C-E796-8563-9A2E80E37E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MX" sz="3200" dirty="0"/>
              <a:t>Obligación legal de los titulares de proyectos de </a:t>
            </a:r>
            <a:r>
              <a:rPr lang="es-MX" sz="3200" b="1" dirty="0"/>
              <a:t>compensar los impactos ambientales residuales</a:t>
            </a:r>
            <a:r>
              <a:rPr lang="es-MX" sz="3200" dirty="0"/>
              <a:t> que no se pueden evitar.</a:t>
            </a:r>
          </a:p>
          <a:p>
            <a:pPr algn="just"/>
            <a:r>
              <a:rPr lang="es-MX" sz="3200" dirty="0"/>
              <a:t>Se realiza mediante:</a:t>
            </a:r>
          </a:p>
          <a:p>
            <a:pPr lvl="1" algn="just"/>
            <a:r>
              <a:rPr lang="es-MX" sz="3200" dirty="0"/>
              <a:t>Reforestación.</a:t>
            </a:r>
          </a:p>
          <a:p>
            <a:pPr lvl="1" algn="just"/>
            <a:r>
              <a:rPr lang="es-MX" sz="3200" dirty="0"/>
              <a:t>Conservación de ecosistemas similares.</a:t>
            </a:r>
          </a:p>
          <a:p>
            <a:pPr lvl="1" algn="just"/>
            <a:r>
              <a:rPr lang="es-MX" sz="3200" dirty="0"/>
              <a:t>Aporte a fondos de conservación.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181852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FE8094-9498-D0D7-52CE-15CD565EA5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✅ Certificación de servicios ambientales</a:t>
            </a:r>
            <a:br>
              <a:rPr lang="es-MX" b="1" dirty="0"/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02D3FAE-62A7-981C-20F8-3BF3CEB755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MX" sz="3600" dirty="0"/>
              <a:t>Algunas iniciativas permiten certificar servicios como la captura de carbono o conservación de biodiversidad.</a:t>
            </a:r>
          </a:p>
          <a:p>
            <a:pPr algn="just"/>
            <a:r>
              <a:rPr lang="es-MX" sz="3600" dirty="0"/>
              <a:t>Pueden vincularse con mercados de carbono o financiamiento verde.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013539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9F4004-F330-1314-997D-43C3ECDA53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1"/>
            <a:ext cx="10058400" cy="1737360"/>
          </a:xfrm>
        </p:spPr>
        <p:txBody>
          <a:bodyPr>
            <a:normAutofit fontScale="90000"/>
          </a:bodyPr>
          <a:lstStyle/>
          <a:p>
            <a:r>
              <a:rPr lang="es-MX" b="1" dirty="0"/>
              <a:t>Importancia de los servicios ambientales en Ecuador</a:t>
            </a:r>
            <a:br>
              <a:rPr lang="es-MX" b="1" dirty="0"/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83501B0-F6F6-E791-CE57-342EEF4533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353502" cy="440959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s-MX" sz="2800" b="1" dirty="0"/>
              <a:t>Importancia de los servicios ambientales en Ecuador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2800" dirty="0"/>
              <a:t>Ecuador es uno de los países con mayor biodiversidad del mundo.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2800" dirty="0"/>
              <a:t>Estos servicios permiten: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MX" sz="2800" dirty="0"/>
              <a:t>Mantener el equilibrio ecológico.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MX" sz="2800" dirty="0"/>
              <a:t>Combatir el cambio climático.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MX" sz="2800" dirty="0"/>
              <a:t>Promover el desarrollo sustentable en comunidades rurales e indígenas.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MX" sz="2800" dirty="0"/>
              <a:t>Incentivar la participación social en la </a:t>
            </a:r>
            <a:r>
              <a:rPr lang="es-MX" sz="2800" b="1" dirty="0"/>
              <a:t>gestión ambiental comunitaria</a:t>
            </a:r>
            <a:r>
              <a:rPr lang="es-MX" sz="2800" dirty="0"/>
              <a:t>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992519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D307FE-C93B-CD68-5A03-238F2BA1A2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Ejemplo real en Ecuador</a:t>
            </a:r>
            <a:br>
              <a:rPr lang="es-MX" b="1" dirty="0"/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D4786F-6192-7DE5-B1AA-BD72B27BCA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s-MX" b="1" dirty="0"/>
              <a:t>Programa Socio Bosque:</a:t>
            </a:r>
            <a:r>
              <a:rPr lang="es-MX" dirty="0"/>
              <a:t> Beneficia económicamente a familias y comunidades que protegen bosques, páramos y selvas, evitando su deforestación.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b="1" dirty="0"/>
              <a:t>Mecanismos REDD+:</a:t>
            </a:r>
            <a:r>
              <a:rPr lang="es-MX" dirty="0"/>
              <a:t> Incentivan la </a:t>
            </a:r>
            <a:r>
              <a:rPr lang="es-MX" b="1" dirty="0"/>
              <a:t>reducción de emisiones derivadas de la deforestación y degradación de bosques</a:t>
            </a:r>
            <a:r>
              <a:rPr lang="es-MX" dirty="0"/>
              <a:t>, financiadas por cooperación internacional.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51161135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ción">
  <a:themeElements>
    <a:clrScheme name="Violeta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Retrospecció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13278</TotalTime>
  <Words>1713</Words>
  <Application>Microsoft Office PowerPoint</Application>
  <PresentationFormat>Panorámica</PresentationFormat>
  <Paragraphs>181</Paragraphs>
  <Slides>30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30</vt:i4>
      </vt:variant>
    </vt:vector>
  </HeadingPairs>
  <TitlesOfParts>
    <vt:vector size="36" baseType="lpstr">
      <vt:lpstr>Aptos</vt:lpstr>
      <vt:lpstr>Arial</vt:lpstr>
      <vt:lpstr>ArialNormal</vt:lpstr>
      <vt:lpstr>Calibri</vt:lpstr>
      <vt:lpstr>Calibri Light</vt:lpstr>
      <vt:lpstr>Retrospección</vt:lpstr>
      <vt:lpstr>    </vt:lpstr>
      <vt:lpstr>¿Qué son los servicios ambientales? </vt:lpstr>
      <vt:lpstr>Marco legal en Ecuador </vt:lpstr>
      <vt:lpstr>¿Cómo se generan los servicios ambientales? </vt:lpstr>
      <vt:lpstr>Mecanismos asociados a la generación de servicios ambientales </vt:lpstr>
      <vt:lpstr>✅ Compensaciones ambientales </vt:lpstr>
      <vt:lpstr>✅ Certificación de servicios ambientales </vt:lpstr>
      <vt:lpstr>Importancia de los servicios ambientales en Ecuador </vt:lpstr>
      <vt:lpstr>Ejemplo real en Ecuador </vt:lpstr>
      <vt:lpstr>2.3.4. TIPOS DE SERVICIOS AMBIENTALES</vt:lpstr>
      <vt:lpstr>Base legal en Ecuador </vt:lpstr>
      <vt:lpstr>Clasificación de los servicios ambientales </vt:lpstr>
      <vt:lpstr> 🌧️ Servicios de provisión </vt:lpstr>
      <vt:lpstr>2. 🌧️ Servicios de regulación </vt:lpstr>
      <vt:lpstr>🏞️ Servicios culturales </vt:lpstr>
      <vt:lpstr>🌧️ Servicios de soporte </vt:lpstr>
      <vt:lpstr>Importancia de esta clasificación de los servicios ambientales </vt:lpstr>
      <vt:lpstr>Presentación de PowerPoint</vt:lpstr>
      <vt:lpstr>¿Dónde se aplica esto? </vt:lpstr>
      <vt:lpstr>2.3.5. BENEFICIARIOS DE LOS SERVICIOS</vt:lpstr>
      <vt:lpstr>Presentación de PowerPoint</vt:lpstr>
      <vt:lpstr>Base normativa en Ecuador </vt:lpstr>
      <vt:lpstr>¿Por qué es importante identificar a los beneficiarios? </vt:lpstr>
      <vt:lpstr>¿Qué son los Servicios Ambientales? </vt:lpstr>
      <vt:lpstr>Tipos de Servicios Ambientales </vt:lpstr>
      <vt:lpstr>Importancia de Valorar estos Servicios </vt:lpstr>
      <vt:lpstr>Presentación de PowerPoint</vt:lpstr>
      <vt:lpstr>Aplicación en Ecuador (2025) </vt:lpstr>
      <vt:lpstr>Ejemplo de Valoración 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valor del Dinero en el tiempo</dc:title>
  <dc:creator>Juan Carlos Mancheno</dc:creator>
  <cp:lastModifiedBy>Rosa Marieta Ambi Infante</cp:lastModifiedBy>
  <cp:revision>267</cp:revision>
  <cp:lastPrinted>2020-11-05T15:32:25Z</cp:lastPrinted>
  <dcterms:created xsi:type="dcterms:W3CDTF">2020-05-20T19:45:14Z</dcterms:created>
  <dcterms:modified xsi:type="dcterms:W3CDTF">2025-06-08T18:57:48Z</dcterms:modified>
</cp:coreProperties>
</file>