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Brown Sugar" charset="1" panose="02000506000000020004"/>
      <p:regular r:id="rId18"/>
    </p:embeddedFont>
    <p:embeddedFont>
      <p:font typeface="Mr Dafoe" charset="1" panose="02000000000000000000"/>
      <p:regular r:id="rId19"/>
    </p:embeddedFont>
    <p:embeddedFont>
      <p:font typeface="Cutive" charset="1" panose="00000000000000000000"/>
      <p:regular r:id="rId20"/>
    </p:embeddedFont>
    <p:embeddedFont>
      <p:font typeface="Fredoka" charset="1" panose="02000000000000000000"/>
      <p:regular r:id="rId21"/>
    </p:embeddedFont>
    <p:embeddedFont>
      <p:font typeface="Sniglet" charset="1" panose="0407050503010002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svg" Type="http://schemas.openxmlformats.org/officeDocument/2006/relationships/image"/><Relationship Id="rId4" Target="../media/image50.png" Type="http://schemas.openxmlformats.org/officeDocument/2006/relationships/image"/><Relationship Id="rId5" Target="../media/image51.png" Type="http://schemas.openxmlformats.org/officeDocument/2006/relationships/image"/><Relationship Id="rId6" Target="../media/image5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3.png" Type="http://schemas.openxmlformats.org/officeDocument/2006/relationships/image"/><Relationship Id="rId4" Target="../media/image54.png" Type="http://schemas.openxmlformats.org/officeDocument/2006/relationships/image"/><Relationship Id="rId5" Target="../media/image55.png" Type="http://schemas.openxmlformats.org/officeDocument/2006/relationships/image"/><Relationship Id="rId6" Target="../media/image56.png" Type="http://schemas.openxmlformats.org/officeDocument/2006/relationships/image"/><Relationship Id="rId7" Target="../media/image5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39.pn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40.jpe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43.jpeg" Type="http://schemas.openxmlformats.org/officeDocument/2006/relationships/image"/><Relationship Id="rId8" Target="../media/image44.jpeg" Type="http://schemas.openxmlformats.org/officeDocument/2006/relationships/image"/><Relationship Id="rId9" Target="../media/image4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4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22250" y="8287705"/>
            <a:ext cx="13710671" cy="2922087"/>
          </a:xfrm>
          <a:custGeom>
            <a:avLst/>
            <a:gdLst/>
            <a:ahLst/>
            <a:cxnLst/>
            <a:rect r="r" b="b" t="t" l="l"/>
            <a:pathLst>
              <a:path h="2922087" w="13710671">
                <a:moveTo>
                  <a:pt x="0" y="0"/>
                </a:moveTo>
                <a:lnTo>
                  <a:pt x="13710671" y="0"/>
                </a:lnTo>
                <a:lnTo>
                  <a:pt x="13710671" y="2922087"/>
                </a:lnTo>
                <a:lnTo>
                  <a:pt x="0" y="2922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4145620" y="-432343"/>
            <a:ext cx="13710671" cy="2922087"/>
          </a:xfrm>
          <a:custGeom>
            <a:avLst/>
            <a:gdLst/>
            <a:ahLst/>
            <a:cxnLst/>
            <a:rect r="r" b="b" t="t" l="l"/>
            <a:pathLst>
              <a:path h="2922087" w="13710671">
                <a:moveTo>
                  <a:pt x="0" y="0"/>
                </a:moveTo>
                <a:lnTo>
                  <a:pt x="13710671" y="0"/>
                </a:lnTo>
                <a:lnTo>
                  <a:pt x="13710671" y="2922086"/>
                </a:lnTo>
                <a:lnTo>
                  <a:pt x="0" y="2922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0280650" y="2189795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792739">
            <a:off x="12443148" y="-1991577"/>
            <a:ext cx="8895703" cy="8229600"/>
          </a:xfrm>
          <a:custGeom>
            <a:avLst/>
            <a:gdLst/>
            <a:ahLst/>
            <a:cxnLst/>
            <a:rect r="r" b="b" t="t" l="l"/>
            <a:pathLst>
              <a:path h="8229600" w="8895703">
                <a:moveTo>
                  <a:pt x="0" y="0"/>
                </a:moveTo>
                <a:lnTo>
                  <a:pt x="8895704" y="0"/>
                </a:lnTo>
                <a:lnTo>
                  <a:pt x="88957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22250" y="-132395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222200">
            <a:off x="-3419152" y="3748823"/>
            <a:ext cx="8895703" cy="8229600"/>
          </a:xfrm>
          <a:custGeom>
            <a:avLst/>
            <a:gdLst/>
            <a:ahLst/>
            <a:cxnLst/>
            <a:rect r="r" b="b" t="t" l="l"/>
            <a:pathLst>
              <a:path h="8229600" w="8895703">
                <a:moveTo>
                  <a:pt x="0" y="0"/>
                </a:moveTo>
                <a:lnTo>
                  <a:pt x="8895704" y="0"/>
                </a:lnTo>
                <a:lnTo>
                  <a:pt x="88957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92550" y="1028700"/>
            <a:ext cx="10386164" cy="8414049"/>
          </a:xfrm>
          <a:custGeom>
            <a:avLst/>
            <a:gdLst/>
            <a:ahLst/>
            <a:cxnLst/>
            <a:rect r="r" b="b" t="t" l="l"/>
            <a:pathLst>
              <a:path h="8414049" w="10386164">
                <a:moveTo>
                  <a:pt x="0" y="0"/>
                </a:moveTo>
                <a:lnTo>
                  <a:pt x="10386164" y="0"/>
                </a:lnTo>
                <a:lnTo>
                  <a:pt x="10386164" y="8414049"/>
                </a:lnTo>
                <a:lnTo>
                  <a:pt x="0" y="8414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376" t="-8322" r="-7087" b="-1140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742633" y="5633949"/>
            <a:ext cx="4909197" cy="4114800"/>
          </a:xfrm>
          <a:custGeom>
            <a:avLst/>
            <a:gdLst/>
            <a:ahLst/>
            <a:cxnLst/>
            <a:rect r="r" b="b" t="t" l="l"/>
            <a:pathLst>
              <a:path h="4114800" w="4909197">
                <a:moveTo>
                  <a:pt x="4909198" y="0"/>
                </a:moveTo>
                <a:lnTo>
                  <a:pt x="0" y="0"/>
                </a:lnTo>
                <a:lnTo>
                  <a:pt x="0" y="4114800"/>
                </a:lnTo>
                <a:lnTo>
                  <a:pt x="4909198" y="4114800"/>
                </a:lnTo>
                <a:lnTo>
                  <a:pt x="490919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444369">
            <a:off x="-352754" y="-1393104"/>
            <a:ext cx="4198009" cy="6559389"/>
          </a:xfrm>
          <a:custGeom>
            <a:avLst/>
            <a:gdLst/>
            <a:ahLst/>
            <a:cxnLst/>
            <a:rect r="r" b="b" t="t" l="l"/>
            <a:pathLst>
              <a:path h="6559389" w="4198009">
                <a:moveTo>
                  <a:pt x="0" y="0"/>
                </a:moveTo>
                <a:lnTo>
                  <a:pt x="4198008" y="0"/>
                </a:lnTo>
                <a:lnTo>
                  <a:pt x="4198008" y="6559389"/>
                </a:lnTo>
                <a:lnTo>
                  <a:pt x="0" y="65593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3525613">
            <a:off x="14286112" y="5359381"/>
            <a:ext cx="4198009" cy="6559389"/>
          </a:xfrm>
          <a:custGeom>
            <a:avLst/>
            <a:gdLst/>
            <a:ahLst/>
            <a:cxnLst/>
            <a:rect r="r" b="b" t="t" l="l"/>
            <a:pathLst>
              <a:path h="6559389" w="4198009">
                <a:moveTo>
                  <a:pt x="0" y="0"/>
                </a:moveTo>
                <a:lnTo>
                  <a:pt x="4198009" y="0"/>
                </a:lnTo>
                <a:lnTo>
                  <a:pt x="4198009" y="6559388"/>
                </a:lnTo>
                <a:lnTo>
                  <a:pt x="0" y="655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46766" y="760124"/>
            <a:ext cx="4409525" cy="4605249"/>
          </a:xfrm>
          <a:custGeom>
            <a:avLst/>
            <a:gdLst/>
            <a:ahLst/>
            <a:cxnLst/>
            <a:rect r="r" b="b" t="t" l="l"/>
            <a:pathLst>
              <a:path h="4605249" w="4409525">
                <a:moveTo>
                  <a:pt x="0" y="0"/>
                </a:moveTo>
                <a:lnTo>
                  <a:pt x="4409525" y="0"/>
                </a:lnTo>
                <a:lnTo>
                  <a:pt x="4409525" y="4605248"/>
                </a:lnTo>
                <a:lnTo>
                  <a:pt x="0" y="4605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135419" y="312618"/>
            <a:ext cx="2277295" cy="2294247"/>
          </a:xfrm>
          <a:custGeom>
            <a:avLst/>
            <a:gdLst/>
            <a:ahLst/>
            <a:cxnLst/>
            <a:rect r="r" b="b" t="t" l="l"/>
            <a:pathLst>
              <a:path h="2294247" w="2277295">
                <a:moveTo>
                  <a:pt x="0" y="0"/>
                </a:moveTo>
                <a:lnTo>
                  <a:pt x="2277295" y="0"/>
                </a:lnTo>
                <a:lnTo>
                  <a:pt x="2277295" y="2294247"/>
                </a:lnTo>
                <a:lnTo>
                  <a:pt x="0" y="22942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879148" y="8052665"/>
            <a:ext cx="8152761" cy="3259665"/>
          </a:xfrm>
          <a:custGeom>
            <a:avLst/>
            <a:gdLst/>
            <a:ahLst/>
            <a:cxnLst/>
            <a:rect r="r" b="b" t="t" l="l"/>
            <a:pathLst>
              <a:path h="3259665" w="8152761">
                <a:moveTo>
                  <a:pt x="0" y="0"/>
                </a:moveTo>
                <a:lnTo>
                  <a:pt x="8152761" y="0"/>
                </a:lnTo>
                <a:lnTo>
                  <a:pt x="8152761" y="3259666"/>
                </a:lnTo>
                <a:lnTo>
                  <a:pt x="0" y="32596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059713" y="2702115"/>
            <a:ext cx="8428708" cy="1061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spc="799">
                <a:solidFill>
                  <a:srgbClr val="723513"/>
                </a:solidFill>
                <a:latin typeface="Brown Sugar"/>
                <a:ea typeface="Brown Sugar"/>
                <a:cs typeface="Brown Sugar"/>
                <a:sym typeface="Brown Sugar"/>
              </a:rPr>
              <a:t>DESARROLLO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059713" y="3839530"/>
            <a:ext cx="7814856" cy="3994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43"/>
              </a:lnSpc>
            </a:pPr>
            <a:r>
              <a:rPr lang="en-US" sz="7602" spc="980">
                <a:solidFill>
                  <a:srgbClr val="7E3228"/>
                </a:solidFill>
                <a:latin typeface="Mr Dafoe"/>
                <a:ea typeface="Mr Dafoe"/>
                <a:cs typeface="Mr Dafoe"/>
                <a:sym typeface="Mr Dafoe"/>
              </a:rPr>
              <a:t> Cognoscitivo</a:t>
            </a:r>
          </a:p>
          <a:p>
            <a:pPr algn="ctr">
              <a:lnSpc>
                <a:spcPts val="10643"/>
              </a:lnSpc>
              <a:spcBef>
                <a:spcPct val="0"/>
              </a:spcBef>
            </a:pPr>
            <a:r>
              <a:rPr lang="en-US" sz="7602" spc="980">
                <a:solidFill>
                  <a:srgbClr val="7E3228"/>
                </a:solidFill>
                <a:latin typeface="Mr Dafoe"/>
                <a:ea typeface="Mr Dafoe"/>
                <a:cs typeface="Mr Dafoe"/>
                <a:sym typeface="Mr Dafoe"/>
              </a:rPr>
              <a:t> Y Envejecimiento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772875" y="7861517"/>
            <a:ext cx="5048845" cy="1200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3374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Msc. Gladys Bonilla </a:t>
            </a:r>
          </a:p>
          <a:p>
            <a:pPr algn="ctr">
              <a:lnSpc>
                <a:spcPts val="4724"/>
              </a:lnSpc>
            </a:pPr>
            <a:r>
              <a:rPr lang="en-US" sz="3374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Docente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48167" y="1395458"/>
            <a:ext cx="3380178" cy="10068027"/>
          </a:xfrm>
          <a:custGeom>
            <a:avLst/>
            <a:gdLst/>
            <a:ahLst/>
            <a:cxnLst/>
            <a:rect r="r" b="b" t="t" l="l"/>
            <a:pathLst>
              <a:path h="10068027" w="3380178">
                <a:moveTo>
                  <a:pt x="3380178" y="0"/>
                </a:moveTo>
                <a:lnTo>
                  <a:pt x="0" y="0"/>
                </a:lnTo>
                <a:lnTo>
                  <a:pt x="0" y="10068027"/>
                </a:lnTo>
                <a:lnTo>
                  <a:pt x="3380178" y="10068027"/>
                </a:lnTo>
                <a:lnTo>
                  <a:pt x="3380178" y="0"/>
                </a:lnTo>
                <a:close/>
              </a:path>
            </a:pathLst>
          </a:custGeom>
          <a:blipFill>
            <a:blip r:embed="rId3"/>
            <a:stretch>
              <a:fillRect l="-55786" t="-16476" r="-7535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55989" y="1395458"/>
            <a:ext cx="3380178" cy="10068027"/>
          </a:xfrm>
          <a:custGeom>
            <a:avLst/>
            <a:gdLst/>
            <a:ahLst/>
            <a:cxnLst/>
            <a:rect r="r" b="b" t="t" l="l"/>
            <a:pathLst>
              <a:path h="10068027" w="3380178">
                <a:moveTo>
                  <a:pt x="0" y="0"/>
                </a:moveTo>
                <a:lnTo>
                  <a:pt x="3380178" y="0"/>
                </a:lnTo>
                <a:lnTo>
                  <a:pt x="3380178" y="10068027"/>
                </a:lnTo>
                <a:lnTo>
                  <a:pt x="0" y="1006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786" t="-16476" r="-75356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627303" y="476048"/>
            <a:ext cx="18915303" cy="2199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62"/>
              </a:lnSpc>
              <a:spcBef>
                <a:spcPct val="0"/>
              </a:spcBef>
            </a:pPr>
            <a:r>
              <a:rPr lang="en-US" sz="6258" spc="200">
                <a:solidFill>
                  <a:srgbClr val="723513"/>
                </a:solidFill>
                <a:latin typeface="Brown Sugar"/>
                <a:ea typeface="Brown Sugar"/>
                <a:cs typeface="Brown Sugar"/>
                <a:sym typeface="Brown Sugar"/>
              </a:rPr>
              <a:t>Diferencias entre Deterioro Normal y Patológico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232011" y="3647246"/>
            <a:ext cx="11823978" cy="5633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77"/>
              </a:lnSpc>
            </a:pPr>
            <a:r>
              <a:rPr lang="en-US" sz="3198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Es importante diferenciar entre los cambios normales de la memoria asociados con el envejecimiento y los cambios patológicos, como los causados por demencias. En el envejecimiento normal, los olvidos suelen ser leves y no interfieren significativamente con la vida diaria. En cambio, las demencias, como la enfermedad de Alzheimer, provocan un deterioro más severo y progresivo de la memoria y otras funciones cognitivas².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B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7494709">
            <a:off x="-2376033" y="-5956113"/>
            <a:ext cx="16510654" cy="21167505"/>
          </a:xfrm>
          <a:custGeom>
            <a:avLst/>
            <a:gdLst/>
            <a:ahLst/>
            <a:cxnLst/>
            <a:rect r="r" b="b" t="t" l="l"/>
            <a:pathLst>
              <a:path h="21167505" w="16510654">
                <a:moveTo>
                  <a:pt x="0" y="21167505"/>
                </a:moveTo>
                <a:lnTo>
                  <a:pt x="16510654" y="21167505"/>
                </a:lnTo>
                <a:lnTo>
                  <a:pt x="16510654" y="0"/>
                </a:lnTo>
                <a:lnTo>
                  <a:pt x="0" y="0"/>
                </a:lnTo>
                <a:lnTo>
                  <a:pt x="0" y="21167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3010330" y="736636"/>
            <a:ext cx="11594024" cy="2119179"/>
            <a:chOff x="0" y="0"/>
            <a:chExt cx="15605519" cy="28524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098" y="-6509"/>
              <a:ext cx="15619849" cy="2884462"/>
            </a:xfrm>
            <a:custGeom>
              <a:avLst/>
              <a:gdLst/>
              <a:ahLst/>
              <a:cxnLst/>
              <a:rect r="r" b="b" t="t" l="l"/>
              <a:pathLst>
                <a:path h="2884462" w="15619849">
                  <a:moveTo>
                    <a:pt x="63030" y="2290909"/>
                  </a:moveTo>
                  <a:cubicBezTo>
                    <a:pt x="63030" y="2290909"/>
                    <a:pt x="0" y="20443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4726776" y="6965"/>
                  </a:cubicBezTo>
                  <a:cubicBezTo>
                    <a:pt x="14943524" y="16819"/>
                    <a:pt x="15147839" y="36481"/>
                    <a:pt x="15282028" y="101690"/>
                  </a:cubicBezTo>
                  <a:cubicBezTo>
                    <a:pt x="15538074" y="226120"/>
                    <a:pt x="15619849" y="459160"/>
                    <a:pt x="15614361" y="704684"/>
                  </a:cubicBezTo>
                  <a:cubicBezTo>
                    <a:pt x="15614361" y="704684"/>
                    <a:pt x="15571074" y="1013073"/>
                    <a:pt x="15578507" y="1248607"/>
                  </a:cubicBezTo>
                  <a:cubicBezTo>
                    <a:pt x="15585631" y="2032710"/>
                    <a:pt x="15592787" y="2228313"/>
                    <a:pt x="15592787" y="2228313"/>
                  </a:cubicBezTo>
                  <a:cubicBezTo>
                    <a:pt x="15576106" y="2444045"/>
                    <a:pt x="15461462" y="2654657"/>
                    <a:pt x="15264592" y="2766281"/>
                  </a:cubicBezTo>
                  <a:cubicBezTo>
                    <a:pt x="15114241" y="2851530"/>
                    <a:pt x="14916210" y="2866628"/>
                    <a:pt x="11867217" y="2855886"/>
                  </a:cubicBezTo>
                  <a:cubicBezTo>
                    <a:pt x="645952" y="2850609"/>
                    <a:pt x="384604" y="2884462"/>
                    <a:pt x="254278" y="2775305"/>
                  </a:cubicBezTo>
                  <a:cubicBezTo>
                    <a:pt x="145767" y="2684420"/>
                    <a:pt x="81795" y="2491108"/>
                    <a:pt x="63030" y="2290909"/>
                  </a:cubicBezTo>
                  <a:close/>
                </a:path>
              </a:pathLst>
            </a:custGeom>
            <a:solidFill>
              <a:srgbClr val="FFDDE7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3746463" y="849087"/>
            <a:ext cx="9482734" cy="1799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34"/>
              </a:lnSpc>
              <a:spcBef>
                <a:spcPct val="0"/>
              </a:spcBef>
            </a:pPr>
            <a:r>
              <a:rPr lang="en-US" sz="5167" spc="67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Estrategias para Mejorar la Memoria en la Vejez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39432" y="3134912"/>
            <a:ext cx="8510513" cy="6123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6"/>
              </a:lnSpc>
            </a:pPr>
            <a:r>
              <a:rPr lang="en-US" sz="2690" spc="191">
                <a:solidFill>
                  <a:srgbClr val="1B2836"/>
                </a:solidFill>
                <a:latin typeface="Sniglet"/>
                <a:ea typeface="Sniglet"/>
                <a:cs typeface="Sniglet"/>
                <a:sym typeface="Sniglet"/>
              </a:rPr>
              <a:t>1. Ejercicio Regular: El ejercicio físico mejora la circulación sanguínea y puede ayudar a mantener la salud cerebral.</a:t>
            </a:r>
          </a:p>
          <a:p>
            <a:pPr algn="l">
              <a:lnSpc>
                <a:spcPts val="3766"/>
              </a:lnSpc>
            </a:pPr>
            <a:r>
              <a:rPr lang="en-US" sz="2690" spc="191">
                <a:solidFill>
                  <a:srgbClr val="1B2836"/>
                </a:solidFill>
                <a:latin typeface="Sniglet"/>
                <a:ea typeface="Sniglet"/>
                <a:cs typeface="Sniglet"/>
                <a:sym typeface="Sniglet"/>
              </a:rPr>
              <a:t>2. Estimulación Cognitiva: Participar en actividades que desafíen la mente, como leer, resolver rompecabezas o aprender nuevas habilidades.</a:t>
            </a:r>
          </a:p>
          <a:p>
            <a:pPr algn="l">
              <a:lnSpc>
                <a:spcPts val="3766"/>
              </a:lnSpc>
            </a:pPr>
            <a:r>
              <a:rPr lang="en-US" sz="2690" spc="191">
                <a:solidFill>
                  <a:srgbClr val="1B2836"/>
                </a:solidFill>
                <a:latin typeface="Sniglet"/>
                <a:ea typeface="Sniglet"/>
                <a:cs typeface="Sniglet"/>
                <a:sym typeface="Sniglet"/>
              </a:rPr>
              <a:t>3. Socialización: Mantener relaciones sociales activas puede tener un efecto positivo en la memoria y el bienestar general.</a:t>
            </a:r>
          </a:p>
          <a:p>
            <a:pPr algn="l" marL="0" indent="0" lvl="0">
              <a:lnSpc>
                <a:spcPts val="3766"/>
              </a:lnSpc>
              <a:spcBef>
                <a:spcPct val="0"/>
              </a:spcBef>
            </a:pPr>
            <a:r>
              <a:rPr lang="en-US" sz="2690" spc="191">
                <a:solidFill>
                  <a:srgbClr val="1B2836"/>
                </a:solidFill>
                <a:latin typeface="Sniglet"/>
                <a:ea typeface="Sniglet"/>
                <a:cs typeface="Sniglet"/>
                <a:sym typeface="Sniglet"/>
              </a:rPr>
              <a:t>4. Hábitos Saludables: Dormir bien, llevar una dieta equilibrada y controlar el estrés son fundamentales para una buena salud cognitiva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1367070" y="5271557"/>
            <a:ext cx="5414931" cy="3986743"/>
          </a:xfrm>
          <a:custGeom>
            <a:avLst/>
            <a:gdLst/>
            <a:ahLst/>
            <a:cxnLst/>
            <a:rect r="r" b="b" t="t" l="l"/>
            <a:pathLst>
              <a:path h="3986743" w="5414931">
                <a:moveTo>
                  <a:pt x="0" y="0"/>
                </a:moveTo>
                <a:lnTo>
                  <a:pt x="5414932" y="0"/>
                </a:lnTo>
                <a:lnTo>
                  <a:pt x="5414932" y="3986743"/>
                </a:lnTo>
                <a:lnTo>
                  <a:pt x="0" y="3986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702412">
            <a:off x="16020287" y="541466"/>
            <a:ext cx="5093122" cy="2509520"/>
          </a:xfrm>
          <a:custGeom>
            <a:avLst/>
            <a:gdLst/>
            <a:ahLst/>
            <a:cxnLst/>
            <a:rect r="r" b="b" t="t" l="l"/>
            <a:pathLst>
              <a:path h="2509520" w="5093122">
                <a:moveTo>
                  <a:pt x="0" y="0"/>
                </a:moveTo>
                <a:lnTo>
                  <a:pt x="5093122" y="0"/>
                </a:lnTo>
                <a:lnTo>
                  <a:pt x="5093122" y="2509520"/>
                </a:lnTo>
                <a:lnTo>
                  <a:pt x="0" y="250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-2236537"/>
            <a:ext cx="16230600" cy="4938740"/>
          </a:xfrm>
          <a:custGeom>
            <a:avLst/>
            <a:gdLst/>
            <a:ahLst/>
            <a:cxnLst/>
            <a:rect r="r" b="b" t="t" l="l"/>
            <a:pathLst>
              <a:path h="4938740" w="16230600">
                <a:moveTo>
                  <a:pt x="0" y="0"/>
                </a:moveTo>
                <a:lnTo>
                  <a:pt x="16230600" y="0"/>
                </a:lnTo>
                <a:lnTo>
                  <a:pt x="16230600" y="4938740"/>
                </a:lnTo>
                <a:lnTo>
                  <a:pt x="0" y="4938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35834" y="1028700"/>
            <a:ext cx="7992999" cy="8229600"/>
          </a:xfrm>
          <a:custGeom>
            <a:avLst/>
            <a:gdLst/>
            <a:ahLst/>
            <a:cxnLst/>
            <a:rect r="r" b="b" t="t" l="l"/>
            <a:pathLst>
              <a:path h="8229600" w="7992999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751202" y="2946400"/>
            <a:ext cx="4804029" cy="8229600"/>
          </a:xfrm>
          <a:custGeom>
            <a:avLst/>
            <a:gdLst/>
            <a:ahLst/>
            <a:cxnLst/>
            <a:rect r="r" b="b" t="t" l="l"/>
            <a:pathLst>
              <a:path h="8229600" w="4804029">
                <a:moveTo>
                  <a:pt x="0" y="0"/>
                </a:moveTo>
                <a:lnTo>
                  <a:pt x="4804029" y="0"/>
                </a:lnTo>
                <a:lnTo>
                  <a:pt x="48040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732769" y="2946400"/>
            <a:ext cx="4804029" cy="8229600"/>
          </a:xfrm>
          <a:custGeom>
            <a:avLst/>
            <a:gdLst/>
            <a:ahLst/>
            <a:cxnLst/>
            <a:rect r="r" b="b" t="t" l="l"/>
            <a:pathLst>
              <a:path h="8229600" w="4804029">
                <a:moveTo>
                  <a:pt x="4804029" y="0"/>
                </a:moveTo>
                <a:lnTo>
                  <a:pt x="0" y="0"/>
                </a:lnTo>
                <a:lnTo>
                  <a:pt x="0" y="8229600"/>
                </a:lnTo>
                <a:lnTo>
                  <a:pt x="4804029" y="8229600"/>
                </a:lnTo>
                <a:lnTo>
                  <a:pt x="4804029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35834" y="7877164"/>
            <a:ext cx="2133800" cy="2409836"/>
          </a:xfrm>
          <a:custGeom>
            <a:avLst/>
            <a:gdLst/>
            <a:ahLst/>
            <a:cxnLst/>
            <a:rect r="r" b="b" t="t" l="l"/>
            <a:pathLst>
              <a:path h="2409836" w="2133800">
                <a:moveTo>
                  <a:pt x="0" y="0"/>
                </a:moveTo>
                <a:lnTo>
                  <a:pt x="2133800" y="0"/>
                </a:lnTo>
                <a:lnTo>
                  <a:pt x="2133800" y="2409836"/>
                </a:lnTo>
                <a:lnTo>
                  <a:pt x="0" y="2409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795033" y="7877164"/>
            <a:ext cx="2133800" cy="2409836"/>
          </a:xfrm>
          <a:custGeom>
            <a:avLst/>
            <a:gdLst/>
            <a:ahLst/>
            <a:cxnLst/>
            <a:rect r="r" b="b" t="t" l="l"/>
            <a:pathLst>
              <a:path h="2409836" w="2133800">
                <a:moveTo>
                  <a:pt x="0" y="0"/>
                </a:moveTo>
                <a:lnTo>
                  <a:pt x="2133800" y="0"/>
                </a:lnTo>
                <a:lnTo>
                  <a:pt x="2133800" y="2409836"/>
                </a:lnTo>
                <a:lnTo>
                  <a:pt x="0" y="2409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65433" y="7877164"/>
            <a:ext cx="2133800" cy="2409836"/>
          </a:xfrm>
          <a:custGeom>
            <a:avLst/>
            <a:gdLst/>
            <a:ahLst/>
            <a:cxnLst/>
            <a:rect r="r" b="b" t="t" l="l"/>
            <a:pathLst>
              <a:path h="2409836" w="2133800">
                <a:moveTo>
                  <a:pt x="0" y="0"/>
                </a:moveTo>
                <a:lnTo>
                  <a:pt x="2133800" y="0"/>
                </a:lnTo>
                <a:lnTo>
                  <a:pt x="2133800" y="2409836"/>
                </a:lnTo>
                <a:lnTo>
                  <a:pt x="0" y="2409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80600" y="4290919"/>
            <a:ext cx="10126799" cy="1695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0"/>
              </a:lnSpc>
            </a:pPr>
            <a:r>
              <a:rPr lang="en-US" sz="5563" spc="578">
                <a:solidFill>
                  <a:srgbClr val="723513"/>
                </a:solidFill>
                <a:latin typeface="Brown Sugar"/>
                <a:ea typeface="Brown Sugar"/>
                <a:cs typeface="Brown Sugar"/>
                <a:sym typeface="Brown Sugar"/>
              </a:rPr>
              <a:t>Gracias por la atención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64413">
            <a:off x="-1654919" y="-3303035"/>
            <a:ext cx="13616551" cy="4850896"/>
          </a:xfrm>
          <a:custGeom>
            <a:avLst/>
            <a:gdLst/>
            <a:ahLst/>
            <a:cxnLst/>
            <a:rect r="r" b="b" t="t" l="l"/>
            <a:pathLst>
              <a:path h="4850896" w="13616551">
                <a:moveTo>
                  <a:pt x="0" y="0"/>
                </a:moveTo>
                <a:lnTo>
                  <a:pt x="13616552" y="0"/>
                </a:lnTo>
                <a:lnTo>
                  <a:pt x="13616552" y="4850896"/>
                </a:lnTo>
                <a:lnTo>
                  <a:pt x="0" y="4850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146539">
            <a:off x="6229830" y="8299682"/>
            <a:ext cx="13616551" cy="4850896"/>
          </a:xfrm>
          <a:custGeom>
            <a:avLst/>
            <a:gdLst/>
            <a:ahLst/>
            <a:cxnLst/>
            <a:rect r="r" b="b" t="t" l="l"/>
            <a:pathLst>
              <a:path h="4850896" w="13616551">
                <a:moveTo>
                  <a:pt x="0" y="0"/>
                </a:moveTo>
                <a:lnTo>
                  <a:pt x="13616551" y="0"/>
                </a:lnTo>
                <a:lnTo>
                  <a:pt x="13616551" y="4850896"/>
                </a:lnTo>
                <a:lnTo>
                  <a:pt x="0" y="4850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641855">
            <a:off x="-1600570" y="5367867"/>
            <a:ext cx="4865751" cy="8229600"/>
          </a:xfrm>
          <a:custGeom>
            <a:avLst/>
            <a:gdLst/>
            <a:ahLst/>
            <a:cxnLst/>
            <a:rect r="r" b="b" t="t" l="l"/>
            <a:pathLst>
              <a:path h="8229600" w="4865751">
                <a:moveTo>
                  <a:pt x="0" y="0"/>
                </a:moveTo>
                <a:lnTo>
                  <a:pt x="4865751" y="0"/>
                </a:lnTo>
                <a:lnTo>
                  <a:pt x="48657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700000">
            <a:off x="15400805" y="6501198"/>
            <a:ext cx="2827990" cy="4114800"/>
          </a:xfrm>
          <a:custGeom>
            <a:avLst/>
            <a:gdLst/>
            <a:ahLst/>
            <a:cxnLst/>
            <a:rect r="r" b="b" t="t" l="l"/>
            <a:pathLst>
              <a:path h="4114800" w="282799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115285">
            <a:off x="-224241" y="685297"/>
            <a:ext cx="2827990" cy="4114800"/>
          </a:xfrm>
          <a:custGeom>
            <a:avLst/>
            <a:gdLst/>
            <a:ahLst/>
            <a:cxnLst/>
            <a:rect r="r" b="b" t="t" l="l"/>
            <a:pathLst>
              <a:path h="4114800" w="282799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58221" y="1741047"/>
            <a:ext cx="12571558" cy="1248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3550" spc="113">
                <a:solidFill>
                  <a:srgbClr val="723513"/>
                </a:solidFill>
                <a:latin typeface="Brown Sugar"/>
                <a:ea typeface="Brown Sugar"/>
                <a:cs typeface="Brown Sugar"/>
                <a:sym typeface="Brown Sugar"/>
              </a:rPr>
              <a:t>1. Perspectivas Teóricas del Desarrollo Cognoscitivo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14662" y="3419005"/>
            <a:ext cx="5993290" cy="3799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32"/>
              </a:lnSpc>
            </a:pPr>
            <a:r>
              <a:rPr lang="en-US" sz="1951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Piaget y el Pensamiento Formal</a:t>
            </a:r>
          </a:p>
          <a:p>
            <a:pPr algn="just">
              <a:lnSpc>
                <a:spcPts val="2732"/>
              </a:lnSpc>
            </a:pPr>
            <a:r>
              <a:rPr lang="en-US" sz="1951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- Jean Piaget propuso que el desarrollo cognitivo culmina en la adolescencia con el estadio de las operaciones formales, donde se alcanza la capacidad de pensamiento abstracto y lógico¹.</a:t>
            </a:r>
          </a:p>
          <a:p>
            <a:pPr algn="just">
              <a:lnSpc>
                <a:spcPts val="2732"/>
              </a:lnSpc>
            </a:pPr>
            <a:r>
              <a:rPr lang="en-US" sz="1951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- Según Piaget, aunque el desarrollo biológico subyace al desarrollo psicológico, el deterioro físico del cerebro no necesariamente implica un deterioro en las funciones cognitivas².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2390456">
            <a:off x="15671760" y="-274294"/>
            <a:ext cx="4865751" cy="8229600"/>
          </a:xfrm>
          <a:custGeom>
            <a:avLst/>
            <a:gdLst/>
            <a:ahLst/>
            <a:cxnLst/>
            <a:rect r="r" b="b" t="t" l="l"/>
            <a:pathLst>
              <a:path h="8229600" w="4865751">
                <a:moveTo>
                  <a:pt x="0" y="0"/>
                </a:moveTo>
                <a:lnTo>
                  <a:pt x="4865751" y="0"/>
                </a:lnTo>
                <a:lnTo>
                  <a:pt x="48657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144000" y="3419005"/>
            <a:ext cx="5993290" cy="3799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32"/>
              </a:lnSpc>
            </a:pPr>
            <a:r>
              <a:rPr lang="en-US" sz="1951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Perspectiva Neopiagetiana</a:t>
            </a:r>
          </a:p>
          <a:p>
            <a:pPr algn="just">
              <a:lnSpc>
                <a:spcPts val="2732"/>
              </a:lnSpc>
            </a:pPr>
            <a:r>
              <a:rPr lang="en-US" sz="1951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- Los neopiagetianos sugieren la existencia de operaciones y estadios postformales y dialécticos que caracterizan el pensamiento en la adultez y la vejez¹.</a:t>
            </a:r>
          </a:p>
          <a:p>
            <a:pPr algn="just">
              <a:lnSpc>
                <a:spcPts val="2732"/>
              </a:lnSpc>
            </a:pPr>
            <a:r>
              <a:rPr lang="en-US" sz="1951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- Este pensamiento postformal es capaz de integrar contradicciones y considerar múltiples puntos de vista, lo que refleja una mayor complejidad y flexibilidad cognitiva².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1345333" y="-246048"/>
            <a:ext cx="7315200" cy="2234461"/>
          </a:xfrm>
          <a:custGeom>
            <a:avLst/>
            <a:gdLst/>
            <a:ahLst/>
            <a:cxnLst/>
            <a:rect r="r" b="b" t="t" l="l"/>
            <a:pathLst>
              <a:path h="2234461" w="7315200">
                <a:moveTo>
                  <a:pt x="7315200" y="0"/>
                </a:moveTo>
                <a:lnTo>
                  <a:pt x="0" y="0"/>
                </a:lnTo>
                <a:lnTo>
                  <a:pt x="0" y="2234461"/>
                </a:lnTo>
                <a:lnTo>
                  <a:pt x="7315200" y="2234461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-372533" y="8298587"/>
            <a:ext cx="7315200" cy="2234461"/>
          </a:xfrm>
          <a:custGeom>
            <a:avLst/>
            <a:gdLst/>
            <a:ahLst/>
            <a:cxnLst/>
            <a:rect r="r" b="b" t="t" l="l"/>
            <a:pathLst>
              <a:path h="2234461" w="7315200">
                <a:moveTo>
                  <a:pt x="7315200" y="0"/>
                </a:moveTo>
                <a:lnTo>
                  <a:pt x="0" y="0"/>
                </a:lnTo>
                <a:lnTo>
                  <a:pt x="0" y="2234461"/>
                </a:lnTo>
                <a:lnTo>
                  <a:pt x="7315200" y="2234461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62770" y="1812254"/>
            <a:ext cx="14762460" cy="8474746"/>
          </a:xfrm>
          <a:custGeom>
            <a:avLst/>
            <a:gdLst/>
            <a:ahLst/>
            <a:cxnLst/>
            <a:rect r="r" b="b" t="t" l="l"/>
            <a:pathLst>
              <a:path h="8474746" w="14762460">
                <a:moveTo>
                  <a:pt x="0" y="0"/>
                </a:moveTo>
                <a:lnTo>
                  <a:pt x="14762460" y="0"/>
                </a:lnTo>
                <a:lnTo>
                  <a:pt x="14762460" y="8474746"/>
                </a:lnTo>
                <a:lnTo>
                  <a:pt x="0" y="8474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67163">
            <a:off x="-236262" y="393700"/>
            <a:ext cx="3435858" cy="8229600"/>
          </a:xfrm>
          <a:custGeom>
            <a:avLst/>
            <a:gdLst/>
            <a:ahLst/>
            <a:cxnLst/>
            <a:rect r="r" b="b" t="t" l="l"/>
            <a:pathLst>
              <a:path h="8229600" w="3435858">
                <a:moveTo>
                  <a:pt x="0" y="0"/>
                </a:moveTo>
                <a:lnTo>
                  <a:pt x="3435858" y="0"/>
                </a:lnTo>
                <a:lnTo>
                  <a:pt x="34358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328665">
            <a:off x="14807301" y="3467100"/>
            <a:ext cx="3435858" cy="8229600"/>
          </a:xfrm>
          <a:custGeom>
            <a:avLst/>
            <a:gdLst/>
            <a:ahLst/>
            <a:cxnLst/>
            <a:rect r="r" b="b" t="t" l="l"/>
            <a:pathLst>
              <a:path h="8229600" w="3435858">
                <a:moveTo>
                  <a:pt x="3435858" y="0"/>
                </a:moveTo>
                <a:lnTo>
                  <a:pt x="0" y="0"/>
                </a:lnTo>
                <a:lnTo>
                  <a:pt x="0" y="8229600"/>
                </a:lnTo>
                <a:lnTo>
                  <a:pt x="3435858" y="8229600"/>
                </a:lnTo>
                <a:lnTo>
                  <a:pt x="3435858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309327">
            <a:off x="1614603" y="6446179"/>
            <a:ext cx="1728216" cy="4114800"/>
          </a:xfrm>
          <a:custGeom>
            <a:avLst/>
            <a:gdLst/>
            <a:ahLst/>
            <a:cxnLst/>
            <a:rect r="r" b="b" t="t" l="l"/>
            <a:pathLst>
              <a:path h="4114800" w="1728216">
                <a:moveTo>
                  <a:pt x="0" y="0"/>
                </a:moveTo>
                <a:lnTo>
                  <a:pt x="1728216" y="0"/>
                </a:lnTo>
                <a:lnTo>
                  <a:pt x="1728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4254161">
            <a:off x="15537119" y="-368823"/>
            <a:ext cx="1728216" cy="4114800"/>
          </a:xfrm>
          <a:custGeom>
            <a:avLst/>
            <a:gdLst/>
            <a:ahLst/>
            <a:cxnLst/>
            <a:rect r="r" b="b" t="t" l="l"/>
            <a:pathLst>
              <a:path h="4114800" w="1728216">
                <a:moveTo>
                  <a:pt x="0" y="0"/>
                </a:moveTo>
                <a:lnTo>
                  <a:pt x="1728216" y="0"/>
                </a:lnTo>
                <a:lnTo>
                  <a:pt x="1728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741209" y="1392678"/>
            <a:ext cx="10556702" cy="1785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27"/>
              </a:lnSpc>
              <a:spcBef>
                <a:spcPct val="0"/>
              </a:spcBef>
            </a:pPr>
            <a:r>
              <a:rPr lang="en-US" sz="5091" spc="162">
                <a:solidFill>
                  <a:srgbClr val="723513"/>
                </a:solidFill>
                <a:latin typeface="Brown Sugar"/>
                <a:ea typeface="Brown Sugar"/>
                <a:cs typeface="Brown Sugar"/>
                <a:sym typeface="Brown Sugar"/>
              </a:rPr>
              <a:t>2. Cambios Cognitivos en la Edad Adulta y la Vejez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690466" y="4019044"/>
            <a:ext cx="9731885" cy="1839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Edad Adulta (25-65 años)</a:t>
            </a:r>
          </a:p>
          <a:p>
            <a:pPr algn="just">
              <a:lnSpc>
                <a:spcPts val="2922"/>
              </a:lnSpc>
            </a:pPr>
            <a:r>
              <a:rPr lang="en-US" sz="2087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- Durante la adultez, la variabilidad en las conductas individuales aumenta debido a factores socio-personales¹.</a:t>
            </a:r>
          </a:p>
          <a:p>
            <a:pPr algn="just">
              <a:lnSpc>
                <a:spcPts val="2922"/>
              </a:lnSpc>
            </a:pPr>
            <a:r>
              <a:rPr lang="en-US" sz="2087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- Los cambios físicos y cerebrales son menos generales y más específicos a cada individuo².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690466" y="5982952"/>
            <a:ext cx="9731885" cy="2570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22"/>
              </a:lnSpc>
            </a:pPr>
            <a:r>
              <a:rPr lang="en-US" sz="2087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Vejez (65 años en adelante)</a:t>
            </a:r>
          </a:p>
          <a:p>
            <a:pPr algn="just">
              <a:lnSpc>
                <a:spcPts val="2922"/>
              </a:lnSpc>
            </a:pPr>
            <a:r>
              <a:rPr lang="en-US" sz="2087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- En la vejez, la similitud en las conductas individuales aumenta nuevamente debido a factores biológicos y sociales comunes¹.</a:t>
            </a:r>
          </a:p>
          <a:p>
            <a:pPr algn="just">
              <a:lnSpc>
                <a:spcPts val="2922"/>
              </a:lnSpc>
            </a:pPr>
            <a:r>
              <a:rPr lang="en-US" sz="2087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- Aunque puede haber un declive en ciertas funciones cognitivas, muchas personas mantienen habilidades cognitivas significativas y pueden desarrollar nuevas formas de pensamiento².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64413">
            <a:off x="-1676085" y="-3049035"/>
            <a:ext cx="13616551" cy="4850896"/>
          </a:xfrm>
          <a:custGeom>
            <a:avLst/>
            <a:gdLst/>
            <a:ahLst/>
            <a:cxnLst/>
            <a:rect r="r" b="b" t="t" l="l"/>
            <a:pathLst>
              <a:path h="4850896" w="13616551">
                <a:moveTo>
                  <a:pt x="0" y="0"/>
                </a:moveTo>
                <a:lnTo>
                  <a:pt x="13616551" y="0"/>
                </a:lnTo>
                <a:lnTo>
                  <a:pt x="13616551" y="4850896"/>
                </a:lnTo>
                <a:lnTo>
                  <a:pt x="0" y="4850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146539">
            <a:off x="6229830" y="8299682"/>
            <a:ext cx="13616551" cy="4850896"/>
          </a:xfrm>
          <a:custGeom>
            <a:avLst/>
            <a:gdLst/>
            <a:ahLst/>
            <a:cxnLst/>
            <a:rect r="r" b="b" t="t" l="l"/>
            <a:pathLst>
              <a:path h="4850896" w="13616551">
                <a:moveTo>
                  <a:pt x="0" y="0"/>
                </a:moveTo>
                <a:lnTo>
                  <a:pt x="13616551" y="0"/>
                </a:lnTo>
                <a:lnTo>
                  <a:pt x="13616551" y="4850896"/>
                </a:lnTo>
                <a:lnTo>
                  <a:pt x="0" y="4850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46099" y="2495530"/>
            <a:ext cx="14395802" cy="8229600"/>
          </a:xfrm>
          <a:custGeom>
            <a:avLst/>
            <a:gdLst/>
            <a:ahLst/>
            <a:cxnLst/>
            <a:rect r="r" b="b" t="t" l="l"/>
            <a:pathLst>
              <a:path h="8229600" w="14395802">
                <a:moveTo>
                  <a:pt x="0" y="0"/>
                </a:moveTo>
                <a:lnTo>
                  <a:pt x="14395802" y="0"/>
                </a:lnTo>
                <a:lnTo>
                  <a:pt x="143958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1542178">
            <a:off x="-1177861" y="5863679"/>
            <a:ext cx="4413123" cy="8229600"/>
          </a:xfrm>
          <a:custGeom>
            <a:avLst/>
            <a:gdLst/>
            <a:ahLst/>
            <a:cxnLst/>
            <a:rect r="r" b="b" t="t" l="l"/>
            <a:pathLst>
              <a:path h="8229600" w="4413123">
                <a:moveTo>
                  <a:pt x="4413123" y="0"/>
                </a:moveTo>
                <a:lnTo>
                  <a:pt x="0" y="0"/>
                </a:lnTo>
                <a:lnTo>
                  <a:pt x="0" y="8229600"/>
                </a:lnTo>
                <a:lnTo>
                  <a:pt x="4413123" y="8229600"/>
                </a:lnTo>
                <a:lnTo>
                  <a:pt x="4413123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436145">
            <a:off x="14815672" y="190500"/>
            <a:ext cx="4413123" cy="8229600"/>
          </a:xfrm>
          <a:custGeom>
            <a:avLst/>
            <a:gdLst/>
            <a:ahLst/>
            <a:cxnLst/>
            <a:rect r="r" b="b" t="t" l="l"/>
            <a:pathLst>
              <a:path h="8229600" w="4413123">
                <a:moveTo>
                  <a:pt x="0" y="0"/>
                </a:moveTo>
                <a:lnTo>
                  <a:pt x="4413123" y="0"/>
                </a:lnTo>
                <a:lnTo>
                  <a:pt x="44131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60696" y="5482167"/>
            <a:ext cx="2730488" cy="4496313"/>
          </a:xfrm>
          <a:custGeom>
            <a:avLst/>
            <a:gdLst/>
            <a:ahLst/>
            <a:cxnLst/>
            <a:rect r="r" b="b" t="t" l="l"/>
            <a:pathLst>
              <a:path h="4496313" w="2730488">
                <a:moveTo>
                  <a:pt x="0" y="0"/>
                </a:moveTo>
                <a:lnTo>
                  <a:pt x="2730488" y="0"/>
                </a:lnTo>
                <a:lnTo>
                  <a:pt x="2730488" y="4496312"/>
                </a:lnTo>
                <a:lnTo>
                  <a:pt x="0" y="449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512438" y="1439265"/>
            <a:ext cx="14113139" cy="1056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67"/>
              </a:lnSpc>
              <a:spcBef>
                <a:spcPct val="0"/>
              </a:spcBef>
            </a:pPr>
            <a:r>
              <a:rPr lang="en-US" sz="6119" spc="195">
                <a:solidFill>
                  <a:srgbClr val="723513"/>
                </a:solidFill>
                <a:latin typeface="Brown Sugar"/>
                <a:ea typeface="Brown Sugar"/>
                <a:cs typeface="Brown Sugar"/>
                <a:sym typeface="Brown Sugar"/>
              </a:rPr>
              <a:t>3. Perspectiva del Ciclo Vital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27304" y="3577416"/>
            <a:ext cx="11433392" cy="4152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28607" indent="-364304" lvl="1">
              <a:lnSpc>
                <a:spcPts val="4724"/>
              </a:lnSpc>
              <a:buFont typeface="Arial"/>
              <a:buChar char="•"/>
            </a:pPr>
            <a:r>
              <a:rPr lang="en-US" sz="3374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 Erik Erikson y otros teóricos del ciclo vital argumentan que el desarrollo cognitivo no se detiene en la adultez, sino que continúa a lo largo de toda la vida¹.</a:t>
            </a:r>
          </a:p>
          <a:p>
            <a:pPr algn="l" marL="728607" indent="-364304" lvl="1">
              <a:lnSpc>
                <a:spcPts val="4724"/>
              </a:lnSpc>
              <a:buFont typeface="Arial"/>
              <a:buChar char="•"/>
            </a:pPr>
            <a:r>
              <a:rPr lang="en-US" sz="3374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Durante todo el ciclo vital, están presentes procesos evolutivos básicos que permiten el crecimiento y la adaptación cognitiva².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999018">
            <a:off x="13884911" y="4510962"/>
            <a:ext cx="5842422" cy="9292123"/>
          </a:xfrm>
          <a:custGeom>
            <a:avLst/>
            <a:gdLst/>
            <a:ahLst/>
            <a:cxnLst/>
            <a:rect r="r" b="b" t="t" l="l"/>
            <a:pathLst>
              <a:path h="9292123" w="5842422">
                <a:moveTo>
                  <a:pt x="5842422" y="0"/>
                </a:moveTo>
                <a:lnTo>
                  <a:pt x="0" y="0"/>
                </a:lnTo>
                <a:lnTo>
                  <a:pt x="0" y="9292123"/>
                </a:lnTo>
                <a:lnTo>
                  <a:pt x="5842422" y="9292123"/>
                </a:lnTo>
                <a:lnTo>
                  <a:pt x="584242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580548">
            <a:off x="-1278678" y="-3320173"/>
            <a:ext cx="5842422" cy="9292123"/>
          </a:xfrm>
          <a:custGeom>
            <a:avLst/>
            <a:gdLst/>
            <a:ahLst/>
            <a:cxnLst/>
            <a:rect r="r" b="b" t="t" l="l"/>
            <a:pathLst>
              <a:path h="9292123" w="5842422">
                <a:moveTo>
                  <a:pt x="0" y="0"/>
                </a:moveTo>
                <a:lnTo>
                  <a:pt x="5842422" y="0"/>
                </a:lnTo>
                <a:lnTo>
                  <a:pt x="5842422" y="9292122"/>
                </a:lnTo>
                <a:lnTo>
                  <a:pt x="0" y="9292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1345333" y="-246048"/>
            <a:ext cx="7315200" cy="2234461"/>
          </a:xfrm>
          <a:custGeom>
            <a:avLst/>
            <a:gdLst/>
            <a:ahLst/>
            <a:cxnLst/>
            <a:rect r="r" b="b" t="t" l="l"/>
            <a:pathLst>
              <a:path h="2234461" w="7315200">
                <a:moveTo>
                  <a:pt x="7315200" y="0"/>
                </a:moveTo>
                <a:lnTo>
                  <a:pt x="0" y="0"/>
                </a:lnTo>
                <a:lnTo>
                  <a:pt x="0" y="2234461"/>
                </a:lnTo>
                <a:lnTo>
                  <a:pt x="7315200" y="2234461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10800000">
            <a:off x="-372533" y="8298587"/>
            <a:ext cx="7315200" cy="2234461"/>
          </a:xfrm>
          <a:custGeom>
            <a:avLst/>
            <a:gdLst/>
            <a:ahLst/>
            <a:cxnLst/>
            <a:rect r="r" b="b" t="t" l="l"/>
            <a:pathLst>
              <a:path h="2234461" w="7315200">
                <a:moveTo>
                  <a:pt x="7315200" y="0"/>
                </a:moveTo>
                <a:lnTo>
                  <a:pt x="0" y="0"/>
                </a:lnTo>
                <a:lnTo>
                  <a:pt x="0" y="2234461"/>
                </a:lnTo>
                <a:lnTo>
                  <a:pt x="7315200" y="2234461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6794500"/>
            <a:ext cx="3089841" cy="4114800"/>
          </a:xfrm>
          <a:custGeom>
            <a:avLst/>
            <a:gdLst/>
            <a:ahLst/>
            <a:cxnLst/>
            <a:rect r="r" b="b" t="t" l="l"/>
            <a:pathLst>
              <a:path h="4114800" w="3089841">
                <a:moveTo>
                  <a:pt x="0" y="0"/>
                </a:moveTo>
                <a:lnTo>
                  <a:pt x="3089841" y="0"/>
                </a:lnTo>
                <a:lnTo>
                  <a:pt x="30898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169459" y="-246048"/>
            <a:ext cx="3089841" cy="4114800"/>
          </a:xfrm>
          <a:custGeom>
            <a:avLst/>
            <a:gdLst/>
            <a:ahLst/>
            <a:cxnLst/>
            <a:rect r="r" b="b" t="t" l="l"/>
            <a:pathLst>
              <a:path h="4114800" w="3089841">
                <a:moveTo>
                  <a:pt x="3089841" y="0"/>
                </a:moveTo>
                <a:lnTo>
                  <a:pt x="0" y="0"/>
                </a:lnTo>
                <a:lnTo>
                  <a:pt x="0" y="4114800"/>
                </a:lnTo>
                <a:lnTo>
                  <a:pt x="3089841" y="4114800"/>
                </a:lnTo>
                <a:lnTo>
                  <a:pt x="30898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285067" y="914400"/>
            <a:ext cx="11717867" cy="1812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5143" spc="164">
                <a:solidFill>
                  <a:srgbClr val="723513"/>
                </a:solidFill>
                <a:latin typeface="Brown Sugar"/>
                <a:ea typeface="Brown Sugar"/>
                <a:cs typeface="Brown Sugar"/>
                <a:sym typeface="Brown Sugar"/>
              </a:rPr>
              <a:t>4. Factores que Influyen en el Desarrollo Cognitivo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27304" y="3138808"/>
            <a:ext cx="11433392" cy="4743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28607" indent="-364304" lvl="1">
              <a:lnSpc>
                <a:spcPts val="4724"/>
              </a:lnSpc>
              <a:buFont typeface="Arial"/>
              <a:buChar char="•"/>
            </a:pPr>
            <a:r>
              <a:rPr lang="en-US" sz="3374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- Factores Biológicos: Incluyen cambios en la estructura y función cerebral, así como la salud física general¹.</a:t>
            </a:r>
          </a:p>
          <a:p>
            <a:pPr algn="just" marL="728607" indent="-364304" lvl="1">
              <a:lnSpc>
                <a:spcPts val="4724"/>
              </a:lnSpc>
              <a:buFont typeface="Arial"/>
              <a:buChar char="•"/>
            </a:pPr>
            <a:r>
              <a:rPr lang="en-US" sz="3374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- Factores Sociales: Las interacciones sociales, el nivel educativo y las actividades cognitivamente estimulantes juegan un papel crucial en el mantenimiento y desarrollo de las capacidades cognitivas².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-1125228" y="-1520514"/>
            <a:ext cx="10804805" cy="9567164"/>
          </a:xfrm>
          <a:custGeom>
            <a:avLst/>
            <a:gdLst/>
            <a:ahLst/>
            <a:cxnLst/>
            <a:rect r="r" b="b" t="t" l="l"/>
            <a:pathLst>
              <a:path h="9567164" w="10804805">
                <a:moveTo>
                  <a:pt x="10804805" y="9567163"/>
                </a:moveTo>
                <a:lnTo>
                  <a:pt x="0" y="9567163"/>
                </a:lnTo>
                <a:lnTo>
                  <a:pt x="0" y="0"/>
                </a:lnTo>
                <a:lnTo>
                  <a:pt x="10804805" y="0"/>
                </a:lnTo>
                <a:lnTo>
                  <a:pt x="10804805" y="9567163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1702532" y="2944484"/>
            <a:ext cx="7977045" cy="1009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0"/>
              </a:lnSpc>
              <a:spcBef>
                <a:spcPct val="0"/>
              </a:spcBef>
            </a:pPr>
            <a:r>
              <a:rPr lang="en-US" sz="5992" spc="461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Cambios en la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455847" y="2153003"/>
            <a:ext cx="10016447" cy="8869109"/>
          </a:xfrm>
          <a:custGeom>
            <a:avLst/>
            <a:gdLst/>
            <a:ahLst/>
            <a:cxnLst/>
            <a:rect r="r" b="b" t="t" l="l"/>
            <a:pathLst>
              <a:path h="8869109" w="10016447">
                <a:moveTo>
                  <a:pt x="0" y="0"/>
                </a:moveTo>
                <a:lnTo>
                  <a:pt x="10016447" y="0"/>
                </a:lnTo>
                <a:lnTo>
                  <a:pt x="10016447" y="8869109"/>
                </a:lnTo>
                <a:lnTo>
                  <a:pt x="0" y="8869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false" rot="0">
            <a:off x="10042498" y="2310759"/>
            <a:ext cx="7026591" cy="6947541"/>
          </a:xfrm>
          <a:custGeom>
            <a:avLst/>
            <a:gdLst/>
            <a:ahLst/>
            <a:cxnLst/>
            <a:rect r="r" b="b" t="t" l="l"/>
            <a:pathLst>
              <a:path h="6947541" w="7026591">
                <a:moveTo>
                  <a:pt x="7026591" y="0"/>
                </a:moveTo>
                <a:lnTo>
                  <a:pt x="0" y="0"/>
                </a:lnTo>
                <a:lnTo>
                  <a:pt x="0" y="6947541"/>
                </a:lnTo>
                <a:lnTo>
                  <a:pt x="7026591" y="6947541"/>
                </a:lnTo>
                <a:lnTo>
                  <a:pt x="702659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16514" y="773745"/>
            <a:ext cx="1917737" cy="2489323"/>
          </a:xfrm>
          <a:custGeom>
            <a:avLst/>
            <a:gdLst/>
            <a:ahLst/>
            <a:cxnLst/>
            <a:rect r="r" b="b" t="t" l="l"/>
            <a:pathLst>
              <a:path h="2489323" w="1917737">
                <a:moveTo>
                  <a:pt x="0" y="0"/>
                </a:moveTo>
                <a:lnTo>
                  <a:pt x="1917737" y="0"/>
                </a:lnTo>
                <a:lnTo>
                  <a:pt x="1917737" y="2489322"/>
                </a:lnTo>
                <a:lnTo>
                  <a:pt x="0" y="24893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4376498" y="5989249"/>
            <a:ext cx="2730731" cy="4114800"/>
          </a:xfrm>
          <a:custGeom>
            <a:avLst/>
            <a:gdLst/>
            <a:ahLst/>
            <a:cxnLst/>
            <a:rect r="r" b="b" t="t" l="l"/>
            <a:pathLst>
              <a:path h="4114800" w="2730731">
                <a:moveTo>
                  <a:pt x="0" y="0"/>
                </a:moveTo>
                <a:lnTo>
                  <a:pt x="2730731" y="0"/>
                </a:lnTo>
                <a:lnTo>
                  <a:pt x="2730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61099" y="4102402"/>
            <a:ext cx="8961529" cy="190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17"/>
              </a:lnSpc>
            </a:pPr>
            <a:r>
              <a:rPr lang="en-US" sz="11083" spc="1518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MEMORIA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-52872" y="-37357"/>
            <a:ext cx="11306679" cy="10011550"/>
          </a:xfrm>
          <a:custGeom>
            <a:avLst/>
            <a:gdLst/>
            <a:ahLst/>
            <a:cxnLst/>
            <a:rect r="r" b="b" t="t" l="l"/>
            <a:pathLst>
              <a:path h="10011550" w="11306679">
                <a:moveTo>
                  <a:pt x="11306679" y="10011550"/>
                </a:moveTo>
                <a:lnTo>
                  <a:pt x="0" y="10011550"/>
                </a:lnTo>
                <a:lnTo>
                  <a:pt x="0" y="0"/>
                </a:lnTo>
                <a:lnTo>
                  <a:pt x="11306679" y="0"/>
                </a:lnTo>
                <a:lnTo>
                  <a:pt x="11306679" y="1001155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11111539" y="2529350"/>
            <a:ext cx="5909855" cy="797648"/>
            <a:chOff x="0" y="0"/>
            <a:chExt cx="21554726" cy="290922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098" y="-6509"/>
              <a:ext cx="21569057" cy="2941275"/>
            </a:xfrm>
            <a:custGeom>
              <a:avLst/>
              <a:gdLst/>
              <a:ahLst/>
              <a:cxnLst/>
              <a:rect r="r" b="b" t="t" l="l"/>
              <a:pathLst>
                <a:path h="2941275" w="21569057">
                  <a:moveTo>
                    <a:pt x="63030" y="2347721"/>
                  </a:moveTo>
                  <a:cubicBezTo>
                    <a:pt x="63030" y="2347721"/>
                    <a:pt x="0" y="210115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0675984" y="6965"/>
                  </a:cubicBezTo>
                  <a:cubicBezTo>
                    <a:pt x="20892732" y="16819"/>
                    <a:pt x="21097046" y="36481"/>
                    <a:pt x="21231235" y="101690"/>
                  </a:cubicBezTo>
                  <a:cubicBezTo>
                    <a:pt x="21487282" y="226120"/>
                    <a:pt x="21569056" y="459160"/>
                    <a:pt x="21563568" y="704684"/>
                  </a:cubicBezTo>
                  <a:cubicBezTo>
                    <a:pt x="21563568" y="704684"/>
                    <a:pt x="21520281" y="1013073"/>
                    <a:pt x="21527713" y="1248607"/>
                  </a:cubicBezTo>
                  <a:cubicBezTo>
                    <a:pt x="21534837" y="2089523"/>
                    <a:pt x="21541995" y="2285126"/>
                    <a:pt x="21541995" y="2285126"/>
                  </a:cubicBezTo>
                  <a:cubicBezTo>
                    <a:pt x="21525312" y="2500858"/>
                    <a:pt x="21410668" y="2711470"/>
                    <a:pt x="21213799" y="2823094"/>
                  </a:cubicBezTo>
                  <a:cubicBezTo>
                    <a:pt x="21063449" y="2908343"/>
                    <a:pt x="20865417" y="2923440"/>
                    <a:pt x="16605164" y="2912699"/>
                  </a:cubicBezTo>
                  <a:cubicBezTo>
                    <a:pt x="645952" y="2907422"/>
                    <a:pt x="384604" y="2941275"/>
                    <a:pt x="254278" y="2832117"/>
                  </a:cubicBezTo>
                  <a:cubicBezTo>
                    <a:pt x="145767" y="2741232"/>
                    <a:pt x="81795" y="2547920"/>
                    <a:pt x="63030" y="2347721"/>
                  </a:cubicBezTo>
                  <a:close/>
                </a:path>
              </a:pathLst>
            </a:custGeom>
            <a:solidFill>
              <a:srgbClr val="FFDDE7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1132627" y="1891382"/>
            <a:ext cx="5888767" cy="1142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312"/>
              </a:lnSpc>
              <a:spcBef>
                <a:spcPct val="0"/>
              </a:spcBef>
            </a:pPr>
            <a:r>
              <a:rPr lang="en-US" sz="6652" spc="86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Introducción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864836" y="4240384"/>
            <a:ext cx="8156557" cy="3116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184"/>
              </a:lnSpc>
            </a:pPr>
            <a:r>
              <a:rPr lang="en-US" sz="2808" spc="199">
                <a:solidFill>
                  <a:srgbClr val="1B2836"/>
                </a:solidFill>
                <a:latin typeface="Sniglet"/>
                <a:ea typeface="Sniglet"/>
                <a:cs typeface="Sniglet"/>
                <a:sym typeface="Sniglet"/>
              </a:rPr>
              <a:t>A medida que envejecemos, es común experimentar ciertos cambios en la memoria. Estos cambios pueden variar en intensidad y tipo, y no todos los adultos mayores los experimentan de la misma manera. 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-5400000">
            <a:off x="-1470422" y="6417987"/>
            <a:ext cx="10369015" cy="13293609"/>
          </a:xfrm>
          <a:custGeom>
            <a:avLst/>
            <a:gdLst/>
            <a:ahLst/>
            <a:cxnLst/>
            <a:rect r="r" b="b" t="t" l="l"/>
            <a:pathLst>
              <a:path h="13293609" w="10369015">
                <a:moveTo>
                  <a:pt x="10369015" y="0"/>
                </a:moveTo>
                <a:lnTo>
                  <a:pt x="0" y="0"/>
                </a:lnTo>
                <a:lnTo>
                  <a:pt x="0" y="13293609"/>
                </a:lnTo>
                <a:lnTo>
                  <a:pt x="10369015" y="13293609"/>
                </a:lnTo>
                <a:lnTo>
                  <a:pt x="103690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445254" y="2529350"/>
            <a:ext cx="5278337" cy="6877312"/>
          </a:xfrm>
          <a:custGeom>
            <a:avLst/>
            <a:gdLst/>
            <a:ahLst/>
            <a:cxnLst/>
            <a:rect r="r" b="b" t="t" l="l"/>
            <a:pathLst>
              <a:path h="6877312" w="5278337">
                <a:moveTo>
                  <a:pt x="0" y="0"/>
                </a:moveTo>
                <a:lnTo>
                  <a:pt x="5278337" y="0"/>
                </a:lnTo>
                <a:lnTo>
                  <a:pt x="5278337" y="6877313"/>
                </a:lnTo>
                <a:lnTo>
                  <a:pt x="0" y="6877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415122" y="450788"/>
            <a:ext cx="1212543" cy="1573945"/>
          </a:xfrm>
          <a:custGeom>
            <a:avLst/>
            <a:gdLst/>
            <a:ahLst/>
            <a:cxnLst/>
            <a:rect r="r" b="b" t="t" l="l"/>
            <a:pathLst>
              <a:path h="1573945" w="1212543">
                <a:moveTo>
                  <a:pt x="0" y="0"/>
                </a:moveTo>
                <a:lnTo>
                  <a:pt x="1212543" y="0"/>
                </a:lnTo>
                <a:lnTo>
                  <a:pt x="1212543" y="1573944"/>
                </a:lnTo>
                <a:lnTo>
                  <a:pt x="0" y="15739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710892" y="5389293"/>
            <a:ext cx="5802701" cy="5138028"/>
          </a:xfrm>
          <a:custGeom>
            <a:avLst/>
            <a:gdLst/>
            <a:ahLst/>
            <a:cxnLst/>
            <a:rect r="r" b="b" t="t" l="l"/>
            <a:pathLst>
              <a:path h="5138028" w="5802701">
                <a:moveTo>
                  <a:pt x="0" y="0"/>
                </a:moveTo>
                <a:lnTo>
                  <a:pt x="5802701" y="0"/>
                </a:lnTo>
                <a:lnTo>
                  <a:pt x="5802701" y="5138028"/>
                </a:lnTo>
                <a:lnTo>
                  <a:pt x="0" y="513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true" flipV="true" rot="0">
            <a:off x="-319260" y="-174837"/>
            <a:ext cx="5802701" cy="5138028"/>
          </a:xfrm>
          <a:custGeom>
            <a:avLst/>
            <a:gdLst/>
            <a:ahLst/>
            <a:cxnLst/>
            <a:rect r="r" b="b" t="t" l="l"/>
            <a:pathLst>
              <a:path h="5138028" w="5802701">
                <a:moveTo>
                  <a:pt x="5802701" y="5138028"/>
                </a:moveTo>
                <a:lnTo>
                  <a:pt x="0" y="5138028"/>
                </a:lnTo>
                <a:lnTo>
                  <a:pt x="0" y="0"/>
                </a:lnTo>
                <a:lnTo>
                  <a:pt x="5802701" y="0"/>
                </a:lnTo>
                <a:lnTo>
                  <a:pt x="5802701" y="5138028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5137674" y="1750524"/>
            <a:ext cx="8012652" cy="1232485"/>
            <a:chOff x="0" y="0"/>
            <a:chExt cx="16214571" cy="24940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9098" y="-6509"/>
              <a:ext cx="16228902" cy="2526136"/>
            </a:xfrm>
            <a:custGeom>
              <a:avLst/>
              <a:gdLst/>
              <a:ahLst/>
              <a:cxnLst/>
              <a:rect r="r" b="b" t="t" l="l"/>
              <a:pathLst>
                <a:path h="2526136" w="16228902">
                  <a:moveTo>
                    <a:pt x="63030" y="1932583"/>
                  </a:moveTo>
                  <a:cubicBezTo>
                    <a:pt x="63030" y="1932583"/>
                    <a:pt x="0" y="168601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5335829" y="6965"/>
                  </a:cubicBezTo>
                  <a:cubicBezTo>
                    <a:pt x="15552577" y="16819"/>
                    <a:pt x="15756892" y="36481"/>
                    <a:pt x="15891081" y="101690"/>
                  </a:cubicBezTo>
                  <a:cubicBezTo>
                    <a:pt x="16147127" y="226120"/>
                    <a:pt x="16228902" y="459160"/>
                    <a:pt x="16223414" y="704684"/>
                  </a:cubicBezTo>
                  <a:cubicBezTo>
                    <a:pt x="16223414" y="704684"/>
                    <a:pt x="16180126" y="1013073"/>
                    <a:pt x="16187559" y="1248607"/>
                  </a:cubicBezTo>
                  <a:cubicBezTo>
                    <a:pt x="16194682" y="1674384"/>
                    <a:pt x="16201840" y="1869987"/>
                    <a:pt x="16201840" y="1869987"/>
                  </a:cubicBezTo>
                  <a:cubicBezTo>
                    <a:pt x="16185157" y="2085719"/>
                    <a:pt x="16070513" y="2296331"/>
                    <a:pt x="15873644" y="2407955"/>
                  </a:cubicBezTo>
                  <a:cubicBezTo>
                    <a:pt x="15723294" y="2493204"/>
                    <a:pt x="15525263" y="2508301"/>
                    <a:pt x="12352266" y="2497560"/>
                  </a:cubicBezTo>
                  <a:cubicBezTo>
                    <a:pt x="645952" y="2492283"/>
                    <a:pt x="384604" y="2526136"/>
                    <a:pt x="254278" y="2416978"/>
                  </a:cubicBezTo>
                  <a:cubicBezTo>
                    <a:pt x="145767" y="2326093"/>
                    <a:pt x="81795" y="2132782"/>
                    <a:pt x="63030" y="1932583"/>
                  </a:cubicBezTo>
                  <a:close/>
                </a:path>
              </a:pathLst>
            </a:custGeom>
            <a:solidFill>
              <a:srgbClr val="FFDDE7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614184" y="4156331"/>
            <a:ext cx="3265994" cy="3161236"/>
            <a:chOff x="0" y="0"/>
            <a:chExt cx="13120857" cy="1270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11430" y="857250"/>
              <a:ext cx="13430736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430736">
                  <a:moveTo>
                    <a:pt x="10488435" y="938530"/>
                  </a:moveTo>
                  <a:cubicBezTo>
                    <a:pt x="9259010" y="189230"/>
                    <a:pt x="8929676" y="154940"/>
                    <a:pt x="7485071" y="0"/>
                  </a:cubicBezTo>
                  <a:cubicBezTo>
                    <a:pt x="4173366" y="38100"/>
                    <a:pt x="1488839" y="1889760"/>
                    <a:pt x="449667" y="4933950"/>
                  </a:cubicBezTo>
                  <a:cubicBezTo>
                    <a:pt x="94091" y="5975350"/>
                    <a:pt x="0" y="7139940"/>
                    <a:pt x="416864" y="8159750"/>
                  </a:cubicBezTo>
                  <a:cubicBezTo>
                    <a:pt x="965316" y="9499600"/>
                    <a:pt x="2328573" y="10407650"/>
                    <a:pt x="3769243" y="10773410"/>
                  </a:cubicBezTo>
                  <a:cubicBezTo>
                    <a:pt x="5209914" y="11140440"/>
                    <a:pt x="6796225" y="11644630"/>
                    <a:pt x="8273633" y="11470640"/>
                  </a:cubicBezTo>
                  <a:cubicBezTo>
                    <a:pt x="9425645" y="11334750"/>
                    <a:pt x="10576344" y="10519410"/>
                    <a:pt x="11438384" y="9767570"/>
                  </a:cubicBezTo>
                  <a:cubicBezTo>
                    <a:pt x="12010453" y="9268460"/>
                    <a:pt x="12367341" y="8576310"/>
                    <a:pt x="12606140" y="7867650"/>
                  </a:cubicBezTo>
                  <a:cubicBezTo>
                    <a:pt x="13430736" y="5401310"/>
                    <a:pt x="12757031" y="2322830"/>
                    <a:pt x="10488435" y="938530"/>
                  </a:cubicBezTo>
                  <a:close/>
                </a:path>
              </a:pathLst>
            </a:custGeom>
            <a:blipFill>
              <a:blip r:embed="rId4"/>
              <a:stretch>
                <a:fillRect l="-10152" t="0" r="-57830" b="0"/>
              </a:stretch>
            </a:blipFill>
            <a:ln w="85725" cap="sq">
              <a:solidFill>
                <a:srgbClr val="FFDDE7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true" flipV="false" rot="-6911399">
            <a:off x="3550744" y="2048860"/>
            <a:ext cx="891937" cy="1994361"/>
          </a:xfrm>
          <a:custGeom>
            <a:avLst/>
            <a:gdLst/>
            <a:ahLst/>
            <a:cxnLst/>
            <a:rect r="r" b="b" t="t" l="l"/>
            <a:pathLst>
              <a:path h="1994361" w="891937">
                <a:moveTo>
                  <a:pt x="891937" y="0"/>
                </a:moveTo>
                <a:lnTo>
                  <a:pt x="0" y="0"/>
                </a:lnTo>
                <a:lnTo>
                  <a:pt x="0" y="1994362"/>
                </a:lnTo>
                <a:lnTo>
                  <a:pt x="891937" y="1994362"/>
                </a:lnTo>
                <a:lnTo>
                  <a:pt x="89193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7452500">
            <a:off x="13750570" y="1809314"/>
            <a:ext cx="1023025" cy="2287472"/>
          </a:xfrm>
          <a:custGeom>
            <a:avLst/>
            <a:gdLst/>
            <a:ahLst/>
            <a:cxnLst/>
            <a:rect r="r" b="b" t="t" l="l"/>
            <a:pathLst>
              <a:path h="2287472" w="1023025">
                <a:moveTo>
                  <a:pt x="0" y="0"/>
                </a:moveTo>
                <a:lnTo>
                  <a:pt x="1023026" y="0"/>
                </a:lnTo>
                <a:lnTo>
                  <a:pt x="1023026" y="2287472"/>
                </a:lnTo>
                <a:lnTo>
                  <a:pt x="0" y="2287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0" id="10"/>
          <p:cNvGrpSpPr/>
          <p:nvPr/>
        </p:nvGrpSpPr>
        <p:grpSpPr>
          <a:xfrm rot="0">
            <a:off x="13997305" y="4396979"/>
            <a:ext cx="746521" cy="746521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DE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444"/>
                </a:lnSpc>
                <a:spcBef>
                  <a:spcPct val="0"/>
                </a:spcBef>
              </a:pPr>
              <a:r>
                <a:rPr lang="en-US" sz="2649">
                  <a:solidFill>
                    <a:srgbClr val="152530"/>
                  </a:solidFill>
                  <a:latin typeface="Sniglet"/>
                  <a:ea typeface="Sniglet"/>
                  <a:cs typeface="Sniglet"/>
                  <a:sym typeface="Sniglet"/>
                </a:rPr>
                <a:t>04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5332955" y="1854143"/>
            <a:ext cx="7715683" cy="842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79"/>
              </a:lnSpc>
              <a:spcBef>
                <a:spcPct val="0"/>
              </a:spcBef>
            </a:pPr>
            <a:r>
              <a:rPr lang="en-US" sz="4913" spc="63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Memoria en la vejez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997305" y="7294084"/>
            <a:ext cx="2882873" cy="2827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89"/>
              </a:lnSpc>
            </a:pPr>
            <a:r>
              <a:rPr lang="en-US" sz="1761">
                <a:solidFill>
                  <a:srgbClr val="152530"/>
                </a:solidFill>
                <a:latin typeface="Sniglet"/>
                <a:ea typeface="Sniglet"/>
                <a:cs typeface="Sniglet"/>
                <a:sym typeface="Sniglet"/>
              </a:rPr>
              <a:t> 4. Memoria Prospectiva</a:t>
            </a:r>
          </a:p>
          <a:p>
            <a:pPr algn="just" marL="0" indent="0" lvl="0">
              <a:lnSpc>
                <a:spcPts val="2289"/>
              </a:lnSpc>
            </a:pPr>
            <a:r>
              <a:rPr lang="en-US" sz="1761">
                <a:solidFill>
                  <a:srgbClr val="152530"/>
                </a:solidFill>
                <a:latin typeface="Sniglet"/>
                <a:ea typeface="Sniglet"/>
                <a:cs typeface="Sniglet"/>
                <a:sym typeface="Sniglet"/>
              </a:rPr>
              <a:t>La memoria prospectiva, que es la capacidad de recordar realizar acciones futuras, como tomar medicamentos o asistir a citas, puede deteriorarse. Esto puede llevar a olvidos más frecuentes de tareas planificadas².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9559060" y="4156331"/>
            <a:ext cx="3265994" cy="3161236"/>
            <a:chOff x="0" y="0"/>
            <a:chExt cx="13120857" cy="1270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11430" y="857250"/>
              <a:ext cx="13430736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430736">
                  <a:moveTo>
                    <a:pt x="10488435" y="938530"/>
                  </a:moveTo>
                  <a:cubicBezTo>
                    <a:pt x="9259010" y="189230"/>
                    <a:pt x="8929676" y="154940"/>
                    <a:pt x="7485071" y="0"/>
                  </a:cubicBezTo>
                  <a:cubicBezTo>
                    <a:pt x="4173366" y="38100"/>
                    <a:pt x="1488839" y="1889760"/>
                    <a:pt x="449667" y="4933950"/>
                  </a:cubicBezTo>
                  <a:cubicBezTo>
                    <a:pt x="94091" y="5975350"/>
                    <a:pt x="0" y="7139940"/>
                    <a:pt x="416864" y="8159750"/>
                  </a:cubicBezTo>
                  <a:cubicBezTo>
                    <a:pt x="965316" y="9499600"/>
                    <a:pt x="2328573" y="10407650"/>
                    <a:pt x="3769243" y="10773410"/>
                  </a:cubicBezTo>
                  <a:cubicBezTo>
                    <a:pt x="5209914" y="11140440"/>
                    <a:pt x="6796225" y="11644630"/>
                    <a:pt x="8273633" y="11470640"/>
                  </a:cubicBezTo>
                  <a:cubicBezTo>
                    <a:pt x="9425645" y="11334750"/>
                    <a:pt x="10576344" y="10519410"/>
                    <a:pt x="11438384" y="9767570"/>
                  </a:cubicBezTo>
                  <a:cubicBezTo>
                    <a:pt x="12010453" y="9268460"/>
                    <a:pt x="12367341" y="8576310"/>
                    <a:pt x="12606140" y="7867650"/>
                  </a:cubicBezTo>
                  <a:cubicBezTo>
                    <a:pt x="13430736" y="5401310"/>
                    <a:pt x="12757031" y="2322830"/>
                    <a:pt x="10488435" y="938530"/>
                  </a:cubicBezTo>
                  <a:close/>
                </a:path>
              </a:pathLst>
            </a:custGeom>
            <a:blipFill>
              <a:blip r:embed="rId7"/>
              <a:stretch>
                <a:fillRect l="-24996" t="0" r="-24996" b="0"/>
              </a:stretch>
            </a:blipFill>
            <a:ln w="85725" cap="sq">
              <a:solidFill>
                <a:srgbClr val="FFDDE7"/>
              </a:solidFill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9942181" y="4396979"/>
            <a:ext cx="746521" cy="746521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DE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444"/>
                </a:lnSpc>
                <a:spcBef>
                  <a:spcPct val="0"/>
                </a:spcBef>
              </a:pPr>
              <a:r>
                <a:rPr lang="en-US" sz="2649">
                  <a:solidFill>
                    <a:srgbClr val="152530"/>
                  </a:solidFill>
                  <a:latin typeface="Sniglet"/>
                  <a:ea typeface="Sniglet"/>
                  <a:cs typeface="Sniglet"/>
                  <a:sym typeface="Sniglet"/>
                </a:rPr>
                <a:t>03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9942181" y="7438814"/>
            <a:ext cx="2648036" cy="2723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06"/>
              </a:lnSpc>
            </a:pPr>
            <a:r>
              <a:rPr lang="en-US" sz="1543">
                <a:solidFill>
                  <a:srgbClr val="152530"/>
                </a:solidFill>
                <a:latin typeface="Sniglet"/>
                <a:ea typeface="Sniglet"/>
                <a:cs typeface="Sniglet"/>
                <a:sym typeface="Sniglet"/>
              </a:rPr>
              <a:t>3. Memoria de Trabajo</a:t>
            </a:r>
          </a:p>
          <a:p>
            <a:pPr algn="just" marL="0" indent="0" lvl="0">
              <a:lnSpc>
                <a:spcPts val="2006"/>
              </a:lnSpc>
            </a:pPr>
            <a:r>
              <a:rPr lang="en-US" sz="1543">
                <a:solidFill>
                  <a:srgbClr val="152530"/>
                </a:solidFill>
                <a:latin typeface="Sniglet"/>
                <a:ea typeface="Sniglet"/>
                <a:cs typeface="Sniglet"/>
                <a:sym typeface="Sniglet"/>
              </a:rPr>
              <a:t>La memoria de trabajo, que es la capacidad de mantener y manipular información temporalmente, también puede verse afectada. Esto puede dificultar la realización de tareas que requieren mantener varias piezas de información en mente al mismo tiempo².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5483441" y="4156331"/>
            <a:ext cx="3265994" cy="3161236"/>
            <a:chOff x="0" y="0"/>
            <a:chExt cx="13120857" cy="1270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-11430" y="857250"/>
              <a:ext cx="13430736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430736">
                  <a:moveTo>
                    <a:pt x="10488435" y="938530"/>
                  </a:moveTo>
                  <a:cubicBezTo>
                    <a:pt x="9259010" y="189230"/>
                    <a:pt x="8929676" y="154940"/>
                    <a:pt x="7485071" y="0"/>
                  </a:cubicBezTo>
                  <a:cubicBezTo>
                    <a:pt x="4173366" y="38100"/>
                    <a:pt x="1488839" y="1889760"/>
                    <a:pt x="449667" y="4933950"/>
                  </a:cubicBezTo>
                  <a:cubicBezTo>
                    <a:pt x="94091" y="5975350"/>
                    <a:pt x="0" y="7139940"/>
                    <a:pt x="416864" y="8159750"/>
                  </a:cubicBezTo>
                  <a:cubicBezTo>
                    <a:pt x="965316" y="9499600"/>
                    <a:pt x="2328573" y="10407650"/>
                    <a:pt x="3769243" y="10773410"/>
                  </a:cubicBezTo>
                  <a:cubicBezTo>
                    <a:pt x="5209914" y="11140440"/>
                    <a:pt x="6796225" y="11644630"/>
                    <a:pt x="8273633" y="11470640"/>
                  </a:cubicBezTo>
                  <a:cubicBezTo>
                    <a:pt x="9425645" y="11334750"/>
                    <a:pt x="10576344" y="10519410"/>
                    <a:pt x="11438384" y="9767570"/>
                  </a:cubicBezTo>
                  <a:cubicBezTo>
                    <a:pt x="12010453" y="9268460"/>
                    <a:pt x="12367341" y="8576310"/>
                    <a:pt x="12606140" y="7867650"/>
                  </a:cubicBezTo>
                  <a:cubicBezTo>
                    <a:pt x="13430736" y="5401310"/>
                    <a:pt x="12757031" y="2322830"/>
                    <a:pt x="10488435" y="938530"/>
                  </a:cubicBezTo>
                  <a:close/>
                </a:path>
              </a:pathLst>
            </a:custGeom>
            <a:blipFill>
              <a:blip r:embed="rId8"/>
              <a:stretch>
                <a:fillRect l="-17403" t="0" r="-17403" b="0"/>
              </a:stretch>
            </a:blipFill>
            <a:ln w="85725" cap="sq">
              <a:solidFill>
                <a:srgbClr val="FFDDE7"/>
              </a:solidFill>
              <a:prstDash val="solid"/>
              <a:miter/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5866562" y="4396979"/>
            <a:ext cx="746521" cy="746521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DE7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444"/>
                </a:lnSpc>
                <a:spcBef>
                  <a:spcPct val="0"/>
                </a:spcBef>
              </a:pPr>
              <a:r>
                <a:rPr lang="en-US" sz="2649">
                  <a:solidFill>
                    <a:srgbClr val="152530"/>
                  </a:solidFill>
                  <a:latin typeface="Sniglet"/>
                  <a:ea typeface="Sniglet"/>
                  <a:cs typeface="Sniglet"/>
                  <a:sym typeface="Sniglet"/>
                </a:rPr>
                <a:t>02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5697338" y="7555692"/>
            <a:ext cx="3260184" cy="2304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51"/>
              </a:lnSpc>
            </a:pPr>
            <a:r>
              <a:rPr lang="en-US" sz="1577">
                <a:solidFill>
                  <a:srgbClr val="152530"/>
                </a:solidFill>
                <a:latin typeface="Sniglet"/>
                <a:ea typeface="Sniglet"/>
                <a:cs typeface="Sniglet"/>
                <a:sym typeface="Sniglet"/>
              </a:rPr>
              <a:t>2. Memoria Semántica</a:t>
            </a:r>
          </a:p>
          <a:p>
            <a:pPr algn="just" marL="0" indent="0" lvl="0">
              <a:lnSpc>
                <a:spcPts val="2051"/>
              </a:lnSpc>
            </a:pPr>
            <a:r>
              <a:rPr lang="en-US" sz="1577">
                <a:solidFill>
                  <a:srgbClr val="152530"/>
                </a:solidFill>
                <a:latin typeface="Sniglet"/>
                <a:ea typeface="Sniglet"/>
                <a:cs typeface="Sniglet"/>
                <a:sym typeface="Sniglet"/>
              </a:rPr>
              <a:t>La memoria semántica, que incluye el conocimiento general sobre el mundo, como hechos y conceptos, suele ser más resistente al envejecimiento. Sin embargo, puede haber una disminución en la velocidad de acceso a esta información².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407822" y="4156331"/>
            <a:ext cx="3265994" cy="3161236"/>
            <a:chOff x="0" y="0"/>
            <a:chExt cx="13120857" cy="127000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-11430" y="857250"/>
              <a:ext cx="13430736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430736">
                  <a:moveTo>
                    <a:pt x="10488435" y="938530"/>
                  </a:moveTo>
                  <a:cubicBezTo>
                    <a:pt x="9259010" y="189230"/>
                    <a:pt x="8929676" y="154940"/>
                    <a:pt x="7485071" y="0"/>
                  </a:cubicBezTo>
                  <a:cubicBezTo>
                    <a:pt x="4173366" y="38100"/>
                    <a:pt x="1488839" y="1889760"/>
                    <a:pt x="449667" y="4933950"/>
                  </a:cubicBezTo>
                  <a:cubicBezTo>
                    <a:pt x="94091" y="5975350"/>
                    <a:pt x="0" y="7139940"/>
                    <a:pt x="416864" y="8159750"/>
                  </a:cubicBezTo>
                  <a:cubicBezTo>
                    <a:pt x="965316" y="9499600"/>
                    <a:pt x="2328573" y="10407650"/>
                    <a:pt x="3769243" y="10773410"/>
                  </a:cubicBezTo>
                  <a:cubicBezTo>
                    <a:pt x="5209914" y="11140440"/>
                    <a:pt x="6796225" y="11644630"/>
                    <a:pt x="8273633" y="11470640"/>
                  </a:cubicBezTo>
                  <a:cubicBezTo>
                    <a:pt x="9425645" y="11334750"/>
                    <a:pt x="10576344" y="10519410"/>
                    <a:pt x="11438384" y="9767570"/>
                  </a:cubicBezTo>
                  <a:cubicBezTo>
                    <a:pt x="12010453" y="9268460"/>
                    <a:pt x="12367341" y="8576310"/>
                    <a:pt x="12606140" y="7867650"/>
                  </a:cubicBezTo>
                  <a:cubicBezTo>
                    <a:pt x="13430736" y="5401310"/>
                    <a:pt x="12757031" y="2322830"/>
                    <a:pt x="10488435" y="938530"/>
                  </a:cubicBezTo>
                  <a:close/>
                </a:path>
              </a:pathLst>
            </a:custGeom>
            <a:blipFill>
              <a:blip r:embed="rId9"/>
              <a:stretch>
                <a:fillRect l="-29049" t="-7450" r="-29361" b="-10059"/>
              </a:stretch>
            </a:blipFill>
            <a:ln w="85725" cap="sq">
              <a:solidFill>
                <a:srgbClr val="FFDDE7"/>
              </a:solidFill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1790943" y="4396979"/>
            <a:ext cx="746521" cy="746521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DE7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444"/>
                </a:lnSpc>
                <a:spcBef>
                  <a:spcPct val="0"/>
                </a:spcBef>
              </a:pPr>
              <a:r>
                <a:rPr lang="en-US" sz="2649">
                  <a:solidFill>
                    <a:srgbClr val="152530"/>
                  </a:solidFill>
                  <a:latin typeface="Sniglet"/>
                  <a:ea typeface="Sniglet"/>
                  <a:cs typeface="Sniglet"/>
                  <a:sym typeface="Sniglet"/>
                </a:rPr>
                <a:t>01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382395" y="7323249"/>
            <a:ext cx="3333868" cy="2759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722">
                <a:solidFill>
                  <a:srgbClr val="152530"/>
                </a:solidFill>
                <a:latin typeface="Sniglet"/>
                <a:ea typeface="Sniglet"/>
                <a:cs typeface="Sniglet"/>
                <a:sym typeface="Sniglet"/>
              </a:rPr>
              <a:t>1. Memoria Episódica</a:t>
            </a:r>
          </a:p>
          <a:p>
            <a:pPr algn="just" marL="0" indent="0" lvl="0">
              <a:lnSpc>
                <a:spcPts val="2239"/>
              </a:lnSpc>
            </a:pPr>
            <a:r>
              <a:rPr lang="en-US" sz="1722">
                <a:solidFill>
                  <a:srgbClr val="152530"/>
                </a:solidFill>
                <a:latin typeface="Sniglet"/>
                <a:ea typeface="Sniglet"/>
                <a:cs typeface="Sniglet"/>
                <a:sym typeface="Sniglet"/>
              </a:rPr>
              <a:t>La memoria episódica, que se refiere a la capacidad de recordar eventos específicos y experiencias personales, tiende a deteriorarse con la edad. Esto puede manifestarse como dificultad para recordar detalles de eventos recientes o para aprender nueva información².</a:t>
            </a:r>
          </a:p>
        </p:txBody>
      </p:sp>
      <p:sp>
        <p:nvSpPr>
          <p:cNvPr name="Freeform 33" id="33"/>
          <p:cNvSpPr/>
          <p:nvPr/>
        </p:nvSpPr>
        <p:spPr>
          <a:xfrm flipH="true" flipV="false" rot="-10287388">
            <a:off x="6960328" y="3276088"/>
            <a:ext cx="734206" cy="1641675"/>
          </a:xfrm>
          <a:custGeom>
            <a:avLst/>
            <a:gdLst/>
            <a:ahLst/>
            <a:cxnLst/>
            <a:rect r="r" b="b" t="t" l="l"/>
            <a:pathLst>
              <a:path h="1641675" w="734206">
                <a:moveTo>
                  <a:pt x="734205" y="0"/>
                </a:moveTo>
                <a:lnTo>
                  <a:pt x="0" y="0"/>
                </a:lnTo>
                <a:lnTo>
                  <a:pt x="0" y="1641675"/>
                </a:lnTo>
                <a:lnTo>
                  <a:pt x="734205" y="1641675"/>
                </a:lnTo>
                <a:lnTo>
                  <a:pt x="73420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4" id="34"/>
          <p:cNvSpPr/>
          <p:nvPr/>
        </p:nvSpPr>
        <p:spPr>
          <a:xfrm flipH="false" flipV="false" rot="9375296">
            <a:off x="11249188" y="3318617"/>
            <a:ext cx="824411" cy="1843373"/>
          </a:xfrm>
          <a:custGeom>
            <a:avLst/>
            <a:gdLst/>
            <a:ahLst/>
            <a:cxnLst/>
            <a:rect r="r" b="b" t="t" l="l"/>
            <a:pathLst>
              <a:path h="1843373" w="824411">
                <a:moveTo>
                  <a:pt x="0" y="0"/>
                </a:moveTo>
                <a:lnTo>
                  <a:pt x="824411" y="0"/>
                </a:lnTo>
                <a:lnTo>
                  <a:pt x="824411" y="1843373"/>
                </a:lnTo>
                <a:lnTo>
                  <a:pt x="0" y="18433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5" id="35"/>
          <p:cNvSpPr/>
          <p:nvPr/>
        </p:nvSpPr>
        <p:spPr>
          <a:xfrm flipH="false" flipV="false" rot="0">
            <a:off x="15519296" y="1028700"/>
            <a:ext cx="1212543" cy="1573945"/>
          </a:xfrm>
          <a:custGeom>
            <a:avLst/>
            <a:gdLst/>
            <a:ahLst/>
            <a:cxnLst/>
            <a:rect r="r" b="b" t="t" l="l"/>
            <a:pathLst>
              <a:path h="1573945" w="1212543">
                <a:moveTo>
                  <a:pt x="0" y="0"/>
                </a:moveTo>
                <a:lnTo>
                  <a:pt x="1212543" y="0"/>
                </a:lnTo>
                <a:lnTo>
                  <a:pt x="1212543" y="1573945"/>
                </a:lnTo>
                <a:lnTo>
                  <a:pt x="0" y="15739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8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602492" y="-714889"/>
            <a:ext cx="6057446" cy="5363593"/>
          </a:xfrm>
          <a:custGeom>
            <a:avLst/>
            <a:gdLst/>
            <a:ahLst/>
            <a:cxnLst/>
            <a:rect r="r" b="b" t="t" l="l"/>
            <a:pathLst>
              <a:path h="5363593" w="6057446">
                <a:moveTo>
                  <a:pt x="0" y="0"/>
                </a:moveTo>
                <a:lnTo>
                  <a:pt x="6057445" y="0"/>
                </a:lnTo>
                <a:lnTo>
                  <a:pt x="6057445" y="5363592"/>
                </a:lnTo>
                <a:lnTo>
                  <a:pt x="0" y="5363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1028700" y="1435693"/>
            <a:ext cx="11575169" cy="1839506"/>
            <a:chOff x="0" y="0"/>
            <a:chExt cx="16721322" cy="265732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098" y="-6509"/>
              <a:ext cx="16735652" cy="2689377"/>
            </a:xfrm>
            <a:custGeom>
              <a:avLst/>
              <a:gdLst/>
              <a:ahLst/>
              <a:cxnLst/>
              <a:rect r="r" b="b" t="t" l="l"/>
              <a:pathLst>
                <a:path h="2689377" w="16735652">
                  <a:moveTo>
                    <a:pt x="63030" y="2095824"/>
                  </a:moveTo>
                  <a:cubicBezTo>
                    <a:pt x="63030" y="2095824"/>
                    <a:pt x="0" y="184926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5842580" y="6965"/>
                  </a:cubicBezTo>
                  <a:cubicBezTo>
                    <a:pt x="16059328" y="16819"/>
                    <a:pt x="16263644" y="36481"/>
                    <a:pt x="16397831" y="101690"/>
                  </a:cubicBezTo>
                  <a:cubicBezTo>
                    <a:pt x="16653877" y="226120"/>
                    <a:pt x="16735652" y="459160"/>
                    <a:pt x="16730166" y="704684"/>
                  </a:cubicBezTo>
                  <a:cubicBezTo>
                    <a:pt x="16730166" y="704684"/>
                    <a:pt x="16686877" y="1013073"/>
                    <a:pt x="16694311" y="1248607"/>
                  </a:cubicBezTo>
                  <a:cubicBezTo>
                    <a:pt x="16701434" y="1837625"/>
                    <a:pt x="16708590" y="2033228"/>
                    <a:pt x="16708590" y="2033228"/>
                  </a:cubicBezTo>
                  <a:cubicBezTo>
                    <a:pt x="16691909" y="2248960"/>
                    <a:pt x="16577265" y="2459572"/>
                    <a:pt x="16380395" y="2571196"/>
                  </a:cubicBezTo>
                  <a:cubicBezTo>
                    <a:pt x="16230044" y="2656445"/>
                    <a:pt x="16032013" y="2671543"/>
                    <a:pt x="12755842" y="2660801"/>
                  </a:cubicBezTo>
                  <a:cubicBezTo>
                    <a:pt x="645952" y="2655524"/>
                    <a:pt x="384604" y="2689377"/>
                    <a:pt x="254278" y="2580220"/>
                  </a:cubicBezTo>
                  <a:cubicBezTo>
                    <a:pt x="145767" y="2489335"/>
                    <a:pt x="81795" y="2296023"/>
                    <a:pt x="63030" y="2095824"/>
                  </a:cubicBezTo>
                  <a:close/>
                </a:path>
              </a:pathLst>
            </a:custGeom>
            <a:solidFill>
              <a:srgbClr val="FFB9CE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29946" y="5316163"/>
            <a:ext cx="2602619" cy="1121660"/>
            <a:chOff x="0" y="0"/>
            <a:chExt cx="685463" cy="29541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85463" cy="295417"/>
            </a:xfrm>
            <a:custGeom>
              <a:avLst/>
              <a:gdLst/>
              <a:ahLst/>
              <a:cxnLst/>
              <a:rect r="r" b="b" t="t" l="l"/>
              <a:pathLst>
                <a:path h="295417" w="685463">
                  <a:moveTo>
                    <a:pt x="53544" y="0"/>
                  </a:moveTo>
                  <a:lnTo>
                    <a:pt x="631919" y="0"/>
                  </a:lnTo>
                  <a:cubicBezTo>
                    <a:pt x="661491" y="0"/>
                    <a:pt x="685463" y="23972"/>
                    <a:pt x="685463" y="53544"/>
                  </a:cubicBezTo>
                  <a:lnTo>
                    <a:pt x="685463" y="241873"/>
                  </a:lnTo>
                  <a:cubicBezTo>
                    <a:pt x="685463" y="256073"/>
                    <a:pt x="679822" y="269693"/>
                    <a:pt x="669781" y="279734"/>
                  </a:cubicBezTo>
                  <a:cubicBezTo>
                    <a:pt x="659739" y="289775"/>
                    <a:pt x="646120" y="295417"/>
                    <a:pt x="631919" y="295417"/>
                  </a:cubicBezTo>
                  <a:lnTo>
                    <a:pt x="53544" y="295417"/>
                  </a:lnTo>
                  <a:cubicBezTo>
                    <a:pt x="39343" y="295417"/>
                    <a:pt x="25724" y="289775"/>
                    <a:pt x="15683" y="279734"/>
                  </a:cubicBezTo>
                  <a:cubicBezTo>
                    <a:pt x="5641" y="269693"/>
                    <a:pt x="0" y="256073"/>
                    <a:pt x="0" y="241873"/>
                  </a:cubicBezTo>
                  <a:lnTo>
                    <a:pt x="0" y="53544"/>
                  </a:lnTo>
                  <a:cubicBezTo>
                    <a:pt x="0" y="39343"/>
                    <a:pt x="5641" y="25724"/>
                    <a:pt x="15683" y="15683"/>
                  </a:cubicBezTo>
                  <a:cubicBezTo>
                    <a:pt x="25724" y="5641"/>
                    <a:pt x="39343" y="0"/>
                    <a:pt x="53544" y="0"/>
                  </a:cubicBezTo>
                  <a:close/>
                </a:path>
              </a:pathLst>
            </a:custGeom>
            <a:solidFill>
              <a:srgbClr val="FFB9CE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685463" cy="352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105"/>
                </a:lnSpc>
                <a:spcBef>
                  <a:spcPct val="0"/>
                </a:spcBef>
              </a:pPr>
              <a:r>
                <a:rPr lang="en-US" sz="2932" spc="208">
                  <a:solidFill>
                    <a:srgbClr val="1B2836"/>
                  </a:solidFill>
                  <a:latin typeface="Sniglet"/>
                  <a:ea typeface="Sniglet"/>
                  <a:cs typeface="Sniglet"/>
                  <a:sym typeface="Sniglet"/>
                </a:rPr>
                <a:t>Cambios Cerebrales 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807880" y="4589717"/>
            <a:ext cx="6705712" cy="5937603"/>
          </a:xfrm>
          <a:custGeom>
            <a:avLst/>
            <a:gdLst/>
            <a:ahLst/>
            <a:cxnLst/>
            <a:rect r="r" b="b" t="t" l="l"/>
            <a:pathLst>
              <a:path h="5937603" w="6705712">
                <a:moveTo>
                  <a:pt x="0" y="0"/>
                </a:moveTo>
                <a:lnTo>
                  <a:pt x="6705713" y="0"/>
                </a:lnTo>
                <a:lnTo>
                  <a:pt x="6705713" y="5937604"/>
                </a:lnTo>
                <a:lnTo>
                  <a:pt x="0" y="5937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1301190">
            <a:off x="12420825" y="1631648"/>
            <a:ext cx="5479823" cy="5916138"/>
          </a:xfrm>
          <a:custGeom>
            <a:avLst/>
            <a:gdLst/>
            <a:ahLst/>
            <a:cxnLst/>
            <a:rect r="r" b="b" t="t" l="l"/>
            <a:pathLst>
              <a:path h="5916138" w="5479823">
                <a:moveTo>
                  <a:pt x="0" y="0"/>
                </a:moveTo>
                <a:lnTo>
                  <a:pt x="5479823" y="0"/>
                </a:lnTo>
                <a:lnTo>
                  <a:pt x="5479823" y="5916139"/>
                </a:lnTo>
                <a:lnTo>
                  <a:pt x="0" y="5916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44554" y="1125478"/>
            <a:ext cx="12340185" cy="2326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312"/>
              </a:lnSpc>
              <a:spcBef>
                <a:spcPct val="0"/>
              </a:spcBef>
            </a:pPr>
            <a:r>
              <a:rPr lang="en-US" sz="6652" spc="86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Factores que Afectan la Memoria en la Vejez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9946" y="4026952"/>
            <a:ext cx="1520418" cy="1119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60"/>
              </a:lnSpc>
              <a:spcBef>
                <a:spcPct val="0"/>
              </a:spcBef>
            </a:pPr>
            <a:r>
              <a:rPr lang="en-US" sz="6543" spc="85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01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29946" y="6620784"/>
            <a:ext cx="2902499" cy="3440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02"/>
              </a:lnSpc>
              <a:spcBef>
                <a:spcPct val="0"/>
              </a:spcBef>
            </a:pPr>
            <a:r>
              <a:rPr lang="en-US" sz="1787" spc="126">
                <a:solidFill>
                  <a:srgbClr val="1B2836"/>
                </a:solidFill>
                <a:latin typeface="Sniglet"/>
                <a:ea typeface="Sniglet"/>
                <a:cs typeface="Sniglet"/>
                <a:sym typeface="Sniglet"/>
              </a:rPr>
              <a:t>El envejecimiento natural provoca cambios en la estructura y función cerebral, como la reducción del volumen cerebral y la disminución de la conectividad neuronal. Estos cambios pueden afectar las capacidades cognitivas, incluida la memoria¹.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613337" y="5316163"/>
            <a:ext cx="2602619" cy="1121660"/>
            <a:chOff x="0" y="0"/>
            <a:chExt cx="685463" cy="29541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85463" cy="295417"/>
            </a:xfrm>
            <a:custGeom>
              <a:avLst/>
              <a:gdLst/>
              <a:ahLst/>
              <a:cxnLst/>
              <a:rect r="r" b="b" t="t" l="l"/>
              <a:pathLst>
                <a:path h="295417" w="685463">
                  <a:moveTo>
                    <a:pt x="53544" y="0"/>
                  </a:moveTo>
                  <a:lnTo>
                    <a:pt x="631919" y="0"/>
                  </a:lnTo>
                  <a:cubicBezTo>
                    <a:pt x="661491" y="0"/>
                    <a:pt x="685463" y="23972"/>
                    <a:pt x="685463" y="53544"/>
                  </a:cubicBezTo>
                  <a:lnTo>
                    <a:pt x="685463" y="241873"/>
                  </a:lnTo>
                  <a:cubicBezTo>
                    <a:pt x="685463" y="256073"/>
                    <a:pt x="679822" y="269693"/>
                    <a:pt x="669781" y="279734"/>
                  </a:cubicBezTo>
                  <a:cubicBezTo>
                    <a:pt x="659739" y="289775"/>
                    <a:pt x="646120" y="295417"/>
                    <a:pt x="631919" y="295417"/>
                  </a:cubicBezTo>
                  <a:lnTo>
                    <a:pt x="53544" y="295417"/>
                  </a:lnTo>
                  <a:cubicBezTo>
                    <a:pt x="39343" y="295417"/>
                    <a:pt x="25724" y="289775"/>
                    <a:pt x="15683" y="279734"/>
                  </a:cubicBezTo>
                  <a:cubicBezTo>
                    <a:pt x="5641" y="269693"/>
                    <a:pt x="0" y="256073"/>
                    <a:pt x="0" y="241873"/>
                  </a:cubicBezTo>
                  <a:lnTo>
                    <a:pt x="0" y="53544"/>
                  </a:lnTo>
                  <a:cubicBezTo>
                    <a:pt x="0" y="39343"/>
                    <a:pt x="5641" y="25724"/>
                    <a:pt x="15683" y="15683"/>
                  </a:cubicBezTo>
                  <a:cubicBezTo>
                    <a:pt x="25724" y="5641"/>
                    <a:pt x="39343" y="0"/>
                    <a:pt x="53544" y="0"/>
                  </a:cubicBezTo>
                  <a:close/>
                </a:path>
              </a:pathLst>
            </a:custGeom>
            <a:solidFill>
              <a:srgbClr val="FFB9CE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685463" cy="352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105"/>
                </a:lnSpc>
                <a:spcBef>
                  <a:spcPct val="0"/>
                </a:spcBef>
              </a:pPr>
              <a:r>
                <a:rPr lang="en-US" sz="2932" spc="208">
                  <a:solidFill>
                    <a:srgbClr val="1B2836"/>
                  </a:solidFill>
                  <a:latin typeface="Sniglet"/>
                  <a:ea typeface="Sniglet"/>
                  <a:cs typeface="Sniglet"/>
                  <a:sym typeface="Sniglet"/>
                </a:rPr>
                <a:t>Salud Física y Mental 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5613337" y="4026952"/>
            <a:ext cx="1520418" cy="1119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60"/>
              </a:lnSpc>
              <a:spcBef>
                <a:spcPct val="0"/>
              </a:spcBef>
            </a:pPr>
            <a:r>
              <a:rPr lang="en-US" sz="6543" spc="85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02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454953" y="6640272"/>
            <a:ext cx="3431727" cy="2979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699"/>
              </a:lnSpc>
              <a:spcBef>
                <a:spcPct val="0"/>
              </a:spcBef>
            </a:pPr>
            <a:r>
              <a:rPr lang="en-US" sz="1928" spc="136">
                <a:solidFill>
                  <a:srgbClr val="1B2836"/>
                </a:solidFill>
                <a:latin typeface="Sniglet"/>
                <a:ea typeface="Sniglet"/>
                <a:cs typeface="Sniglet"/>
                <a:sym typeface="Sniglet"/>
              </a:rPr>
              <a:t>Condiciones de salud como enfermedades cardiovasculares, diabetes y depresión pueden influir negativamente en la memoria. Mantener una buena salud física y mental es crucial para preservar las funciones cognitivas³.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0001250" y="5316163"/>
            <a:ext cx="2602619" cy="1121660"/>
            <a:chOff x="0" y="0"/>
            <a:chExt cx="685463" cy="29541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85463" cy="295417"/>
            </a:xfrm>
            <a:custGeom>
              <a:avLst/>
              <a:gdLst/>
              <a:ahLst/>
              <a:cxnLst/>
              <a:rect r="r" b="b" t="t" l="l"/>
              <a:pathLst>
                <a:path h="295417" w="685463">
                  <a:moveTo>
                    <a:pt x="53544" y="0"/>
                  </a:moveTo>
                  <a:lnTo>
                    <a:pt x="631919" y="0"/>
                  </a:lnTo>
                  <a:cubicBezTo>
                    <a:pt x="661491" y="0"/>
                    <a:pt x="685463" y="23972"/>
                    <a:pt x="685463" y="53544"/>
                  </a:cubicBezTo>
                  <a:lnTo>
                    <a:pt x="685463" y="241873"/>
                  </a:lnTo>
                  <a:cubicBezTo>
                    <a:pt x="685463" y="256073"/>
                    <a:pt x="679822" y="269693"/>
                    <a:pt x="669781" y="279734"/>
                  </a:cubicBezTo>
                  <a:cubicBezTo>
                    <a:pt x="659739" y="289775"/>
                    <a:pt x="646120" y="295417"/>
                    <a:pt x="631919" y="295417"/>
                  </a:cubicBezTo>
                  <a:lnTo>
                    <a:pt x="53544" y="295417"/>
                  </a:lnTo>
                  <a:cubicBezTo>
                    <a:pt x="39343" y="295417"/>
                    <a:pt x="25724" y="289775"/>
                    <a:pt x="15683" y="279734"/>
                  </a:cubicBezTo>
                  <a:cubicBezTo>
                    <a:pt x="5641" y="269693"/>
                    <a:pt x="0" y="256073"/>
                    <a:pt x="0" y="241873"/>
                  </a:cubicBezTo>
                  <a:lnTo>
                    <a:pt x="0" y="53544"/>
                  </a:lnTo>
                  <a:cubicBezTo>
                    <a:pt x="0" y="39343"/>
                    <a:pt x="5641" y="25724"/>
                    <a:pt x="15683" y="15683"/>
                  </a:cubicBezTo>
                  <a:cubicBezTo>
                    <a:pt x="25724" y="5641"/>
                    <a:pt x="39343" y="0"/>
                    <a:pt x="53544" y="0"/>
                  </a:cubicBezTo>
                  <a:close/>
                </a:path>
              </a:pathLst>
            </a:custGeom>
            <a:solidFill>
              <a:srgbClr val="FFB9CE"/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685463" cy="352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105"/>
                </a:lnSpc>
                <a:spcBef>
                  <a:spcPct val="0"/>
                </a:spcBef>
              </a:pPr>
              <a:r>
                <a:rPr lang="en-US" sz="2932" spc="208">
                  <a:solidFill>
                    <a:srgbClr val="1B2836"/>
                  </a:solidFill>
                  <a:latin typeface="Sniglet"/>
                  <a:ea typeface="Sniglet"/>
                  <a:cs typeface="Sniglet"/>
                  <a:sym typeface="Sniglet"/>
                </a:rPr>
                <a:t>Estilo de Vida 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0001250" y="4026952"/>
            <a:ext cx="1520418" cy="1119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60"/>
              </a:lnSpc>
              <a:spcBef>
                <a:spcPct val="0"/>
              </a:spcBef>
            </a:pPr>
            <a:r>
              <a:rPr lang="en-US" sz="6543" spc="85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03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992075" y="6652856"/>
            <a:ext cx="3631610" cy="2980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649"/>
              </a:lnSpc>
              <a:spcBef>
                <a:spcPct val="0"/>
              </a:spcBef>
            </a:pPr>
            <a:r>
              <a:rPr lang="en-US" sz="1892" spc="134">
                <a:solidFill>
                  <a:srgbClr val="1B2836"/>
                </a:solidFill>
                <a:latin typeface="Sniglet"/>
                <a:ea typeface="Sniglet"/>
                <a:cs typeface="Sniglet"/>
                <a:sym typeface="Sniglet"/>
              </a:rPr>
              <a:t>Un estilo de vida activo, que incluya ejercicio regular, una dieta equilibrada y actividades cognitivamente estimulantes, puede ayudar a mantener la memoria en buen estado. La socialización y el aprendizaje continuo también son beneficiosos³.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DAGbYehFg_4</dc:identifier>
  <dcterms:modified xsi:type="dcterms:W3CDTF">2011-08-01T06:04:30Z</dcterms:modified>
  <cp:revision>1</cp:revision>
  <dc:title>Brown and Grey Vintage Scrapbook Group Project Presentation</dc:title>
</cp:coreProperties>
</file>