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sldIdLst>
    <p:sldId id="258" r:id="rId2"/>
    <p:sldId id="264" r:id="rId3"/>
    <p:sldId id="263" r:id="rId4"/>
    <p:sldId id="287" r:id="rId5"/>
    <p:sldId id="285" r:id="rId6"/>
    <p:sldId id="286" r:id="rId7"/>
    <p:sldId id="262" r:id="rId8"/>
    <p:sldId id="284" r:id="rId9"/>
    <p:sldId id="273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BCADB98-EBBF-45AC-AFCF-8A9ABDBBF54B}">
          <p14:sldIdLst>
            <p14:sldId id="258"/>
          </p14:sldIdLst>
        </p14:section>
        <p14:section name="Sección sin título" id="{123491CC-F86F-47E2-9540-DFD322C2F003}">
          <p14:sldIdLst>
            <p14:sldId id="264"/>
            <p14:sldId id="263"/>
            <p14:sldId id="287"/>
            <p14:sldId id="285"/>
            <p14:sldId id="286"/>
            <p14:sldId id="262"/>
            <p14:sldId id="284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iam Murillo Naranjo" initials="MMN" lastIdx="1" clrIdx="0">
    <p:extLst>
      <p:ext uri="{19B8F6BF-5375-455C-9EA6-DF929625EA0E}">
        <p15:presenceInfo xmlns:p15="http://schemas.microsoft.com/office/powerpoint/2012/main" userId="31f47af100554b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4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2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7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8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dirty="0">
                <a:solidFill>
                  <a:srgbClr val="4A4A4A"/>
                </a:solidFill>
              </a:rPr>
              <a:pPr defTabSz="457200"/>
              <a:t>6/29/2025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2DAEEF"/>
                </a:solidFill>
              </a:rPr>
              <a:pPr defTabSz="457200"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1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390917"/>
            <a:ext cx="10571998" cy="970450"/>
          </a:xfrm>
        </p:spPr>
        <p:txBody>
          <a:bodyPr/>
          <a:lstStyle/>
          <a:p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r>
              <a:rPr lang="es-EC" sz="2400" dirty="0"/>
              <a:t>MÉTODOS DE INVESTIGACIÓN Y TÉCNICAS DE ESTUDIO</a:t>
            </a:r>
            <a:br>
              <a:rPr lang="es-EC" sz="2400" dirty="0"/>
            </a:br>
            <a:r>
              <a:rPr lang="es-EC" sz="2400" dirty="0"/>
              <a:t>Semana 13</a:t>
            </a:r>
            <a:r>
              <a:rPr lang="es-EC" sz="2800" dirty="0"/>
              <a:t> – </a:t>
            </a:r>
            <a:r>
              <a:rPr lang="es-EC" sz="2400" dirty="0"/>
              <a:t>23-27 DE JUNIO  2025</a:t>
            </a:r>
            <a:br>
              <a:rPr lang="es-EC" sz="2800" dirty="0"/>
            </a:br>
            <a:r>
              <a:rPr lang="es-EC" sz="1600" dirty="0"/>
              <a:t>TÉCNICAS PARA EL TRATAMIENTO DE LA INFORMACIÓN- repaso unidad 1</a:t>
            </a:r>
            <a:endParaRPr lang="es-EC" sz="280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3A16C74-CB50-4B99-B389-D3BE3B425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9794" y="2371725"/>
            <a:ext cx="2964012" cy="29819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CB59F7-C22A-43A9-8492-8093CE95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94" y="1886103"/>
            <a:ext cx="55626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C" sz="3100" dirty="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 fontScale="70000" lnSpcReduction="20000"/>
          </a:bodyPr>
          <a:lstStyle/>
          <a:p>
            <a:endParaRPr lang="es-ES" dirty="0"/>
          </a:p>
          <a:p>
            <a:r>
              <a:rPr lang="es-ES" dirty="0"/>
              <a:t>AGENDA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Saludo y motivación</a:t>
            </a:r>
          </a:p>
          <a:p>
            <a:r>
              <a:rPr lang="es-ES" dirty="0"/>
              <a:t>Registro de asistencia (noticia del día) y cuaderno digital adelantar 12</a:t>
            </a:r>
          </a:p>
          <a:p>
            <a:r>
              <a:rPr lang="es-ES" dirty="0"/>
              <a:t>Técnicas para la recolección de información</a:t>
            </a:r>
          </a:p>
          <a:p>
            <a:r>
              <a:rPr lang="es-EC" dirty="0"/>
              <a:t>TÉCNICAS PARA EL TRATAMIENTO DE LA INFORMACIÓN:</a:t>
            </a:r>
          </a:p>
          <a:p>
            <a:r>
              <a:rPr lang="es-EC" dirty="0"/>
              <a:t>Estadísticas o Lógicas</a:t>
            </a:r>
          </a:p>
          <a:p>
            <a:r>
              <a:rPr lang="es-EC" dirty="0"/>
              <a:t>Informáticas</a:t>
            </a:r>
          </a:p>
          <a:p>
            <a:r>
              <a:rPr lang="es-EC" dirty="0"/>
              <a:t>Repaso de la Unidad 1 </a:t>
            </a:r>
          </a:p>
          <a:p>
            <a:r>
              <a:rPr lang="es-ES" dirty="0"/>
              <a:t>Unidad 2 : </a:t>
            </a:r>
            <a:r>
              <a:rPr lang="es-EC" sz="1800" b="0" i="0" u="none" strike="noStrike" baseline="0" dirty="0">
                <a:latin typeface="Arial" panose="020B0604020202020204" pitchFamily="34" charset="0"/>
              </a:rPr>
              <a:t>TÉCNICAS DE ESTUDIO: Ambientación para un mejor proceso de estudio</a:t>
            </a:r>
            <a:endParaRPr lang="es-ES" dirty="0"/>
          </a:p>
          <a:p>
            <a:r>
              <a:rPr lang="es-ES" dirty="0"/>
              <a:t>Asignación de tareas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FE00C7-1962-45E9-9B22-858E5149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2413000"/>
            <a:ext cx="3317142" cy="24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0668"/>
            <a:ext cx="10571998" cy="970450"/>
          </a:xfrm>
        </p:spPr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8850" y="1913206"/>
            <a:ext cx="9153148" cy="4151436"/>
          </a:xfrm>
          <a:effectLst/>
        </p:spPr>
        <p:txBody>
          <a:bodyPr>
            <a:normAutofit fontScale="85000" lnSpcReduction="20000"/>
          </a:bodyPr>
          <a:lstStyle/>
          <a:p>
            <a:pPr algn="just"/>
            <a:endParaRPr lang="es-ES" sz="24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s-ES" sz="2000" dirty="0"/>
              <a:t>Motivación. Trabalenguas 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s-ES" sz="2000" dirty="0"/>
              <a:t>Registro de asistencia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810000" y="6064642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7EF22D-6D73-4727-8309-7946CAA8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124" y="2203305"/>
            <a:ext cx="3161758" cy="272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9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00912"/>
            <a:ext cx="10571998" cy="970450"/>
          </a:xfrm>
        </p:spPr>
        <p:txBody>
          <a:bodyPr/>
          <a:lstStyle/>
          <a:p>
            <a:r>
              <a:rPr lang="es-EC" sz="2800" dirty="0"/>
              <a:t>MÉTODOS DE INVESTIGACIÓN Y TÉCNICAS DE ESTUDIO </a:t>
            </a:r>
            <a:br>
              <a:rPr lang="es-EC" sz="2800" dirty="0"/>
            </a:br>
            <a:r>
              <a:rPr lang="es-EC" sz="2800" dirty="0"/>
              <a:t>Tema semana 12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6678" y="1913206"/>
            <a:ext cx="10295320" cy="4151436"/>
          </a:xfrm>
          <a:effectLst/>
        </p:spPr>
        <p:txBody>
          <a:bodyPr>
            <a:normAutofit/>
          </a:bodyPr>
          <a:lstStyle/>
          <a:p>
            <a:pPr algn="just"/>
            <a:endParaRPr lang="es-ES" sz="24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810000" y="6064642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D0242F-9412-4137-9709-D49E8564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86" y="1913205"/>
            <a:ext cx="4893779" cy="37970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85095C5-4245-4E06-922F-2459EA74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38" y="1913205"/>
            <a:ext cx="5804452" cy="37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592627"/>
          </a:xfrm>
        </p:spPr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Semana  13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/>
          </a:p>
          <a:p>
            <a:pPr marL="0" indent="0" algn="just">
              <a:buNone/>
            </a:pPr>
            <a:r>
              <a:rPr lang="es-EC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82" y="6329727"/>
            <a:ext cx="2351119" cy="3788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37211C-1586-4A9E-ACAC-08E6973DF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753" y="2581608"/>
            <a:ext cx="5584073" cy="31582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96011DE-1E64-4707-8155-7406A0CDD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57" y="1947897"/>
            <a:ext cx="5900842" cy="4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8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C9852-1648-40A4-AE93-56B71F9E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s-EC" sz="1000"/>
            </a:br>
            <a:br>
              <a:rPr lang="es-EC" sz="1000"/>
            </a:br>
            <a:br>
              <a:rPr lang="es-EC" sz="1000"/>
            </a:br>
            <a:r>
              <a:rPr lang="es-EC" sz="1000"/>
              <a:t>MÉTODOS DE INVESTIGACIÓN Y TÉCNICAS DE ESTUDIO</a:t>
            </a:r>
            <a:br>
              <a:rPr lang="es-EC" sz="1000"/>
            </a:br>
            <a:r>
              <a:rPr lang="es-EC" sz="1000"/>
              <a:t>TÉCNICAS PARA LA RECOLECCIÓN DE INFORMACIÓN: PRÁCTICA</a:t>
            </a:r>
            <a:br>
              <a:rPr lang="es-EC" sz="1000"/>
            </a:br>
            <a:r>
              <a:rPr lang="es-EC" sz="1000"/>
              <a:t>Repaso Unidad 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1262C4-2106-451C-90E1-DDF6DF138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0" r="27702"/>
          <a:stretch/>
        </p:blipFill>
        <p:spPr>
          <a:xfrm>
            <a:off x="960438" y="2413000"/>
            <a:ext cx="2913062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F1B03-5BA4-48CA-B0D8-096BF8AAB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C" sz="11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C" sz="1100" dirty="0"/>
              <a:t>EL CONOCIMIENTO EN EL SIGLO XXI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C" sz="1100" dirty="0"/>
              <a:t>1.2.1. Definición</a:t>
            </a:r>
          </a:p>
          <a:p>
            <a:pPr marL="0" indent="0">
              <a:lnSpc>
                <a:spcPct val="90000"/>
              </a:lnSpc>
              <a:buNone/>
            </a:pPr>
            <a:endParaRPr lang="es-EC" sz="1100" dirty="0"/>
          </a:p>
          <a:p>
            <a:pPr marL="0" indent="0">
              <a:lnSpc>
                <a:spcPct val="90000"/>
              </a:lnSpc>
              <a:buNone/>
            </a:pPr>
            <a:r>
              <a:rPr lang="es-EC" sz="1100" dirty="0"/>
              <a:t>El conocimiento es el acto o efecto de conocer. Es la capacidad del hombre para comprender por medio de la razón la naturaleza, cualidades y relaciones de las cosas.</a:t>
            </a:r>
          </a:p>
          <a:p>
            <a:pPr marL="0" indent="0">
              <a:lnSpc>
                <a:spcPct val="90000"/>
              </a:lnSpc>
              <a:buNone/>
            </a:pPr>
            <a:endParaRPr lang="es-EC" sz="1100" dirty="0"/>
          </a:p>
          <a:p>
            <a:pPr marL="0" indent="0">
              <a:lnSpc>
                <a:spcPct val="90000"/>
              </a:lnSpc>
              <a:buNone/>
            </a:pPr>
            <a:r>
              <a:rPr lang="es-EC" sz="1100" dirty="0"/>
              <a:t>El conocimiento se origina a través de la percepción sensorial, luego al entendimiento y finaliza en la razón. La metodología de generar conocimiento tiene dos etapas: la investigación básica, etapa donde se observa la teoría y, la investigación aplicada, etapa donde se aplica la información.</a:t>
            </a:r>
          </a:p>
          <a:p>
            <a:pPr marL="0" indent="0">
              <a:lnSpc>
                <a:spcPct val="90000"/>
              </a:lnSpc>
              <a:buNone/>
            </a:pPr>
            <a:endParaRPr lang="es-EC" sz="1100" dirty="0"/>
          </a:p>
          <a:p>
            <a:pPr marL="0" indent="0">
              <a:lnSpc>
                <a:spcPct val="90000"/>
              </a:lnSpc>
              <a:buNone/>
            </a:pPr>
            <a:endParaRPr lang="es-EC" sz="1100" dirty="0"/>
          </a:p>
          <a:p>
            <a:pPr marL="0" indent="0">
              <a:lnSpc>
                <a:spcPct val="90000"/>
              </a:lnSpc>
              <a:buNone/>
            </a:pPr>
            <a:r>
              <a:rPr lang="es-EC" sz="1100" dirty="0"/>
              <a:t>  </a:t>
            </a:r>
          </a:p>
          <a:p>
            <a:pPr marL="0" indent="0">
              <a:lnSpc>
                <a:spcPct val="90000"/>
              </a:lnSpc>
              <a:buNone/>
            </a:pPr>
            <a:endParaRPr lang="es-EC" sz="1100" dirty="0"/>
          </a:p>
          <a:p>
            <a:pPr marL="0" indent="0">
              <a:lnSpc>
                <a:spcPct val="90000"/>
              </a:lnSpc>
              <a:buNone/>
            </a:pPr>
            <a:endParaRPr lang="es-EC" sz="1100" dirty="0"/>
          </a:p>
          <a:p>
            <a:pPr marL="0" indent="0">
              <a:lnSpc>
                <a:spcPct val="90000"/>
              </a:lnSpc>
              <a:buNone/>
            </a:pPr>
            <a:endParaRPr lang="es-EC" sz="1100" dirty="0"/>
          </a:p>
          <a:p>
            <a:pPr marL="0" indent="0">
              <a:lnSpc>
                <a:spcPct val="90000"/>
              </a:lnSpc>
              <a:buNone/>
            </a:pPr>
            <a:endParaRPr lang="es-EC" sz="1100" dirty="0"/>
          </a:p>
          <a:p>
            <a:pPr marL="0" indent="0">
              <a:lnSpc>
                <a:spcPct val="90000"/>
              </a:lnSpc>
              <a:buNone/>
            </a:pP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23574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592627"/>
          </a:xfrm>
        </p:spPr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Elementos de la investigación  Repaso 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82" y="6329727"/>
            <a:ext cx="2351119" cy="3788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69A3C8-5BFF-4A4F-B876-4226CDF1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238" y="2039814"/>
            <a:ext cx="5401524" cy="35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3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3" y="465322"/>
            <a:ext cx="10571998" cy="1206713"/>
          </a:xfrm>
        </p:spPr>
        <p:txBody>
          <a:bodyPr/>
          <a:lstStyle/>
          <a:p>
            <a:r>
              <a:rPr lang="es-EC" sz="2000" dirty="0"/>
              <a:t>MÉTODOS DE INVESTIGACIÓN Y TÉCNICAS DE ESTUDIO</a:t>
            </a:r>
            <a:br>
              <a:rPr lang="es-EC" sz="2000" dirty="0"/>
            </a:br>
            <a:r>
              <a:rPr lang="es-EC" sz="2000" dirty="0"/>
              <a:t>-Métodos de investigación Repaso 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2965" y="2222286"/>
            <a:ext cx="749791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-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82" y="6329727"/>
            <a:ext cx="2351119" cy="378870"/>
          </a:xfrm>
          <a:prstGeom prst="rect">
            <a:avLst/>
          </a:prstGeom>
        </p:spPr>
      </p:pic>
      <p:pic>
        <p:nvPicPr>
          <p:cNvPr id="2050" name="Picture 2" descr="Tipos de investigación cientifica">
            <a:extLst>
              <a:ext uri="{FF2B5EF4-FFF2-40B4-BE49-F238E27FC236}">
                <a16:creationId xmlns:a16="http://schemas.microsoft.com/office/drawing/2014/main" id="{32A87556-189B-46E5-B1EF-24D8CAE5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3" y="1932039"/>
            <a:ext cx="4563035" cy="37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8BEA635-B5F0-4FE1-B140-20B98F7B5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852" y="1932039"/>
            <a:ext cx="5846506" cy="43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4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59098"/>
          </a:xfrm>
        </p:spPr>
        <p:txBody>
          <a:bodyPr/>
          <a:lstStyle/>
          <a:p>
            <a:r>
              <a:rPr lang="es-EC" dirty="0"/>
              <a:t>ETIQUETA: TAREAS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948" y="1955409"/>
            <a:ext cx="11468092" cy="44554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r>
              <a:rPr lang="es-EC" sz="1400" dirty="0"/>
              <a:t>Investigación formativa  - presentación SEMANA 15</a:t>
            </a:r>
          </a:p>
          <a:p>
            <a:pPr marL="0" indent="0">
              <a:buNone/>
            </a:pPr>
            <a:r>
              <a:rPr lang="es-EC" sz="1400" dirty="0"/>
              <a:t>Evaluación unidad 1  MIÉRCOLES -2-07 -2025</a:t>
            </a:r>
          </a:p>
          <a:p>
            <a:pPr marL="0" indent="0">
              <a:buNone/>
            </a:pPr>
            <a:r>
              <a:rPr lang="es-EC" sz="1400" dirty="0"/>
              <a:t>Resumen de 4 notas </a:t>
            </a:r>
          </a:p>
          <a:p>
            <a:pPr marL="0" indent="0">
              <a:buNone/>
            </a:pPr>
            <a:r>
              <a:rPr lang="es-EC" sz="1200" dirty="0"/>
              <a:t>Cuaderno digital semana 13 </a:t>
            </a:r>
          </a:p>
          <a:p>
            <a:pPr marL="0" indent="0">
              <a:buNone/>
            </a:pPr>
            <a:r>
              <a:rPr lang="es-EC" sz="1200" dirty="0"/>
              <a:t>Investigación Formativa </a:t>
            </a:r>
          </a:p>
          <a:p>
            <a:pPr marL="0" indent="0">
              <a:buNone/>
            </a:pPr>
            <a:r>
              <a:rPr lang="es-EC" sz="1200"/>
              <a:t>Control de lectura</a:t>
            </a: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70974"/>
            <a:ext cx="3990975" cy="3524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661257-2FD2-4CBE-9EA1-73BC2201E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951828"/>
            <a:ext cx="3048000" cy="1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2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21">
      <a:dk1>
        <a:srgbClr val="4A4A4A"/>
      </a:dk1>
      <a:lt1>
        <a:srgbClr val="4A4A4A"/>
      </a:lt1>
      <a:dk2>
        <a:srgbClr val="FFFFFF"/>
      </a:dk2>
      <a:lt2>
        <a:srgbClr val="FFFFFF"/>
      </a:lt2>
      <a:accent1>
        <a:srgbClr val="2DAEEF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321</Words>
  <Application>Microsoft Office PowerPoint</Application>
  <PresentationFormat>Panorámica</PresentationFormat>
  <Paragraphs>97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2</vt:lpstr>
      <vt:lpstr>Citable</vt:lpstr>
      <vt:lpstr>       MÉTODOS DE INVESTIGACIÓN Y TÉCNICAS DE ESTUDIO Semana 13 – 23-27 DE JUNIO  2025 TÉCNICAS PARA EL TRATAMIENTO DE LA INFORMACIÓN- repaso unidad 1</vt:lpstr>
      <vt:lpstr>MÉTODOS DE INVESTIGACIÓN Y TÉCNICAS DE ESTUDIO </vt:lpstr>
      <vt:lpstr>MÉTODOS DE INVESTIGACIÓN Y TÉCNICAS DE ESTUDIO </vt:lpstr>
      <vt:lpstr>MÉTODOS DE INVESTIGACIÓN Y TÉCNICAS DE ESTUDIO  Tema semana 12 </vt:lpstr>
      <vt:lpstr>MÉTODOS DE INVESTIGACIÓN Y TÉCNICAS DE ESTUDIO Semana  13 </vt:lpstr>
      <vt:lpstr>   MÉTODOS DE INVESTIGACIÓN Y TÉCNICAS DE ESTUDIO TÉCNICAS PARA LA RECOLECCIÓN DE INFORMACIÓN: PRÁCTICA Repaso Unidad 1</vt:lpstr>
      <vt:lpstr>MÉTODOS DE INVESTIGACIÓN Y TÉCNICAS DE ESTUDIO Elementos de la investigación  Repaso  </vt:lpstr>
      <vt:lpstr>MÉTODOS DE INVESTIGACIÓN Y TÉCNICAS DE ESTUDIO -Métodos de investigación Repaso  </vt:lpstr>
      <vt:lpstr>ETIQUETA: TAREAS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INVESTIGACIÓN Y TÉCNICAS DE ESTUDIO Semana 13 - 17 al 21 de  AGOSTO -2020.  TÉCNICAS PARA EL TRATAMIENTO DE LA INFORMACIÓN- repaso unidad 1</dc:title>
  <dc:creator>Myriam Murillo</dc:creator>
  <cp:lastModifiedBy>Myriam Elizabeth Murillo Naranjo</cp:lastModifiedBy>
  <cp:revision>13</cp:revision>
  <dcterms:created xsi:type="dcterms:W3CDTF">2020-08-18T12:27:48Z</dcterms:created>
  <dcterms:modified xsi:type="dcterms:W3CDTF">2025-06-30T03:03:13Z</dcterms:modified>
</cp:coreProperties>
</file>