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B0146-1C5F-4CC0-803A-2D20F5093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366788"/>
            <a:ext cx="8361229" cy="1934678"/>
          </a:xfrm>
        </p:spPr>
        <p:txBody>
          <a:bodyPr/>
          <a:lstStyle/>
          <a:p>
            <a:r>
              <a:rPr lang="es-ES" dirty="0"/>
              <a:t>BALANCEO  DE ECUACIONES 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EC7187-BE24-4ECE-AAF9-9F6105A82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556535"/>
            <a:ext cx="6831673" cy="929037"/>
          </a:xfrm>
        </p:spPr>
        <p:txBody>
          <a:bodyPr>
            <a:normAutofit/>
          </a:bodyPr>
          <a:lstStyle/>
          <a:p>
            <a:r>
              <a:rPr lang="es-ES" sz="4400" b="1" dirty="0">
                <a:solidFill>
                  <a:schemeClr val="tx1"/>
                </a:solidFill>
              </a:rPr>
              <a:t>MÉTODO IÓN - ELECTRÓN </a:t>
            </a:r>
            <a:endParaRPr lang="es-EC" sz="4400" b="1" dirty="0">
              <a:solidFill>
                <a:schemeClr val="tx1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13493A6-A3FD-43F6-9CF7-8634FCAF0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2251" y="4552949"/>
            <a:ext cx="3023186" cy="216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04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39B67-92C0-4025-B041-F0C6247C6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Ejemplo Resuelto en Medio Ácido </a:t>
            </a:r>
            <a:endParaRPr lang="es-EC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080972-84B7-47AA-BF02-83F152A61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2547"/>
            <a:ext cx="9601200" cy="4947386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Balanceo de Oxidación:</a:t>
            </a:r>
            <a:r>
              <a:rPr lang="es-EC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Fe2+→Fe3++e− (Ya balanceada en átomos y oxígeno/hidrógeno, solo falta carga)</a:t>
            </a:r>
            <a:endParaRPr lang="es-EC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Balanceo de Reducción:</a:t>
            </a:r>
            <a:r>
              <a:rPr lang="es-EC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MnO4−​→Mn2+ (Balancear O con H2​O)</a:t>
            </a:r>
            <a:endParaRPr lang="es-EC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MnO4−​→Mn2++4H2​O (Balancear H con H+)</a:t>
            </a:r>
          </a:p>
          <a:p>
            <a:endParaRPr lang="es-EC" sz="4000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MnO4−​+8H+→Mn2++4H2​O (Balancear carga con e−)</a:t>
            </a:r>
            <a:endParaRPr lang="es-EC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MnO4−​+8H++5e−→Mn2++4H2​O</a:t>
            </a:r>
            <a:endParaRPr lang="es-EC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s-EC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15808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8E8FBA-CADD-4641-A52B-74CAC2476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Ejemplo Resuelto en Medio Ácido </a:t>
            </a:r>
            <a:endParaRPr lang="es-EC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268868-4DF2-44DC-8A3A-4260F99BB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6413"/>
            <a:ext cx="9601200" cy="5342021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Igualar Electrones:</a:t>
            </a: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(Fe2+→Fe3++e−)×5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5Fe2+→5Fe3++5e−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MnO4−​+8H++5e−→Mn2++4H2​O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Sumar y Simplificar:</a:t>
            </a: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5Fe2++MnO4−​+8H+→5Fe3++Mn2++4H2​O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Verificación:</a:t>
            </a: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Átomos: Mn (1=1), Fe (5=5), O (4=4), H (8=8) - OK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Cargas: (5×+2)+(−1)+(8×+1)=+10−1+8=+17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Cargas: (5×+3)+(+2)+(4×0)=+15+2=+17 - OK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84514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2663D-7DCE-4B65-8A07-EC3BEE9B5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Balanceo en Medio Básico</a:t>
            </a:r>
            <a:endParaRPr lang="es-EC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BE6208-D610-44A0-8EF9-C975A8347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7794"/>
            <a:ext cx="9601200" cy="5034012"/>
          </a:xfrm>
        </p:spPr>
        <p:txBody>
          <a:bodyPr>
            <a:normAutofit fontScale="85000" lnSpcReduction="20000"/>
          </a:bodyPr>
          <a:lstStyle/>
          <a:p>
            <a:endParaRPr lang="es-EC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1: Balancear O (Oxígeno):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Añadir H2​O al lado que necesite oxígeno.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2: Balancear H (Hidrógeno):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Añadir OH− al lado que necesite hidrógeno, </a:t>
            </a:r>
            <a:r>
              <a:rPr lang="es-EC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añadir una cantidad equivalente de H2​O al lado opuesto. (Opcional: puedes balancear como en medio ácido con H+ y luego añadir OH− a ambos lados para neutralizar H+)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3: Balancear Carga: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Añadir electrones (e−) al lado más positivo para igualar la carga.</a:t>
            </a:r>
          </a:p>
          <a:p>
            <a:endParaRPr lang="es-EC" sz="2400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4: Igualar Electrones: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Multiplicar cada semirreacción para que el número de electrones sea igual.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5: Sumar y Simplificar: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Sumar las dos semirreacciones y cancelar las especies idénticas (electrones, H2​O, OH−).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6: Verificar: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Contar átomos y cargas en ambos lados.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46677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E4B7CE-29A5-42E4-9D61-F8040C929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57161"/>
            <a:ext cx="10043962" cy="4774131"/>
          </a:xfrm>
        </p:spPr>
        <p:txBody>
          <a:bodyPr/>
          <a:lstStyle/>
          <a:p>
            <a:endParaRPr lang="es-EC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C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NOTA:</a:t>
            </a:r>
          </a:p>
          <a:p>
            <a:pPr algn="just"/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Una forma alternativa para el paso 2 en medio básico es balancear los H como si fuera medio ácido (usando H+) y luego añadir el mismo número de OH− a ambos lados de la ecuación para "neutralizar" los H+ y formar H2​O. Luego simplificar H2​O. Esta puede ser una opción más intuitiva para algunos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77580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AC386-3858-4389-80CA-9F3D814C2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17634"/>
            <a:ext cx="9601200" cy="798897"/>
          </a:xfrm>
        </p:spPr>
        <p:txBody>
          <a:bodyPr>
            <a:normAutofit/>
          </a:bodyPr>
          <a:lstStyle/>
          <a:p>
            <a:pPr algn="ctr"/>
            <a:r>
              <a:rPr lang="es-EC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Ejemplo Resuelto en Medio Básico </a:t>
            </a:r>
            <a:endParaRPr lang="es-EC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1130C2-0E6C-4809-904C-6E8A73824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86037"/>
            <a:ext cx="9601200" cy="523614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Ecuación a Balancear:</a:t>
            </a: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Cr(OH)3​(s)+ClO3−​(ac)→CrO42−​(ac)+Cl−(ac)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1: Semirreacciones y </a:t>
            </a:r>
            <a:r>
              <a:rPr lang="es-EC" sz="1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</a:t>
            </a:r>
            <a:r>
              <a:rPr lang="es-EC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Oxidación:</a:t>
            </a: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Oxidación: Cr(OH)3​→CrO42−​ (Cr:+3→+6)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Reducción: ClO3−​→Cl− (Cl:+5→−1)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Balanceo de Oxidación (Cr(OH)3​→CrO42−​):</a:t>
            </a: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Cr: Ya está.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O con H2​O y H con OH− (</a:t>
            </a:r>
            <a:r>
              <a:rPr lang="es-EC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H+ y luego OH−): 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Cr(OH)3​+5OH−→CrO42−​+4H2​O (Balanceo de O e H)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carga con e−: 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Cr(OH)3​+5OH−→CrO42−​+4H2​O+3e−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02390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B4841-5930-42FD-B26E-23BCE180A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Ejemplo Resuelto en Medio Básico 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D621B2-9D2B-4E8E-9EA6-17FF9542F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Balanceo de Reducción (ClO3−​→Cl−):</a:t>
            </a: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Cl: Ya está.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O con H2​O y H con OH−: 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ClO3−​+3H2​</a:t>
            </a:r>
            <a:r>
              <a:rPr lang="es-EC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O→Cl</a:t>
            </a: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−+6OH−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carga con e−: 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ClO3−​+3H2​O+6e−→Cl−+6OH−</a:t>
            </a:r>
            <a:endParaRPr lang="es-EC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4889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F7BB92-8F4F-4257-B8BC-543168DB6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42763"/>
            <a:ext cx="9601200" cy="6275672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Igualar Electrones: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(Cr(OH)3​+5OH−→CrO42−​+4H2​O+3e−)×2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2Cr(OH)3​+10OH−→2CrO42−​+8H2​O+6e−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ClO3−​+3H2​O+6e−→Cl−+6OH−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Sumar y Simplificar: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2Cr(OH)3​+10OH−+ClO3−​+3H2​O+6e−→2CrO42−​+8H2​O+6e−+Cl−+6OH−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Simplificando OH− y H2​O: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2Cr(OH)3​(s)+4OH−(ac)+ClO3−​(ac)→2CrO42−​(ac)+5H2​O(l)+Cl−(ac)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Verificación: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Átomos: Cr (2=2), O (6+4+3=13 / 8+5=13), H (6+4=10 / 10), Cl (1=1) – OK</a:t>
            </a:r>
          </a:p>
          <a:p>
            <a:endParaRPr lang="es-EC" sz="2400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Cargas: (2×0)+(4×−1)+(−1)=−5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Cargas: (2×−2)+(5×0)+(−1)=−4−1=−5 - OK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70985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E91F6-7296-41BA-8B30-5B67EB7A5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ERRORES COMUNES Y SUGERENCIAS 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05C12C-E966-4018-A159-E8898DB45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9667"/>
            <a:ext cx="9601200" cy="5014762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Puntos Clave: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identificar correctamente los números de oxidación.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Olvidar balancear los átomos de oxígeno e hidrógeno.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Errores al añadir H+ o OH− en el medio incorrecto.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igualar correctamente el número total de electrones.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Errores aritméticos al sumar o cancelar especies.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verificar la ecuación final (átomos y cargas).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Sugerencias 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Practicar con muchos ejemplos.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Trabajar de forma ordenada y metódica.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Revisar cada paso.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6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DA926-BDCE-43A6-B199-FBD32304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Importancia del </a:t>
            </a:r>
            <a:r>
              <a:rPr lang="es-EC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Balanceo</a:t>
            </a:r>
            <a:b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951529-4E16-4938-A82B-83BF5449F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24539"/>
            <a:ext cx="9601200" cy="4442861"/>
          </a:xfrm>
        </p:spPr>
        <p:txBody>
          <a:bodyPr>
            <a:normAutofit/>
          </a:bodyPr>
          <a:lstStyle/>
          <a:p>
            <a:endParaRPr lang="es-EC" dirty="0">
              <a:effectLst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Cumplimiento de la Ley de Conservación de la Masa.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Asegurar que el número de átomos de cada elemento sea el mismo en reactivos y productos.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Garantizar que la carga eléctrica total sea la misma en ambos lados de la ecuación.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Predecir estequiometrías y rendimientos de reacción.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9E7BA1D-2243-4A9C-A6F5-15616A5D4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075" y="5207869"/>
            <a:ext cx="4040906" cy="162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0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C5813-9629-482A-A886-FC563FFC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Método Ion-Electrón</a:t>
            </a:r>
            <a:br>
              <a:rPr lang="es-EC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A48AB8-9263-4B7A-94A5-4997FF9EF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0041"/>
            <a:ext cx="5982101" cy="4976261"/>
          </a:xfrm>
        </p:spPr>
        <p:txBody>
          <a:bodyPr>
            <a:normAutofit fontScale="70000" lnSpcReduction="20000"/>
          </a:bodyPr>
          <a:lstStyle/>
          <a:p>
            <a:endParaRPr lang="es-EC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También conocido como método de las "semirreacciones".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Especialmente útil para reacciones redox (óxido-reducción) complejas, tanto en medio ácido como básico.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enfoca en la transferencia de electrones y en los cambios en los estados de oxidación.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 la reacción global en dos semirreacciones: una de oxidación y otra de reducción.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EBEB70B-4B32-462B-9943-F91114D50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3701" y="1953928"/>
            <a:ext cx="4379494" cy="395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0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DEBB9-D697-42E9-8072-AF1292AD1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Conceptos Fundamentales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1A258D-EC7B-4817-9F2D-0FB619209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710714"/>
            <a:ext cx="9601200" cy="3641960"/>
          </a:xfrm>
        </p:spPr>
        <p:txBody>
          <a:bodyPr>
            <a:normAutofit fontScale="92500"/>
          </a:bodyPr>
          <a:lstStyle/>
          <a:p>
            <a:endParaRPr lang="es-EC" sz="2400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Oxidación: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Pérdida de electrones; aumento en el número de oxidación.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Reducción: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Ganancia de electrones; disminución en el número de oxidación.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Agente Oxidante: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Sustancia que causa la oxidación (ella misma se reduce).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Agente Reductor: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Sustancia que causa la reducción (ella misma se oxida).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6623DDF-CBC2-414A-899C-0B431633D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5596" y="146785"/>
            <a:ext cx="3330339" cy="264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5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49063-C248-4193-AF91-776CBE4FF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2743"/>
          </a:xfrm>
        </p:spPr>
        <p:txBody>
          <a:bodyPr>
            <a:normAutofit fontScale="90000"/>
          </a:bodyPr>
          <a:lstStyle/>
          <a:p>
            <a:pPr algn="ctr"/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Medio Ácido y Medio Básico</a:t>
            </a:r>
            <a:br>
              <a:rPr lang="es-EC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6E8C42-AC49-4A64-BA73-FF8593A0A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3429000"/>
            <a:ext cx="10140215" cy="3125804"/>
          </a:xfrm>
        </p:spPr>
        <p:txBody>
          <a:bodyPr>
            <a:normAutofit fontScale="92500" lnSpcReduction="10000"/>
          </a:bodyPr>
          <a:lstStyle/>
          <a:p>
            <a:endParaRPr lang="es-EC" dirty="0">
              <a:effectLst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Medio Ácido:</a:t>
            </a:r>
            <a:r>
              <a:rPr lang="es-EC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Presencia de iones H+ (o H3​O+). Se utilizan H2​O y H+ para balancear oxígeno e hidrógeno.</a:t>
            </a:r>
            <a:endParaRPr lang="es-EC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Medio Básico:</a:t>
            </a:r>
            <a:r>
              <a:rPr lang="es-EC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Presencia de iones OH−. Se utilizan H2​O y OH− para balancear oxígeno e hidrógeno.</a:t>
            </a:r>
            <a:endParaRPr lang="es-EC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elección del medio es crucial para el balanceo correcto.</a:t>
            </a:r>
            <a:endParaRPr lang="es-EC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0A0B352-44C5-403B-AB49-8A8F8EB8C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0736" y="1509713"/>
            <a:ext cx="4562375" cy="206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712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EDC91-7D8A-4466-8260-E6CC4A19B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Algoritmo del Balanceo</a:t>
            </a:r>
            <a:b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D24BBD-ADAD-42CC-9FA3-E6E999673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83907"/>
            <a:ext cx="9601200" cy="5467150"/>
          </a:xfrm>
        </p:spPr>
        <p:txBody>
          <a:bodyPr>
            <a:normAutofit fontScale="70000" lnSpcReduction="20000"/>
          </a:bodyPr>
          <a:lstStyle/>
          <a:p>
            <a:endParaRPr lang="es-EC" sz="3600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Escribir la ecuación iónica neta.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Identificar los números de oxidación y determinar las semirreacciones de oxidación y reducción.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los átomos diferentes de O y H en cada semirreacción.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los átomos de oxígeno (O).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los átomos de hidrógeno (H).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Balancear las cargas eléctricas.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Igualar el número de electrones transferidos.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Sumar las semirreacciones y simplificar.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Verificar el balanceo de átomos y cargas.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99185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9199A-E4D9-42F1-9329-48663323A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Balanceo en Medio Ácido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2E2415-AA01-4A4E-A807-8E8F56131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7040880" cy="3581400"/>
          </a:xfrm>
        </p:spPr>
        <p:txBody>
          <a:bodyPr>
            <a:normAutofit fontScale="85000" lnSpcReduction="20000"/>
          </a:bodyPr>
          <a:lstStyle/>
          <a:p>
            <a:endParaRPr lang="es-EC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1: Balancear O (Oxígeno):</a:t>
            </a: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Añadir moléculas de H2​O al lado que necesite oxígeno.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2: Balancear H (Hidrógeno):</a:t>
            </a: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Añadir iones H+ al lado que necesite hidrógeno.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3: Balancear Carga:</a:t>
            </a:r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Añadir electrones (e−) al lado más positivo para igualar la carga en ambos lados de la semirreacción.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C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Ejemplo simple MnO4−​→Mn2+ </a:t>
            </a:r>
            <a:endParaRPr lang="es-EC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36891EA-0484-470D-9506-FB69CCEBC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0" y="1174281"/>
            <a:ext cx="3282215" cy="519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0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2E0F5-33CA-49EA-88B9-3E621976F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52625"/>
          </a:xfrm>
        </p:spPr>
        <p:txBody>
          <a:bodyPr>
            <a:normAutofit/>
          </a:bodyPr>
          <a:lstStyle/>
          <a:p>
            <a:pPr algn="ctr"/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Balanceo en Medio Ácido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EBB244-7420-4457-9CBB-6430BBE4D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4796"/>
            <a:ext cx="5818472" cy="5043638"/>
          </a:xfrm>
        </p:spPr>
        <p:txBody>
          <a:bodyPr>
            <a:normAutofit lnSpcReduction="10000"/>
          </a:bodyPr>
          <a:lstStyle/>
          <a:p>
            <a:endParaRPr lang="es-EC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4: Igualar Electrones: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Multiplicar cada semirreacción por un factor para que el número de electrones perdidos sea igual al número de electrones ganados.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5: Sumar y Simplificar: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Sumar las dos semirreacciones y cancelar las especies idénticas en ambos lados (electrones, H2​O, H+).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 6: Verificar: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Contar átomos y cargas en ambos lados</a:t>
            </a:r>
            <a:endParaRPr lang="es-EC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546C8DE-8076-4DAC-8A94-8AD42C3F8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8978" y="2191452"/>
            <a:ext cx="4522369" cy="318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9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AB5E2-84D7-4AAC-B060-3618D8682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Ejemplo Resuelto en Medio Ácido </a:t>
            </a:r>
            <a:endParaRPr lang="es-EC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FDBE78-0D4C-4770-A5C2-6C3C91F81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Ecuación a Balancear:</a:t>
            </a: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MnO4−​(ac)+Fe2+(ac)→Mn2+(ac)+Fe3+(ac)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 1: Semirreacciones y </a:t>
            </a:r>
            <a:r>
              <a:rPr lang="es-EC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</a:t>
            </a:r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Oxidación:</a:t>
            </a: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Oxidación: Fe2+→Fe3+ (Fe:+2→+3)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Reducción: MnO4−​→Mn2+ (Mn:+7→+2)</a:t>
            </a:r>
            <a:endParaRPr lang="es-EC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22672237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48</TotalTime>
  <Words>1467</Words>
  <Application>Microsoft Office PowerPoint</Application>
  <PresentationFormat>Panorámica</PresentationFormat>
  <Paragraphs>127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Calibri</vt:lpstr>
      <vt:lpstr>Courier New</vt:lpstr>
      <vt:lpstr>Franklin Gothic Book</vt:lpstr>
      <vt:lpstr>Symbol</vt:lpstr>
      <vt:lpstr>Times New Roman</vt:lpstr>
      <vt:lpstr>Wingdings</vt:lpstr>
      <vt:lpstr>Recorte</vt:lpstr>
      <vt:lpstr>BALANCEO  DE ECUACIONES </vt:lpstr>
      <vt:lpstr>Importancia del Balanceo </vt:lpstr>
      <vt:lpstr>Método Ion-Electrón </vt:lpstr>
      <vt:lpstr>Conceptos Fundamentales</vt:lpstr>
      <vt:lpstr>Medio Ácido y Medio Básico </vt:lpstr>
      <vt:lpstr>Algoritmo del Balanceo </vt:lpstr>
      <vt:lpstr>Balanceo en Medio Ácido</vt:lpstr>
      <vt:lpstr>Balanceo en Medio Ácido</vt:lpstr>
      <vt:lpstr>Ejemplo Resuelto en Medio Ácido </vt:lpstr>
      <vt:lpstr>Ejemplo Resuelto en Medio Ácido </vt:lpstr>
      <vt:lpstr>Ejemplo Resuelto en Medio Ácido </vt:lpstr>
      <vt:lpstr>Balanceo en Medio Básico</vt:lpstr>
      <vt:lpstr>Presentación de PowerPoint</vt:lpstr>
      <vt:lpstr>Ejemplo Resuelto en Medio Básico </vt:lpstr>
      <vt:lpstr>Ejemplo Resuelto en Medio Básico </vt:lpstr>
      <vt:lpstr>Presentación de PowerPoint</vt:lpstr>
      <vt:lpstr>ERRORES COMUNES Y SUGERENCIAS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BALANCEO  DE ECUACIONES</dc:title>
  <dc:creator>Ximena Del Rocio Robalino Flores</dc:creator>
  <cp:lastModifiedBy>Ximena Del Rocio Robalino Flores</cp:lastModifiedBy>
  <cp:revision>6</cp:revision>
  <dcterms:created xsi:type="dcterms:W3CDTF">2025-06-24T20:42:53Z</dcterms:created>
  <dcterms:modified xsi:type="dcterms:W3CDTF">2025-06-24T21:31:38Z</dcterms:modified>
</cp:coreProperties>
</file>