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66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068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645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7085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139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844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663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616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823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643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777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629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835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771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93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410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4B3492B-CBFA-43BD-8A22-2FFEC2EB7102}" type="datetimeFigureOut">
              <a:rPr lang="es-EC" smtClean="0"/>
              <a:t>24/6/2025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BE88F3A-E6E3-470C-9DB2-1D6C2A48CF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7698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7C8C1-850F-98DA-55B3-D93E8EC4A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LA LECTURA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B8D36E-D98A-9777-D742-1AE34E1910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845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F2249-A687-7829-5A87-8A9DE5AC7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497305"/>
            <a:ext cx="9905998" cy="5775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000" b="1" dirty="0">
                <a:effectLst/>
              </a:rPr>
              <a:t>4. Preguntas de comprensión</a:t>
            </a:r>
            <a:endParaRPr lang="es-EC" sz="3000" dirty="0">
              <a:effectLst/>
            </a:endParaRPr>
          </a:p>
          <a:p>
            <a:pPr lvl="0"/>
            <a:r>
              <a:rPr lang="es-EC" sz="3000" dirty="0">
                <a:effectLst/>
              </a:rPr>
              <a:t>Responde preguntas del texto para verificar tu nivel de entendimiento.</a:t>
            </a:r>
          </a:p>
          <a:p>
            <a:pPr marL="0" indent="0">
              <a:buNone/>
            </a:pPr>
            <a:r>
              <a:rPr lang="es-EC" sz="3000" b="1" dirty="0">
                <a:effectLst/>
              </a:rPr>
              <a:t>5. Opinión o reflexión personal</a:t>
            </a:r>
            <a:endParaRPr lang="es-EC" sz="3000" dirty="0">
              <a:effectLst/>
            </a:endParaRPr>
          </a:p>
          <a:p>
            <a:pPr lvl="0"/>
            <a:r>
              <a:rPr lang="es-EC" sz="3000" dirty="0">
                <a:effectLst/>
              </a:rPr>
              <a:t>Conecta el texto con tu experiencia y saca conclusiones</a:t>
            </a:r>
            <a:r>
              <a:rPr lang="es-EC" sz="3000" b="1" dirty="0">
                <a:effectLst/>
              </a:rPr>
              <a:t>.</a:t>
            </a:r>
            <a:endParaRPr lang="es-EC" sz="3000" dirty="0">
              <a:effectLst/>
            </a:endParaRPr>
          </a:p>
          <a:p>
            <a:pPr marL="0" indent="0">
              <a:buNone/>
            </a:pPr>
            <a:r>
              <a:rPr lang="es-EC" sz="3000" b="1" dirty="0">
                <a:effectLst/>
              </a:rPr>
              <a:t>6. Debate o discusión en grupo</a:t>
            </a:r>
            <a:endParaRPr lang="es-EC" sz="3000" dirty="0">
              <a:effectLst/>
            </a:endParaRPr>
          </a:p>
          <a:p>
            <a:pPr lvl="0"/>
            <a:r>
              <a:rPr lang="es-EC" sz="3000" dirty="0">
                <a:effectLst/>
              </a:rPr>
              <a:t>Comparte y confronta ideas con tus compañeros.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4721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919DF-9F70-8619-E89F-C3414108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>
                <a:effectLst/>
              </a:rPr>
              <a:t>¿Qué es la lectura?</a:t>
            </a:r>
            <a:br>
              <a:rPr lang="es-EC" dirty="0">
                <a:effectLst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514A34-412F-B8D6-943F-01CE06E9F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800" dirty="0">
                <a:effectLst/>
              </a:rPr>
              <a:t>La </a:t>
            </a:r>
            <a:r>
              <a:rPr lang="es-EC" sz="2800" b="1" dirty="0">
                <a:effectLst/>
              </a:rPr>
              <a:t>lectura</a:t>
            </a:r>
            <a:r>
              <a:rPr lang="es-EC" sz="2800" dirty="0">
                <a:effectLst/>
              </a:rPr>
              <a:t> es una actividad que permite </a:t>
            </a:r>
            <a:r>
              <a:rPr lang="es-EC" sz="2800" b="1" dirty="0">
                <a:effectLst/>
              </a:rPr>
              <a:t>comprender y construir significados</a:t>
            </a:r>
            <a:r>
              <a:rPr lang="es-EC" sz="2800" dirty="0">
                <a:effectLst/>
              </a:rPr>
              <a:t> a partir de textos escritos. No se trata solo de “leer palabras”, sino de </a:t>
            </a:r>
            <a:r>
              <a:rPr lang="es-EC" sz="2800" b="1" dirty="0">
                <a:effectLst/>
              </a:rPr>
              <a:t>interpretar, reflexionar y relacionar ideas</a:t>
            </a:r>
            <a:r>
              <a:rPr lang="es-EC" sz="2800" dirty="0">
                <a:effectLst/>
              </a:rPr>
              <a:t> con nuestras experiencias y conocimientos.</a:t>
            </a:r>
            <a:br>
              <a:rPr lang="es-EC" dirty="0">
                <a:effectLst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662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6C38C-EF0D-1580-6205-A9E62D1D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Funciones de la lectura:</a:t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859E2B-A3AC-64C0-B84B-60DC9A00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2800" b="1" dirty="0"/>
              <a:t>Informar:</a:t>
            </a:r>
            <a:r>
              <a:rPr lang="es-EC" sz="2800" dirty="0"/>
              <a:t> acceder a datos, hechos o conceptos.</a:t>
            </a:r>
            <a:br>
              <a:rPr lang="es-EC" sz="2800" dirty="0"/>
            </a:br>
            <a:r>
              <a:rPr lang="es-EC" sz="2800" b="1" dirty="0"/>
              <a:t>Formar:</a:t>
            </a:r>
            <a:r>
              <a:rPr lang="es-EC" sz="2800" dirty="0"/>
              <a:t> adquirir conocimientos, valores o habilidades.</a:t>
            </a:r>
            <a:br>
              <a:rPr lang="es-EC" sz="2800" dirty="0"/>
            </a:br>
            <a:r>
              <a:rPr lang="es-EC" sz="2800" b="1" dirty="0"/>
              <a:t>Transformar:</a:t>
            </a:r>
            <a:r>
              <a:rPr lang="es-EC" sz="2800" dirty="0"/>
              <a:t> cambiar pensamientos, actitudes o percepciones.</a:t>
            </a:r>
            <a:br>
              <a:rPr lang="es-EC" sz="2800" dirty="0"/>
            </a:br>
            <a:r>
              <a:rPr lang="es-EC" sz="2800" b="1" dirty="0"/>
              <a:t>Entretener:</a:t>
            </a:r>
            <a:r>
              <a:rPr lang="es-EC" sz="2800" dirty="0"/>
              <a:t> disfrutar con historias, humor, poesía, etc.</a:t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053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91B1A-7768-420B-FE60-51C88EF9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effectLst/>
              </a:rPr>
              <a:t>La lectura como actividad situada</a:t>
            </a:r>
            <a:br>
              <a:rPr lang="es-EC" dirty="0">
                <a:effectLst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6E2A3B-F622-6BDD-EF15-640730FA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6" y="2221832"/>
            <a:ext cx="10389685" cy="4026568"/>
          </a:xfrm>
        </p:spPr>
        <p:txBody>
          <a:bodyPr>
            <a:normAutofit fontScale="77500" lnSpcReduction="20000"/>
          </a:bodyPr>
          <a:lstStyle/>
          <a:p>
            <a:r>
              <a:rPr lang="es-EC" dirty="0">
                <a:effectLst/>
              </a:rPr>
              <a:t>Decimos que la lectura es una </a:t>
            </a:r>
            <a:r>
              <a:rPr lang="es-EC" b="1" dirty="0">
                <a:effectLst/>
              </a:rPr>
              <a:t>actividad situada</a:t>
            </a:r>
            <a:r>
              <a:rPr lang="es-EC" dirty="0">
                <a:effectLst/>
              </a:rPr>
              <a:t> porque </a:t>
            </a:r>
            <a:r>
              <a:rPr lang="es-EC" b="1" dirty="0">
                <a:effectLst/>
              </a:rPr>
              <a:t>depende del contexto en el que se lee</a:t>
            </a:r>
            <a:r>
              <a:rPr lang="es-EC" dirty="0">
                <a:effectLst/>
              </a:rPr>
              <a:t>:</a:t>
            </a:r>
          </a:p>
          <a:p>
            <a:pPr lvl="0"/>
            <a:r>
              <a:rPr lang="es-EC" sz="2400" dirty="0">
                <a:effectLst/>
              </a:rPr>
              <a:t>¿Para qué lees?</a:t>
            </a:r>
          </a:p>
          <a:p>
            <a:pPr lvl="0"/>
            <a:r>
              <a:rPr lang="es-EC" sz="2400" dirty="0">
                <a:effectLst/>
              </a:rPr>
              <a:t>¿Dónde estás?</a:t>
            </a:r>
          </a:p>
          <a:p>
            <a:pPr lvl="0"/>
            <a:r>
              <a:rPr lang="es-EC" sz="2400" dirty="0">
                <a:effectLst/>
              </a:rPr>
              <a:t>¿Qué sabes del tema?</a:t>
            </a:r>
          </a:p>
          <a:p>
            <a:pPr lvl="0"/>
            <a:r>
              <a:rPr lang="es-EC" sz="2400" dirty="0">
                <a:effectLst/>
              </a:rPr>
              <a:t>¿Qué tipo de texto estás leyendo?</a:t>
            </a:r>
          </a:p>
          <a:p>
            <a:r>
              <a:rPr lang="es-EC" sz="2400" dirty="0">
                <a:effectLst/>
              </a:rPr>
              <a:t>Por ejemplo:</a:t>
            </a:r>
          </a:p>
          <a:p>
            <a:pPr lvl="0"/>
            <a:r>
              <a:rPr lang="es-EC" sz="2400" dirty="0">
                <a:effectLst/>
              </a:rPr>
              <a:t>No lees igual un mensaje de WhatsApp que un artículo científico.</a:t>
            </a:r>
          </a:p>
          <a:p>
            <a:pPr lvl="0"/>
            <a:r>
              <a:rPr lang="es-EC" sz="2400" dirty="0">
                <a:effectLst/>
              </a:rPr>
              <a:t>Leer una receta de cocina mientras cocinas no es igual que leerla por curiosidad. </a:t>
            </a:r>
          </a:p>
          <a:p>
            <a:pPr lvl="0"/>
            <a:r>
              <a:rPr lang="es-EC" sz="2400" dirty="0">
                <a:effectLst/>
              </a:rPr>
              <a:t> Un estudiante lee para entender conceptos y aprobar exámenes.</a:t>
            </a:r>
          </a:p>
          <a:p>
            <a:pPr lvl="0"/>
            <a:r>
              <a:rPr lang="es-EC" sz="2400" dirty="0">
                <a:effectLst/>
              </a:rPr>
              <a:t>Un lector casual lee novelas para entretenerse.</a:t>
            </a:r>
          </a:p>
          <a:p>
            <a:pPr lvl="0"/>
            <a:r>
              <a:rPr lang="es-EC" sz="2400" dirty="0">
                <a:effectLst/>
              </a:rPr>
              <a:t>Un abogado lee leyes para argumentar casos jurídicos.</a:t>
            </a:r>
          </a:p>
          <a:p>
            <a:pPr lvl="0"/>
            <a:endParaRPr lang="es-EC" dirty="0">
              <a:effectLst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6559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9598E-BA22-E9D4-91FB-81E8848F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127279"/>
            <a:ext cx="9905998" cy="1905000"/>
          </a:xfrm>
        </p:spPr>
        <p:txBody>
          <a:bodyPr/>
          <a:lstStyle/>
          <a:p>
            <a:r>
              <a:rPr lang="es-EC" b="1" dirty="0">
                <a:effectLst/>
              </a:rPr>
              <a:t>Modalidades de lectura</a:t>
            </a:r>
            <a:br>
              <a:rPr lang="es-EC" dirty="0">
                <a:effectLst/>
              </a:rPr>
            </a:br>
            <a:endParaRPr lang="es-EC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020255C-CADC-AB70-BBF5-29F5CCE6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1506600"/>
            <a:ext cx="57095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</a:t>
            </a:r>
            <a:r>
              <a:rPr kumimoji="0" lang="es-EC" altLang="es-EC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modalidades</a:t>
            </a: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kumimoji="0" lang="es-EC" altLang="es-EC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 de lectura</a:t>
            </a: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dependen del objetivo que tengas:</a:t>
            </a:r>
            <a:endParaRPr kumimoji="0" lang="es-EC" alt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EEE389F-3046-89F0-937C-1D5DCF9EE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C" b="1" dirty="0"/>
              <a:t>MODALIDADES DE LECTURA</a:t>
            </a:r>
          </a:p>
          <a:p>
            <a:r>
              <a:rPr lang="es-EC" dirty="0"/>
              <a:t>Existen </a:t>
            </a:r>
            <a:r>
              <a:rPr lang="es-EC" b="1" dirty="0"/>
              <a:t>diferentes formas de leer</a:t>
            </a:r>
            <a:r>
              <a:rPr lang="es-EC" dirty="0"/>
              <a:t> según la intención del lector:</a:t>
            </a:r>
          </a:p>
          <a:p>
            <a:r>
              <a:rPr lang="es-EC" b="1" dirty="0"/>
              <a:t>1. Lectura literal o informativa</a:t>
            </a:r>
          </a:p>
          <a:p>
            <a:r>
              <a:rPr lang="es-EC" dirty="0"/>
              <a:t>Busca </a:t>
            </a:r>
            <a:r>
              <a:rPr lang="es-EC" b="1" dirty="0"/>
              <a:t>hechos concretos</a:t>
            </a:r>
            <a:r>
              <a:rPr lang="es-EC" dirty="0"/>
              <a:t>.</a:t>
            </a:r>
          </a:p>
          <a:p>
            <a:r>
              <a:rPr lang="es-EC" dirty="0"/>
              <a:t>Ideal para textos científicos o noticiosos.</a:t>
            </a:r>
          </a:p>
          <a:p>
            <a:r>
              <a:rPr lang="es-EC" dirty="0"/>
              <a:t>Ej.: “¿Cuál es la fecha del evento?”</a:t>
            </a:r>
          </a:p>
          <a:p>
            <a:r>
              <a:rPr lang="es-EC" b="1" dirty="0"/>
              <a:t>2. Lectura interpretativa o inferencial</a:t>
            </a:r>
          </a:p>
          <a:p>
            <a:r>
              <a:rPr lang="es-EC" dirty="0"/>
              <a:t>Va más allá del texto: </a:t>
            </a:r>
            <a:r>
              <a:rPr lang="es-EC" b="1" dirty="0"/>
              <a:t>“lee entre líneas”</a:t>
            </a:r>
            <a:r>
              <a:rPr lang="es-EC" dirty="0"/>
              <a:t>.</a:t>
            </a:r>
          </a:p>
          <a:p>
            <a:r>
              <a:rPr lang="es-EC" dirty="0"/>
              <a:t>Requiere deducciones y análisis.</a:t>
            </a:r>
          </a:p>
          <a:p>
            <a:r>
              <a:rPr lang="es-EC" dirty="0"/>
              <a:t>Ej.: “¿Qué quiso decir el autor con esta metáfora?”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8370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5625D7-A35E-9AA4-1EB4-18E4B70A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62527"/>
            <a:ext cx="9905998" cy="4828674"/>
          </a:xfrm>
        </p:spPr>
        <p:txBody>
          <a:bodyPr>
            <a:normAutofit/>
          </a:bodyPr>
          <a:lstStyle/>
          <a:p>
            <a:r>
              <a:rPr lang="es-EC" b="1" dirty="0"/>
              <a:t>3. Lectura crítica</a:t>
            </a:r>
          </a:p>
          <a:p>
            <a:r>
              <a:rPr lang="es-EC" dirty="0"/>
              <a:t>Evalúa la validez de lo leído.</a:t>
            </a:r>
          </a:p>
          <a:p>
            <a:r>
              <a:rPr lang="es-EC" dirty="0"/>
              <a:t>Se pregunta por la </a:t>
            </a:r>
            <a:r>
              <a:rPr lang="es-EC" b="1" dirty="0"/>
              <a:t>intención, credibilidad o coherencia</a:t>
            </a:r>
            <a:r>
              <a:rPr lang="es-EC" dirty="0"/>
              <a:t>.</a:t>
            </a:r>
          </a:p>
          <a:p>
            <a:r>
              <a:rPr lang="es-EC" dirty="0"/>
              <a:t>Ej.: “¿Estoy de acuerdo con este argumento? ¿Por qué?”</a:t>
            </a:r>
          </a:p>
          <a:p>
            <a:r>
              <a:rPr lang="es-EC" b="1" dirty="0"/>
              <a:t>4. Lectura recreativa</a:t>
            </a:r>
          </a:p>
          <a:p>
            <a:r>
              <a:rPr lang="es-EC" dirty="0"/>
              <a:t>Busca </a:t>
            </a:r>
            <a:r>
              <a:rPr lang="es-EC" b="1" dirty="0"/>
              <a:t>placer, emoción, entretenimiento</a:t>
            </a:r>
            <a:r>
              <a:rPr lang="es-EC" dirty="0"/>
              <a:t>.</a:t>
            </a:r>
          </a:p>
          <a:p>
            <a:r>
              <a:rPr lang="es-EC" dirty="0"/>
              <a:t>Se da con cuentos, novelas, poesía, etc.</a:t>
            </a:r>
          </a:p>
          <a:p>
            <a:r>
              <a:rPr lang="es-EC" dirty="0"/>
              <a:t>Ej.: Leer una historia de terror por gusto.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7653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40030-5E86-0F81-8D88-4984148C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effectLst/>
              </a:rPr>
              <a:t>Técnicas de prelectura</a:t>
            </a:r>
            <a:br>
              <a:rPr lang="es-EC" dirty="0">
                <a:effectLst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242EF-21F9-CB7D-32B8-96CE7B7E5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effectLst/>
              </a:rPr>
              <a:t>La </a:t>
            </a:r>
            <a:r>
              <a:rPr lang="es-EC" b="1" dirty="0">
                <a:effectLst/>
              </a:rPr>
              <a:t>prelectura</a:t>
            </a:r>
            <a:r>
              <a:rPr lang="es-EC" dirty="0">
                <a:effectLst/>
              </a:rPr>
              <a:t> es el paso antes de leer un texto. Sirve para </a:t>
            </a:r>
            <a:r>
              <a:rPr lang="es-EC" b="1" dirty="0">
                <a:effectLst/>
              </a:rPr>
              <a:t>preparar el cerebro</a:t>
            </a:r>
            <a:r>
              <a:rPr lang="es-EC" dirty="0">
                <a:effectLst/>
              </a:rPr>
              <a:t> para lo que viene. Algunas técnicas útiles:</a:t>
            </a:r>
          </a:p>
          <a:p>
            <a:pPr lvl="0"/>
            <a:r>
              <a:rPr lang="es-EC" b="1" dirty="0">
                <a:effectLst/>
              </a:rPr>
              <a:t>Explorar el título</a:t>
            </a:r>
            <a:r>
              <a:rPr lang="es-EC" dirty="0">
                <a:effectLst/>
              </a:rPr>
              <a:t>: ¿de qué tratará el texto?</a:t>
            </a:r>
          </a:p>
          <a:p>
            <a:pPr lvl="0"/>
            <a:r>
              <a:rPr lang="es-EC" b="1" dirty="0">
                <a:effectLst/>
              </a:rPr>
              <a:t>Observar subtítulos, imágenes o gráficos</a:t>
            </a:r>
            <a:endParaRPr lang="es-EC" dirty="0">
              <a:effectLst/>
            </a:endParaRPr>
          </a:p>
          <a:p>
            <a:pPr lvl="0"/>
            <a:r>
              <a:rPr lang="es-EC" b="1" dirty="0">
                <a:effectLst/>
              </a:rPr>
              <a:t>Leer la introducción o primeras líneas</a:t>
            </a:r>
            <a:endParaRPr lang="es-EC" dirty="0">
              <a:effectLst/>
            </a:endParaRPr>
          </a:p>
          <a:p>
            <a:pPr lvl="0"/>
            <a:r>
              <a:rPr lang="es-EC" b="1" dirty="0">
                <a:effectLst/>
              </a:rPr>
              <a:t>Activar conocimientos previos</a:t>
            </a:r>
            <a:r>
              <a:rPr lang="es-EC" dirty="0">
                <a:effectLst/>
              </a:rPr>
              <a:t>: pensar qué sé del tema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386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86804-649B-6910-6CCB-40462B48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effectLst/>
              </a:rPr>
              <a:t>Estrategias de prelectura</a:t>
            </a:r>
            <a:br>
              <a:rPr lang="es-EC" dirty="0">
                <a:effectLst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79C6F-20C4-EBDD-D3C5-19D673D24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400" dirty="0">
                <a:effectLst/>
              </a:rPr>
              <a:t>Estas son acciones que te ayudan a anticipar y comprender mejor:</a:t>
            </a:r>
          </a:p>
          <a:p>
            <a:pPr lvl="0"/>
            <a:r>
              <a:rPr lang="es-EC" sz="2400" i="1" dirty="0">
                <a:effectLst/>
              </a:rPr>
              <a:t>Lluvia de ideas</a:t>
            </a:r>
            <a:r>
              <a:rPr lang="es-EC" sz="2400" dirty="0">
                <a:effectLst/>
              </a:rPr>
              <a:t>: ¿qué sé sobre este tema?</a:t>
            </a:r>
          </a:p>
          <a:p>
            <a:pPr lvl="0"/>
            <a:r>
              <a:rPr lang="es-EC" sz="2400" i="1" dirty="0">
                <a:effectLst/>
              </a:rPr>
              <a:t>Formular preguntas</a:t>
            </a:r>
            <a:r>
              <a:rPr lang="es-EC" sz="2400" dirty="0">
                <a:effectLst/>
              </a:rPr>
              <a:t>: ¿qué quiero saber?</a:t>
            </a:r>
          </a:p>
          <a:p>
            <a:pPr lvl="0"/>
            <a:r>
              <a:rPr lang="es-EC" sz="2400" i="1" dirty="0">
                <a:effectLst/>
              </a:rPr>
              <a:t>Predecir el contenido</a:t>
            </a:r>
            <a:r>
              <a:rPr lang="es-EC" sz="2400" dirty="0">
                <a:effectLst/>
              </a:rPr>
              <a:t>: según el título o palabras clave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569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54941-CB32-206D-07C3-3434DEEC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effectLst/>
              </a:rPr>
              <a:t>Estrategias de </a:t>
            </a:r>
            <a:r>
              <a:rPr lang="es-EC" b="1" dirty="0" err="1">
                <a:effectLst/>
              </a:rPr>
              <a:t>poslectura</a:t>
            </a:r>
            <a:br>
              <a:rPr lang="es-EC" dirty="0">
                <a:effectLst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6F535E-7048-C05C-D86B-4D4A3786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84421"/>
            <a:ext cx="9905998" cy="4748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>
                <a:effectLst/>
              </a:rPr>
              <a:t>1. </a:t>
            </a:r>
            <a:r>
              <a:rPr lang="es-EC" sz="2400" b="1" dirty="0">
                <a:effectLst/>
              </a:rPr>
              <a:t>Resumen</a:t>
            </a:r>
            <a:endParaRPr lang="es-EC" sz="2400" dirty="0">
              <a:effectLst/>
            </a:endParaRPr>
          </a:p>
          <a:p>
            <a:pPr lvl="0"/>
            <a:r>
              <a:rPr lang="es-EC" sz="2400" dirty="0">
                <a:effectLst/>
              </a:rPr>
              <a:t>Organiza y reduce el texto a lo esencial.</a:t>
            </a:r>
          </a:p>
          <a:p>
            <a:pPr lvl="0"/>
            <a:r>
              <a:rPr lang="es-EC" sz="2400" dirty="0">
                <a:effectLst/>
              </a:rPr>
              <a:t>Usa tus palabras para decir lo importante.</a:t>
            </a:r>
          </a:p>
          <a:p>
            <a:pPr marL="0" indent="0">
              <a:buNone/>
            </a:pPr>
            <a:r>
              <a:rPr lang="es-EC" sz="2400" b="1" dirty="0">
                <a:effectLst/>
              </a:rPr>
              <a:t>2. Paráfrasis</a:t>
            </a:r>
            <a:endParaRPr lang="es-EC" sz="2400" dirty="0">
              <a:effectLst/>
            </a:endParaRPr>
          </a:p>
          <a:p>
            <a:pPr lvl="0"/>
            <a:r>
              <a:rPr lang="es-EC" sz="2400" dirty="0">
                <a:effectLst/>
              </a:rPr>
              <a:t>Reescribe una parte del texto con tus propias palabras sin perder el significado.</a:t>
            </a:r>
          </a:p>
          <a:p>
            <a:pPr marL="0" indent="0">
              <a:buNone/>
            </a:pPr>
            <a:r>
              <a:rPr lang="es-EC" sz="2400" b="1" dirty="0">
                <a:effectLst/>
              </a:rPr>
              <a:t>3. Mapa conceptual o mental</a:t>
            </a:r>
            <a:endParaRPr lang="es-EC" sz="2400" dirty="0">
              <a:effectLst/>
            </a:endParaRPr>
          </a:p>
          <a:p>
            <a:pPr lvl="0"/>
            <a:r>
              <a:rPr lang="es-EC" sz="2400" dirty="0">
                <a:effectLst/>
              </a:rPr>
              <a:t>Representa gráficamente las ideas más importantes y sus relaciones.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2724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14</TotalTime>
  <Words>573</Words>
  <Application>Microsoft Office PowerPoint</Application>
  <PresentationFormat>Panorámica</PresentationFormat>
  <Paragraphs>62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Arial</vt:lpstr>
      <vt:lpstr>Century Gothic</vt:lpstr>
      <vt:lpstr>Malla</vt:lpstr>
      <vt:lpstr>LA LECTURA </vt:lpstr>
      <vt:lpstr>¿Qué es la lectura? </vt:lpstr>
      <vt:lpstr>Funciones de la lectura: </vt:lpstr>
      <vt:lpstr>La lectura como actividad situada </vt:lpstr>
      <vt:lpstr>Modalidades de lectura </vt:lpstr>
      <vt:lpstr>Presentación de PowerPoint</vt:lpstr>
      <vt:lpstr>Técnicas de prelectura </vt:lpstr>
      <vt:lpstr>Estrategias de prelectura </vt:lpstr>
      <vt:lpstr>Estrategias de poslectura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YESENIA ECHEVERRIA VELASCO</dc:creator>
  <cp:lastModifiedBy>MARIA YESENIA ECHEVERRIA VELASCO</cp:lastModifiedBy>
  <cp:revision>1</cp:revision>
  <dcterms:created xsi:type="dcterms:W3CDTF">2025-06-25T03:41:40Z</dcterms:created>
  <dcterms:modified xsi:type="dcterms:W3CDTF">2025-06-25T03:56:26Z</dcterms:modified>
</cp:coreProperties>
</file>