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57" r:id="rId3"/>
    <p:sldId id="258" r:id="rId4"/>
    <p:sldId id="259" r:id="rId5"/>
    <p:sldId id="260" r:id="rId6"/>
    <p:sldId id="261" r:id="rId7"/>
    <p:sldId id="276" r:id="rId8"/>
    <p:sldId id="263" r:id="rId9"/>
    <p:sldId id="264" r:id="rId10"/>
    <p:sldId id="265" r:id="rId11"/>
    <p:sldId id="266" r:id="rId12"/>
    <p:sldId id="267" r:id="rId13"/>
    <p:sldId id="268" r:id="rId14"/>
    <p:sldId id="269" r:id="rId15"/>
    <p:sldId id="27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47F119B-3E69-4A6D-A8EF-17A0ECB4B090}" type="datetimeFigureOut">
              <a:rPr lang="es-MX" smtClean="0"/>
              <a:t>09/12/2024</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4FF3E8F-7FF0-4325-9224-24EB573CF1F9}" type="slidenum">
              <a:rPr lang="es-MX" smtClean="0"/>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D47F119B-3E69-4A6D-A8EF-17A0ECB4B090}" type="datetimeFigureOut">
              <a:rPr lang="es-MX" smtClean="0"/>
              <a:t>09/12/2024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4FF3E8F-7FF0-4325-9224-24EB573CF1F9}"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D47F119B-3E69-4A6D-A8EF-17A0ECB4B090}" type="datetimeFigureOut">
              <a:rPr lang="es-MX" smtClean="0"/>
              <a:t>09/12/2024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4FF3E8F-7FF0-4325-9224-24EB573CF1F9}"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47F119B-3E69-4A6D-A8EF-17A0ECB4B090}" type="datetimeFigureOut">
              <a:rPr lang="es-MX" smtClean="0"/>
              <a:t>09/12/2024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4FF3E8F-7FF0-4325-9224-24EB573CF1F9}"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D47F119B-3E69-4A6D-A8EF-17A0ECB4B090}" type="datetimeFigureOut">
              <a:rPr lang="es-MX" smtClean="0"/>
              <a:t>09/12/2024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4FF3E8F-7FF0-4325-9224-24EB573CF1F9}"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D47F119B-3E69-4A6D-A8EF-17A0ECB4B090}" type="datetimeFigureOut">
              <a:rPr lang="es-MX" smtClean="0"/>
              <a:t>09/12/2024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4FF3E8F-7FF0-4325-9224-24EB573CF1F9}"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47F119B-3E69-4A6D-A8EF-17A0ECB4B090}" type="datetimeFigureOut">
              <a:rPr lang="es-MX" smtClean="0"/>
              <a:t>09/12/2024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4FF3E8F-7FF0-4325-9224-24EB573CF1F9}"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D47F119B-3E69-4A6D-A8EF-17A0ECB4B090}" type="datetimeFigureOut">
              <a:rPr lang="es-MX" smtClean="0"/>
              <a:t>09/12/2024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4FF3E8F-7FF0-4325-9224-24EB573CF1F9}"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7F119B-3E69-4A6D-A8EF-17A0ECB4B090}" type="datetimeFigureOut">
              <a:rPr lang="es-MX" smtClean="0"/>
              <a:t>09/12/2024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4FF3E8F-7FF0-4325-9224-24EB573CF1F9}"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47F119B-3E69-4A6D-A8EF-17A0ECB4B090}" type="datetimeFigureOut">
              <a:rPr lang="es-MX" smtClean="0"/>
              <a:t>09/12/2024</a:t>
            </a:fld>
            <a:endParaRPr lang="es-MX"/>
          </a:p>
        </p:txBody>
      </p:sp>
      <p:sp>
        <p:nvSpPr>
          <p:cNvPr id="7" name="Slide Number Placeholder 6"/>
          <p:cNvSpPr>
            <a:spLocks noGrp="1"/>
          </p:cNvSpPr>
          <p:nvPr>
            <p:ph type="sldNum" sz="quarter" idx="12"/>
          </p:nvPr>
        </p:nvSpPr>
        <p:spPr/>
        <p:txBody>
          <a:bodyPr/>
          <a:lstStyle/>
          <a:p>
            <a:fld id="{54FF3E8F-7FF0-4325-9224-24EB573CF1F9}" type="slidenum">
              <a:rPr lang="es-MX" smtClean="0"/>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D47F119B-3E69-4A6D-A8EF-17A0ECB4B090}" type="datetimeFigureOut">
              <a:rPr lang="es-MX" smtClean="0"/>
              <a:t>09/12/2024</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54FF3E8F-7FF0-4325-9224-24EB573CF1F9}"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47F119B-3E69-4A6D-A8EF-17A0ECB4B090}" type="datetimeFigureOut">
              <a:rPr lang="es-MX" smtClean="0"/>
              <a:t>09/12/2024</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4FF3E8F-7FF0-4325-9224-24EB573CF1F9}"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n-US" dirty="0"/>
              <a:t>SERVICIO HOTELERO </a:t>
            </a:r>
          </a:p>
        </p:txBody>
      </p:sp>
    </p:spTree>
    <p:extLst>
      <p:ext uri="{BB962C8B-B14F-4D97-AF65-F5344CB8AC3E}">
        <p14:creationId xmlns:p14="http://schemas.microsoft.com/office/powerpoint/2010/main" val="1506426364"/>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73832" y="2714144"/>
            <a:ext cx="3798168" cy="1938992"/>
          </a:xfrm>
          <a:prstGeom prst="rect">
            <a:avLst/>
          </a:prstGeom>
        </p:spPr>
        <p:txBody>
          <a:bodyPr wrap="square">
            <a:spAutoFit/>
          </a:bodyPr>
          <a:lstStyle/>
          <a:p>
            <a:pPr marL="285750" indent="-285750">
              <a:buFont typeface="Wingdings" pitchFamily="2" charset="2"/>
              <a:buChar char="v"/>
            </a:pPr>
            <a:r>
              <a:rPr lang="es-MX" sz="2400" b="1" dirty="0"/>
              <a:t>Hoteles de aeropuerto</a:t>
            </a:r>
            <a:endParaRPr lang="es-MX" sz="2400" dirty="0"/>
          </a:p>
          <a:p>
            <a:pPr marL="285750" indent="-285750">
              <a:buFont typeface="Wingdings" pitchFamily="2" charset="2"/>
              <a:buChar char="v"/>
            </a:pPr>
            <a:r>
              <a:rPr lang="es-MX" sz="2400" b="1" dirty="0"/>
              <a:t>Hoteles de naturaleza</a:t>
            </a:r>
            <a:endParaRPr lang="es-MX" sz="2400" dirty="0"/>
          </a:p>
          <a:p>
            <a:pPr marL="285750" indent="-285750">
              <a:buFont typeface="Wingdings" pitchFamily="2" charset="2"/>
              <a:buChar char="v"/>
            </a:pPr>
            <a:r>
              <a:rPr lang="es-MX" sz="2400" b="1" dirty="0"/>
              <a:t>Hoteles posada</a:t>
            </a:r>
            <a:endParaRPr lang="es-MX" sz="2400" dirty="0"/>
          </a:p>
          <a:p>
            <a:pPr marL="285750" indent="-285750">
              <a:buFont typeface="Wingdings" pitchFamily="2" charset="2"/>
              <a:buChar char="v"/>
            </a:pPr>
            <a:r>
              <a:rPr lang="es-MX" sz="2400" b="1" dirty="0"/>
              <a:t>Hoteles-monumento</a:t>
            </a:r>
            <a:endParaRPr lang="es-MX" sz="2400" dirty="0"/>
          </a:p>
          <a:p>
            <a:pPr marL="285750" indent="-285750">
              <a:buFont typeface="Wingdings" pitchFamily="2" charset="2"/>
              <a:buChar char="v"/>
            </a:pPr>
            <a:r>
              <a:rPr lang="es-MX" sz="2400" b="1" dirty="0"/>
              <a:t>Hoteles-balneario</a:t>
            </a:r>
            <a:endParaRPr lang="es-MX" sz="2400" dirty="0"/>
          </a:p>
        </p:txBody>
      </p:sp>
      <p:sp>
        <p:nvSpPr>
          <p:cNvPr id="4" name="3 Rectángulo"/>
          <p:cNvSpPr/>
          <p:nvPr/>
        </p:nvSpPr>
        <p:spPr>
          <a:xfrm>
            <a:off x="4644008" y="2714144"/>
            <a:ext cx="4572000" cy="1938992"/>
          </a:xfrm>
          <a:prstGeom prst="rect">
            <a:avLst/>
          </a:prstGeom>
        </p:spPr>
        <p:txBody>
          <a:bodyPr>
            <a:spAutoFit/>
          </a:bodyPr>
          <a:lstStyle/>
          <a:p>
            <a:pPr marL="342900" indent="-342900">
              <a:buFont typeface="Wingdings" pitchFamily="2" charset="2"/>
              <a:buChar char="v"/>
            </a:pPr>
            <a:r>
              <a:rPr lang="es-MX" sz="2400" b="1" dirty="0"/>
              <a:t>Hoteles-casino</a:t>
            </a:r>
            <a:endParaRPr lang="es-MX" sz="2400" dirty="0"/>
          </a:p>
          <a:p>
            <a:pPr marL="342900" indent="-342900">
              <a:buFont typeface="Wingdings" pitchFamily="2" charset="2"/>
              <a:buChar char="v"/>
            </a:pPr>
            <a:r>
              <a:rPr lang="es-MX" sz="2400" b="1" dirty="0"/>
              <a:t>Hoteles deportivos</a:t>
            </a:r>
            <a:endParaRPr lang="es-MX" sz="2400" dirty="0"/>
          </a:p>
          <a:p>
            <a:pPr marL="342900" indent="-342900">
              <a:buFont typeface="Wingdings" pitchFamily="2" charset="2"/>
              <a:buChar char="v"/>
            </a:pPr>
            <a:r>
              <a:rPr lang="es-MX" sz="2400" b="1" dirty="0"/>
              <a:t>Hoteles Gastronómicos</a:t>
            </a:r>
            <a:endParaRPr lang="es-MX" sz="2400" dirty="0"/>
          </a:p>
          <a:p>
            <a:pPr marL="342900" indent="-342900">
              <a:buFont typeface="Wingdings" pitchFamily="2" charset="2"/>
              <a:buChar char="v"/>
            </a:pPr>
            <a:r>
              <a:rPr lang="es-MX" sz="2400" b="1" dirty="0"/>
              <a:t>Hoteles de montaña</a:t>
            </a:r>
            <a:endParaRPr lang="es-MX" sz="2400" dirty="0"/>
          </a:p>
          <a:p>
            <a:pPr marL="342900" indent="-342900">
              <a:buFont typeface="Wingdings" pitchFamily="2" charset="2"/>
              <a:buChar char="v"/>
            </a:pPr>
            <a:r>
              <a:rPr lang="es-MX" sz="2400" b="1" dirty="0"/>
              <a:t>Hoteles de temporada</a:t>
            </a:r>
            <a:endParaRPr lang="es-MX" sz="2400" dirty="0"/>
          </a:p>
        </p:txBody>
      </p:sp>
      <p:sp>
        <p:nvSpPr>
          <p:cNvPr id="5" name="4 CuadroTexto"/>
          <p:cNvSpPr txBox="1"/>
          <p:nvPr/>
        </p:nvSpPr>
        <p:spPr>
          <a:xfrm>
            <a:off x="2411760" y="1340768"/>
            <a:ext cx="4104456" cy="584775"/>
          </a:xfrm>
          <a:prstGeom prst="rect">
            <a:avLst/>
          </a:prstGeom>
          <a:noFill/>
        </p:spPr>
        <p:txBody>
          <a:bodyPr wrap="square" rtlCol="0">
            <a:spAutoFit/>
          </a:bodyPr>
          <a:lstStyle/>
          <a:p>
            <a:pPr algn="ctr"/>
            <a:r>
              <a:rPr lang="es-MX" sz="3200" dirty="0"/>
              <a:t>Tipos de Hoteles</a:t>
            </a:r>
          </a:p>
        </p:txBody>
      </p:sp>
      <p:sp>
        <p:nvSpPr>
          <p:cNvPr id="12" name="11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spTree>
    <p:extLst>
      <p:ext uri="{BB962C8B-B14F-4D97-AF65-F5344CB8AC3E}">
        <p14:creationId xmlns:p14="http://schemas.microsoft.com/office/powerpoint/2010/main" val="1039174557"/>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55576" y="889843"/>
            <a:ext cx="7488832" cy="4062651"/>
          </a:xfrm>
          <a:prstGeom prst="rect">
            <a:avLst/>
          </a:prstGeom>
        </p:spPr>
        <p:txBody>
          <a:bodyPr wrap="square">
            <a:spAutoFit/>
          </a:bodyPr>
          <a:lstStyle/>
          <a:p>
            <a:pPr algn="ctr" fontAlgn="base"/>
            <a:r>
              <a:rPr lang="es-MX" sz="2000" b="1" dirty="0"/>
              <a:t>Planes de Alojamiento </a:t>
            </a:r>
            <a:br>
              <a:rPr lang="es-MX" sz="2000" dirty="0"/>
            </a:br>
            <a:r>
              <a:rPr lang="es-MX" sz="2000" dirty="0"/>
              <a:t>Existen cuatro planes cuya diferencia entre sí estriba en los servicios de alimentación que se incluye, esto es:</a:t>
            </a:r>
          </a:p>
          <a:p>
            <a:pPr marL="342900" indent="-342900" fontAlgn="base">
              <a:buFont typeface="Wingdings" pitchFamily="2" charset="2"/>
              <a:buChar char="v"/>
            </a:pPr>
            <a:r>
              <a:rPr lang="es-MX" sz="2000" b="1" dirty="0"/>
              <a:t>Plan Europeo</a:t>
            </a:r>
            <a:r>
              <a:rPr lang="es-MX" sz="2000" dirty="0"/>
              <a:t>.- no incluye ningún alimento.</a:t>
            </a:r>
          </a:p>
          <a:p>
            <a:pPr marL="342900" indent="-342900" fontAlgn="base">
              <a:buFont typeface="Wingdings" pitchFamily="2" charset="2"/>
              <a:buChar char="v"/>
            </a:pPr>
            <a:r>
              <a:rPr lang="es-MX" sz="2000" b="1" dirty="0"/>
              <a:t>Plan Continental</a:t>
            </a:r>
            <a:r>
              <a:rPr lang="es-MX" sz="2000" dirty="0"/>
              <a:t>.- incluye exclusivamente un desayuno ligero que consta de café, pan, mantequilla y mermelada.</a:t>
            </a:r>
          </a:p>
          <a:p>
            <a:pPr marL="342900" indent="-342900" fontAlgn="base">
              <a:buFont typeface="Wingdings" pitchFamily="2" charset="2"/>
              <a:buChar char="v"/>
            </a:pPr>
            <a:r>
              <a:rPr lang="es-MX" sz="2000" b="1" dirty="0"/>
              <a:t>Plan Americano</a:t>
            </a:r>
            <a:r>
              <a:rPr lang="es-MX" sz="2000" dirty="0"/>
              <a:t>.- incluye pensión completa, es decir, los tres alimentos.</a:t>
            </a:r>
            <a:br>
              <a:rPr lang="es-MX" dirty="0"/>
            </a:br>
            <a:r>
              <a:rPr lang="es-MX" b="1" dirty="0"/>
              <a:t>Plan Americano Modificado</a:t>
            </a:r>
            <a:r>
              <a:rPr lang="es-MX" dirty="0"/>
              <a:t>.- incluye media pensión, consiste en el desayuno y la comida o la cena, a elegir por el huésped.</a:t>
            </a:r>
          </a:p>
          <a:p>
            <a:pPr marL="342900" indent="-342900" fontAlgn="base">
              <a:buFont typeface="Wingdings" pitchFamily="2" charset="2"/>
              <a:buChar char="v"/>
            </a:pPr>
            <a:endParaRPr lang="es-MX" dirty="0"/>
          </a:p>
        </p:txBody>
      </p:sp>
      <p:sp>
        <p:nvSpPr>
          <p:cNvPr id="4" name="3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10242" name="Picture 2" descr="https://encrypted-tbn2.gstatic.com/images?q=tbn:ANd9GcTbTLoUES7D02IJFsRig4-fGve8PIHLLeloIyuBtn9VwANOE1OMb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4437112"/>
            <a:ext cx="3672408" cy="19442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9174557"/>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331640" y="980728"/>
            <a:ext cx="6552728" cy="523220"/>
          </a:xfrm>
          <a:prstGeom prst="rect">
            <a:avLst/>
          </a:prstGeom>
          <a:noFill/>
        </p:spPr>
        <p:txBody>
          <a:bodyPr wrap="square" rtlCol="0">
            <a:spAutoFit/>
          </a:bodyPr>
          <a:lstStyle/>
          <a:p>
            <a:pPr algn="ctr"/>
            <a:r>
              <a:rPr lang="es-MX" sz="2800" dirty="0"/>
              <a:t>Hotel </a:t>
            </a:r>
            <a:r>
              <a:rPr lang="es-MX" sz="2800" dirty="0" err="1"/>
              <a:t>Burj</a:t>
            </a:r>
            <a:r>
              <a:rPr lang="es-MX" sz="2800" dirty="0"/>
              <a:t> Al </a:t>
            </a:r>
            <a:r>
              <a:rPr lang="es-MX" sz="2800" dirty="0" err="1"/>
              <a:t>Arab</a:t>
            </a:r>
            <a:endParaRPr lang="es-MX" sz="2800" dirty="0"/>
          </a:p>
        </p:txBody>
      </p:sp>
      <p:sp>
        <p:nvSpPr>
          <p:cNvPr id="3" name="2 Rectángulo"/>
          <p:cNvSpPr/>
          <p:nvPr/>
        </p:nvSpPr>
        <p:spPr>
          <a:xfrm>
            <a:off x="1259632" y="2060848"/>
            <a:ext cx="3600400" cy="3477875"/>
          </a:xfrm>
          <a:prstGeom prst="rect">
            <a:avLst/>
          </a:prstGeom>
        </p:spPr>
        <p:txBody>
          <a:bodyPr wrap="square">
            <a:spAutoFit/>
          </a:bodyPr>
          <a:lstStyle/>
          <a:p>
            <a:pPr algn="just"/>
            <a:r>
              <a:rPr lang="es-MX" sz="2000" dirty="0"/>
              <a:t>Es uno de los hoteles mas lujosos del mundo, Está situado en el mar, sobre una isla artificial  la cual está conectada a tierra firme mediante una carretera.  Se dice que este Hotel es el único con siete estrellas en existencia aunque oficialmente es de 5 estrellas</a:t>
            </a:r>
          </a:p>
        </p:txBody>
      </p:sp>
      <p:sp>
        <p:nvSpPr>
          <p:cNvPr id="4" name="3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11268" name="Picture 4" descr="https://encrypted-tbn3.gstatic.com/images?q=tbn:ANd9GcTK6iBkkps8ZJwoUUMOxJ6uNRNjBmkNMnwBU6LbZcdX8AcVyFLJ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4754" y="1916832"/>
            <a:ext cx="2400300" cy="21431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270" name="Picture 6" descr="https://encrypted-tbn2.gstatic.com/images?q=tbn:ANd9GcQ7or7pgi1cVocau9O3-G_4opf17MPqAu4UomvoDZ7FVPplrUG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4754" y="4221088"/>
            <a:ext cx="2400300" cy="190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9174557"/>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39239" y="836712"/>
            <a:ext cx="4524849" cy="1323439"/>
          </a:xfrm>
          <a:prstGeom prst="rect">
            <a:avLst/>
          </a:prstGeom>
        </p:spPr>
        <p:txBody>
          <a:bodyPr wrap="square">
            <a:spAutoFit/>
          </a:bodyPr>
          <a:lstStyle/>
          <a:p>
            <a:pPr algn="just"/>
            <a:r>
              <a:rPr lang="es-MX" sz="2000" dirty="0"/>
              <a:t>Los hoteles de hielo, como el histórico hotel existente en  Suecia, se derriten cada primavera y son reconstruidos cada invierno</a:t>
            </a:r>
          </a:p>
        </p:txBody>
      </p:sp>
      <p:sp>
        <p:nvSpPr>
          <p:cNvPr id="3" name="2 Rectángulo"/>
          <p:cNvSpPr/>
          <p:nvPr/>
        </p:nvSpPr>
        <p:spPr>
          <a:xfrm>
            <a:off x="839239" y="2805896"/>
            <a:ext cx="7549185" cy="1631216"/>
          </a:xfrm>
          <a:prstGeom prst="rect">
            <a:avLst/>
          </a:prstGeom>
        </p:spPr>
        <p:txBody>
          <a:bodyPr wrap="square">
            <a:spAutoFit/>
          </a:bodyPr>
          <a:lstStyle/>
          <a:p>
            <a:pPr algn="just"/>
            <a:r>
              <a:rPr lang="es-MX" sz="2000" dirty="0"/>
              <a:t>El hotel </a:t>
            </a:r>
            <a:r>
              <a:rPr lang="es-MX" sz="2000" dirty="0" err="1"/>
              <a:t>Desert</a:t>
            </a:r>
            <a:r>
              <a:rPr lang="es-MX" sz="2000" dirty="0"/>
              <a:t> Cave Hotel en </a:t>
            </a:r>
            <a:r>
              <a:rPr lang="es-MX" sz="2000" dirty="0" err="1"/>
              <a:t>Coober</a:t>
            </a:r>
            <a:r>
              <a:rPr lang="es-MX" sz="2000" dirty="0"/>
              <a:t> </a:t>
            </a:r>
            <a:r>
              <a:rPr lang="es-MX" sz="2000" dirty="0" err="1"/>
              <a:t>Pedy</a:t>
            </a:r>
            <a:r>
              <a:rPr lang="es-MX" sz="2000" dirty="0"/>
              <a:t>, en el estado de Australia Meridional y las Cuevas Pedro Antonio de Alarcón en España, Turquía, son destacables por estar construidos en formaciones cavernosas naturales, algunos de ellos con cuartos subterráneos</a:t>
            </a:r>
          </a:p>
        </p:txBody>
      </p:sp>
      <p:sp>
        <p:nvSpPr>
          <p:cNvPr id="4" name="3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12290" name="Picture 2" descr="https://encrypted-tbn1.gstatic.com/images?q=tbn:ANd9GcS4HovHoINeH1sMn8QIIErrEqXd68tnf52pvWKPh3kav8PCk9FD1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692696"/>
            <a:ext cx="2143125" cy="18214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292" name="Picture 4" descr="https://encrypted-tbn3.gstatic.com/images?q=tbn:ANd9GcQz4IfBXUlnoxkB7OZm5dqSAoPB-nNKh-R7MziBH3yUsAhTvzp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7835" y="4509120"/>
            <a:ext cx="2524125" cy="18097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294" name="Picture 6" descr="https://encrypted-tbn1.gstatic.com/images?q=tbn:ANd9GcQhMGHwd9nWcfdXqIlKXm-5lG8TQEYOb1DF_O-cZMLaeiODWd5OtQ"/>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4008" y="4509120"/>
            <a:ext cx="2552700" cy="17907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9174557"/>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27584" y="476672"/>
            <a:ext cx="7704856" cy="3170099"/>
          </a:xfrm>
          <a:prstGeom prst="rect">
            <a:avLst/>
          </a:prstGeom>
          <a:noFill/>
        </p:spPr>
        <p:txBody>
          <a:bodyPr wrap="square" rtlCol="0">
            <a:spAutoFit/>
          </a:bodyPr>
          <a:lstStyle/>
          <a:p>
            <a:r>
              <a:rPr lang="es-MX" sz="2000" b="1" dirty="0"/>
              <a:t>Moteles</a:t>
            </a:r>
          </a:p>
          <a:p>
            <a:r>
              <a:rPr lang="es-MX" sz="2000" dirty="0"/>
              <a:t>Son establecimientos situados en las proximidades de carreteras que facilitan alojamiento en departamentos con garaje y entrada independiente para estancia de corta duración. Se encuentra fuera del núcleo urbano o como mínimo en las afueras de los mismos próximos a grandes vías de comunicación. Normalmente son inmuebles por lo general de una o 2 plantas en cuya planta superior seria de alojamiento y la inferior el garaje. Tienen un bajo índice de estancia o de alojamiento entre 24 hrs y 48 hrs.</a:t>
            </a:r>
          </a:p>
        </p:txBody>
      </p:sp>
      <p:sp>
        <p:nvSpPr>
          <p:cNvPr id="4" name="3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13314" name="Picture 2" descr="https://encrypted-tbn3.gstatic.com/images?q=tbn:ANd9GcSpkuN3guoAyis-HJ38_NwaxiwG9kYRa-DIL_LiJ1__uek4jCIj4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868269"/>
            <a:ext cx="3404161" cy="23241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316" name="Picture 4" descr="https://encrypted-tbn1.gstatic.com/images?q=tbn:ANd9GcSnjsknkdaFzwqO2A459YQXpVQo02iDrvUApaNpUlwHpVMnYb_W-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3868268"/>
            <a:ext cx="3485727" cy="23241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9174557"/>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1361088"/>
            <a:ext cx="7416824" cy="3724096"/>
          </a:xfrm>
          <a:prstGeom prst="rect">
            <a:avLst/>
          </a:prstGeom>
          <a:noFill/>
        </p:spPr>
        <p:txBody>
          <a:bodyPr wrap="square" rtlCol="0">
            <a:spAutoFit/>
          </a:bodyPr>
          <a:lstStyle/>
          <a:p>
            <a:pPr algn="just"/>
            <a:r>
              <a:rPr lang="es-MX" sz="2400" b="1" dirty="0"/>
              <a:t>FUNCIONES:</a:t>
            </a:r>
          </a:p>
          <a:p>
            <a:pPr marL="342900" indent="-342900" algn="just">
              <a:buFont typeface="Wingdings" pitchFamily="2" charset="2"/>
              <a:buChar char="v"/>
            </a:pPr>
            <a:r>
              <a:rPr lang="es-MX" sz="2400" dirty="0"/>
              <a:t>Fomentar el incremento de los establecimientos dentro de la organización</a:t>
            </a:r>
          </a:p>
          <a:p>
            <a:pPr marL="342900" indent="-342900" algn="just">
              <a:buFont typeface="Wingdings" pitchFamily="2" charset="2"/>
              <a:buChar char="v"/>
            </a:pPr>
            <a:r>
              <a:rPr lang="es-MX" sz="2400" dirty="0"/>
              <a:t>Participar en la formación y preparación técnica de personal</a:t>
            </a:r>
          </a:p>
          <a:p>
            <a:pPr marL="342900" indent="-342900" algn="just">
              <a:buFont typeface="Wingdings" pitchFamily="2" charset="2"/>
              <a:buChar char="v"/>
            </a:pPr>
            <a:r>
              <a:rPr lang="es-MX" sz="2400" dirty="0"/>
              <a:t>Estrechar las relaciones con organizaciones similares en cualquier país del mundo.</a:t>
            </a:r>
          </a:p>
          <a:p>
            <a:pPr marL="342900" indent="-342900">
              <a:buFont typeface="Wingdings" pitchFamily="2" charset="2"/>
              <a:buChar char="v"/>
            </a:pPr>
            <a:r>
              <a:rPr lang="es-MX" sz="2400" dirty="0"/>
              <a:t>Organizar reuniones, congresos y exposiciones en beneficio de la hotelería organizada</a:t>
            </a:r>
          </a:p>
          <a:p>
            <a:pPr marL="342900" indent="-342900">
              <a:buFont typeface="Wingdings" pitchFamily="2" charset="2"/>
              <a:buChar char="v"/>
            </a:pPr>
            <a:endParaRPr lang="es-MX" sz="2000" dirty="0"/>
          </a:p>
        </p:txBody>
      </p:sp>
      <p:sp>
        <p:nvSpPr>
          <p:cNvPr id="3" name="2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spTree>
    <p:extLst>
      <p:ext uri="{BB962C8B-B14F-4D97-AF65-F5344CB8AC3E}">
        <p14:creationId xmlns:p14="http://schemas.microsoft.com/office/powerpoint/2010/main" val="1039174557"/>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3568" y="864582"/>
            <a:ext cx="8064896" cy="2708434"/>
          </a:xfrm>
          <a:prstGeom prst="rect">
            <a:avLst/>
          </a:prstGeom>
          <a:noFill/>
        </p:spPr>
        <p:txBody>
          <a:bodyPr wrap="square" rtlCol="0">
            <a:spAutoFit/>
          </a:bodyPr>
          <a:lstStyle/>
          <a:p>
            <a:pPr algn="ctr"/>
            <a:r>
              <a:rPr lang="es-MX" sz="3600" dirty="0"/>
              <a:t>  Hoteles</a:t>
            </a:r>
          </a:p>
          <a:p>
            <a:endParaRPr lang="es-MX" sz="1400" dirty="0"/>
          </a:p>
          <a:p>
            <a:pPr algn="ctr"/>
            <a:r>
              <a:rPr lang="es-MX" sz="2400" dirty="0">
                <a:latin typeface="Arial" pitchFamily="34" charset="0"/>
                <a:cs typeface="Arial" pitchFamily="34" charset="0"/>
              </a:rPr>
              <a:t>El hotel es un edificio equipado y planificado para albergar a las personas de manera temporal. </a:t>
            </a:r>
          </a:p>
          <a:p>
            <a:pPr algn="ctr"/>
            <a:r>
              <a:rPr lang="es-MX" sz="2400" dirty="0">
                <a:latin typeface="Arial" pitchFamily="34" charset="0"/>
                <a:cs typeface="Arial" pitchFamily="34" charset="0"/>
              </a:rPr>
              <a:t>Sus servicios básicos incluyen una cama, un armario y un cuarto de baño.</a:t>
            </a:r>
            <a:br>
              <a:rPr lang="es-MX" sz="2400" dirty="0">
                <a:latin typeface="Arial" pitchFamily="34" charset="0"/>
                <a:cs typeface="Arial" pitchFamily="34" charset="0"/>
              </a:rPr>
            </a:br>
            <a:endParaRPr lang="es-MX" sz="2400" dirty="0">
              <a:latin typeface="Arial" pitchFamily="34" charset="0"/>
              <a:cs typeface="Arial" pitchFamily="34" charset="0"/>
            </a:endParaRPr>
          </a:p>
        </p:txBody>
      </p:sp>
      <p:sp>
        <p:nvSpPr>
          <p:cNvPr id="5" name="4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9" name="Picture 4" descr="https://encrypted-tbn3.gstatic.com/images?q=tbn:ANd9GcQ8Vdnu82rYlcRkXIAul6_ebLt5KYHgoCSBDFd497va94h0hhtNC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802042"/>
            <a:ext cx="3024584" cy="203110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0" name="Picture 6" descr="https://encrypted-tbn1.gstatic.com/images?q=tbn:ANd9GcS46p9r2hxqAJRY_JWFXkxVhlP7ducRQvc9WByL0QFJzz3XGiy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6082" y="3899653"/>
            <a:ext cx="3024583" cy="204962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Picture 2" descr="https://encrypted-tbn0.gstatic.com/images?q=tbn:ANd9GcQ7LULJX7KDLBn-3gVevJUPpXm7oKbFm76OPI399pKbK393XEG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5847" y="3871840"/>
            <a:ext cx="3024585" cy="200543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4266185644"/>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83568" y="908720"/>
            <a:ext cx="7704856" cy="3785652"/>
          </a:xfrm>
          <a:prstGeom prst="rect">
            <a:avLst/>
          </a:prstGeom>
        </p:spPr>
        <p:txBody>
          <a:bodyPr wrap="square">
            <a:spAutoFit/>
          </a:bodyPr>
          <a:lstStyle/>
          <a:p>
            <a:r>
              <a:rPr lang="es-MX" sz="2400" dirty="0"/>
              <a:t>Los hoteles están normalmente, clasificados en categorías según el grado de confort, posicionamiento, el nivel de servicios que ofrecen. En cada país pueden encontrarse las categorías siguientes:</a:t>
            </a:r>
          </a:p>
          <a:p>
            <a:endParaRPr lang="es-MX" sz="2400" dirty="0"/>
          </a:p>
          <a:p>
            <a:pPr marL="285750" indent="-285750">
              <a:buClr>
                <a:schemeClr val="accent6">
                  <a:lumMod val="50000"/>
                </a:schemeClr>
              </a:buClr>
              <a:buFont typeface="Wingdings" pitchFamily="2" charset="2"/>
              <a:buChar char="v"/>
            </a:pPr>
            <a:r>
              <a:rPr lang="es-MX" sz="2400" dirty="0"/>
              <a:t>Estrellas (de 0 a 5)</a:t>
            </a:r>
          </a:p>
          <a:p>
            <a:pPr marL="285750" indent="-285750">
              <a:buClr>
                <a:schemeClr val="accent6">
                  <a:lumMod val="50000"/>
                </a:schemeClr>
              </a:buClr>
              <a:buFont typeface="Wingdings" pitchFamily="2" charset="2"/>
              <a:buChar char="v"/>
            </a:pPr>
            <a:r>
              <a:rPr lang="es-MX" sz="2400" dirty="0"/>
              <a:t>Letras (de E a A)</a:t>
            </a:r>
          </a:p>
          <a:p>
            <a:pPr marL="285750" indent="-285750">
              <a:buClr>
                <a:schemeClr val="accent6">
                  <a:lumMod val="50000"/>
                </a:schemeClr>
              </a:buClr>
              <a:buFont typeface="Wingdings" pitchFamily="2" charset="2"/>
              <a:buChar char="v"/>
            </a:pPr>
            <a:r>
              <a:rPr lang="es-MX" sz="2400" dirty="0"/>
              <a:t>Clases (de la cuarta a la primera)</a:t>
            </a:r>
          </a:p>
          <a:p>
            <a:pPr marL="285750" indent="-285750">
              <a:buClr>
                <a:schemeClr val="accent6">
                  <a:lumMod val="50000"/>
                </a:schemeClr>
              </a:buClr>
              <a:buFont typeface="Wingdings" pitchFamily="2" charset="2"/>
              <a:buChar char="v"/>
            </a:pPr>
            <a:r>
              <a:rPr lang="es-MX" sz="2400" dirty="0"/>
              <a:t>Diamantes</a:t>
            </a:r>
          </a:p>
        </p:txBody>
      </p:sp>
      <p:sp>
        <p:nvSpPr>
          <p:cNvPr id="6" name="5 CuadroTexto"/>
          <p:cNvSpPr txBox="1"/>
          <p:nvPr/>
        </p:nvSpPr>
        <p:spPr>
          <a:xfrm>
            <a:off x="4716016" y="-27384"/>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3074" name="Picture 2" descr="https://encrypted-tbn0.gstatic.com/images?q=tbn:ANd9GcRDmby3goFbIPQSYfl9KXPpMDAmEvSjVGGSHLR65Dnel_2uU8U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4581128"/>
            <a:ext cx="200025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encrypted-tbn3.gstatic.com/images?q=tbn:ANd9GcQPHZf4wMz4sUfKL3mm4BX8gW3depQv-ulENTDGnR8rCMkvum9Vpw"/>
          <p:cNvPicPr>
            <a:picLocks noChangeAspect="1" noChangeArrowheads="1"/>
          </p:cNvPicPr>
          <p:nvPr/>
        </p:nvPicPr>
        <p:blipFill rotWithShape="1">
          <a:blip r:embed="rId3">
            <a:extLst>
              <a:ext uri="{28A0092B-C50C-407E-A947-70E740481C1C}">
                <a14:useLocalDpi xmlns:a14="http://schemas.microsoft.com/office/drawing/2010/main" val="0"/>
              </a:ext>
            </a:extLst>
          </a:blip>
          <a:srcRect b="21353"/>
          <a:stretch/>
        </p:blipFill>
        <p:spPr bwMode="auto">
          <a:xfrm>
            <a:off x="3275856" y="4653136"/>
            <a:ext cx="2238375" cy="161060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s://encrypted-tbn0.gstatic.com/images?q=tbn:ANd9GcQEJNiWF8ppeR4Y-yjicd-RP5Bt27K7OD8hoH6K8TT_arzWZUTvg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4797152"/>
            <a:ext cx="1440159" cy="144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4510688"/>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71600" y="1124744"/>
            <a:ext cx="7272808" cy="2246769"/>
          </a:xfrm>
          <a:prstGeom prst="rect">
            <a:avLst/>
          </a:prstGeom>
        </p:spPr>
        <p:txBody>
          <a:bodyPr wrap="square">
            <a:spAutoFit/>
          </a:bodyPr>
          <a:lstStyle/>
          <a:p>
            <a:pPr algn="just"/>
            <a:r>
              <a:rPr lang="es-MX" sz="2000" b="1" dirty="0"/>
              <a:t>Los hoteles de una estrella</a:t>
            </a:r>
            <a:r>
              <a:rPr lang="es-MX" sz="2000" dirty="0"/>
              <a:t>, por lo general, son establecimientos tipo caseros o posada, en donde sus dueños entregan todos los servicios. no siempre cuentan con baño o ducha, en todos los dormitorios. Las instalaciones, son bastante limitadas. En cuanto a la comodidad de las habitaciones, esta es mínima (no es esperable televisión o radio), y la limpieza es aceptable</a:t>
            </a:r>
          </a:p>
        </p:txBody>
      </p:sp>
      <p:sp>
        <p:nvSpPr>
          <p:cNvPr id="5" name="4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4098" name="Picture 2" descr="http://www.eleconomista.es/imag/_v2/istock/hotel-una-estrell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987066"/>
            <a:ext cx="3096344" cy="2381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100" name="Picture 4" descr="https://encrypted-tbn0.gstatic.com/images?q=tbn:ANd9GcR9RrK-OC0f1Snyr2QWUX_AZ4NYNFUirs2mBNRGkWi7I_LMZbQ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995109"/>
            <a:ext cx="3168352" cy="237320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62176458"/>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55576" y="1166843"/>
            <a:ext cx="7560840" cy="2308324"/>
          </a:xfrm>
          <a:prstGeom prst="rect">
            <a:avLst/>
          </a:prstGeom>
        </p:spPr>
        <p:txBody>
          <a:bodyPr wrap="square">
            <a:spAutoFit/>
          </a:bodyPr>
          <a:lstStyle/>
          <a:p>
            <a:pPr algn="just"/>
            <a:r>
              <a:rPr lang="es-MX" sz="2400" b="1" dirty="0"/>
              <a:t>Los hoteles que se clasifican como de dos estrellas</a:t>
            </a:r>
            <a:r>
              <a:rPr lang="es-MX" sz="2400" dirty="0"/>
              <a:t>, tendrán mejores instalaciones, que los de una estrella. Todas las piezas cuentan con un baño y una ducha. El servicio, será más profesional, ya que no será manejado por una familia, sino por personas calificadas</a:t>
            </a:r>
            <a:r>
              <a:rPr lang="es-MX" sz="2000" dirty="0"/>
              <a:t>. </a:t>
            </a:r>
          </a:p>
        </p:txBody>
      </p:sp>
      <p:sp>
        <p:nvSpPr>
          <p:cNvPr id="5" name="4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5122" name="Picture 2" descr="https://encrypted-tbn0.gstatic.com/images?q=tbn:ANd9GcRDJSpRnT2jCQozAgAknmmjoyW3jAFlkIsF6oFlnWBn0cBjD1TB6g"/>
          <p:cNvPicPr>
            <a:picLocks noChangeAspect="1" noChangeArrowheads="1"/>
          </p:cNvPicPr>
          <p:nvPr/>
        </p:nvPicPr>
        <p:blipFill rotWithShape="1">
          <a:blip r:embed="rId2">
            <a:extLst>
              <a:ext uri="{28A0092B-C50C-407E-A947-70E740481C1C}">
                <a14:useLocalDpi xmlns:a14="http://schemas.microsoft.com/office/drawing/2010/main" val="0"/>
              </a:ext>
            </a:extLst>
          </a:blip>
          <a:srcRect b="17571"/>
          <a:stretch/>
        </p:blipFill>
        <p:spPr bwMode="auto">
          <a:xfrm>
            <a:off x="1331640" y="3727781"/>
            <a:ext cx="6622212" cy="229350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84070301"/>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71600" y="926718"/>
            <a:ext cx="7272808" cy="2246769"/>
          </a:xfrm>
          <a:prstGeom prst="rect">
            <a:avLst/>
          </a:prstGeom>
        </p:spPr>
        <p:txBody>
          <a:bodyPr wrap="square">
            <a:spAutoFit/>
          </a:bodyPr>
          <a:lstStyle/>
          <a:p>
            <a:pPr algn="just"/>
            <a:r>
              <a:rPr lang="es-MX" sz="2000" b="1" dirty="0"/>
              <a:t>Los hoteles de tres estrellas</a:t>
            </a:r>
            <a:r>
              <a:rPr lang="es-MX" sz="2000" dirty="0"/>
              <a:t>, poseen instalaciones mayores, mejor servicio y una mayor gama de los mismos, que en los dos casos anteriores. Asimismo, pueden tener restaurantes que también atenderán a público externo al hotel. O sea, personas que no se hospedan en el mismo. Las habitaciones serán más grandes y contarán con baño y ducha.</a:t>
            </a:r>
          </a:p>
        </p:txBody>
      </p:sp>
      <p:sp>
        <p:nvSpPr>
          <p:cNvPr id="5" name="4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6146" name="Picture 2" descr="https://encrypted-tbn2.gstatic.com/images?q=tbn:ANd9GcRlEzOtaKLoymnwQjU0uYwMrudpsNMmhrX901fl8Y-xhSDtACOij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4774" y="4005064"/>
            <a:ext cx="3095217" cy="20859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148" name="Picture 4" descr="https://encrypted-tbn0.gstatic.com/images?q=tbn:ANd9GcS45hfpBXHjiY4Ovi9a_Gd-xYqtaw_gTHyUZzjEZkmMvLpcH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5736" y="4005064"/>
            <a:ext cx="3086624" cy="20859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129685266"/>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980728"/>
            <a:ext cx="7344816" cy="2554545"/>
          </a:xfrm>
          <a:prstGeom prst="rect">
            <a:avLst/>
          </a:prstGeom>
        </p:spPr>
        <p:txBody>
          <a:bodyPr wrap="square">
            <a:spAutoFit/>
          </a:bodyPr>
          <a:lstStyle/>
          <a:p>
            <a:pPr algn="just"/>
            <a:r>
              <a:rPr lang="es-MX" sz="2000" b="1" dirty="0"/>
              <a:t>Los hoteles que se clasifican con cuatro estrellas</a:t>
            </a:r>
            <a:r>
              <a:rPr lang="es-MX" sz="2000" dirty="0"/>
              <a:t>, tendrán un mayor lujo que los ya mencionados. Tanto en el mobiliario, como el inmueble mismo. Las habitaciones serán mayores que en los otros hoteles, con mejor decoración y más equipados. De igual manera, estos hoteles cuentan con lavandería y limpieza en seco. El restaurante, contará con productos más refinados y elaborados.</a:t>
            </a:r>
          </a:p>
        </p:txBody>
      </p:sp>
      <p:sp>
        <p:nvSpPr>
          <p:cNvPr id="3" name="2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7172" name="Picture 4" descr="https://encrypted-tbn1.gstatic.com/images?q=tbn:ANd9GcSskXygZi2465Z7wuvBSjf0fTm1uO2QIkM7i9qAEDV2o4jm22UdV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4149080"/>
            <a:ext cx="5904656" cy="21386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9174557"/>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27584" y="764704"/>
            <a:ext cx="7488832" cy="3477875"/>
          </a:xfrm>
          <a:prstGeom prst="rect">
            <a:avLst/>
          </a:prstGeom>
        </p:spPr>
        <p:txBody>
          <a:bodyPr wrap="square">
            <a:spAutoFit/>
          </a:bodyPr>
          <a:lstStyle/>
          <a:p>
            <a:pPr algn="just"/>
            <a:r>
              <a:rPr lang="es-MX" sz="2000" b="1" dirty="0"/>
              <a:t>Por último, tenemos a los hoteles que se clasifican con cinco estrellas.</a:t>
            </a:r>
            <a:r>
              <a:rPr lang="es-MX" sz="2000" dirty="0"/>
              <a:t> Estos hoteles, contarán con espacios sumamente amplios y extremadamente lujosos. Todo refleja elegancia y sofisticación. El servicio en sí, es de la máxima calidad. El restaurante tendrá calidad internacional. Por lo general, tendrá tres restaurantes distintos. Las habitaciones contarán con todas las comodidades posibles. Equipos de música, jacuzzis en los baños, </a:t>
            </a:r>
            <a:r>
              <a:rPr lang="es-MX" sz="2000" dirty="0" err="1"/>
              <a:t>teve</a:t>
            </a:r>
            <a:r>
              <a:rPr lang="es-MX" sz="2000" dirty="0"/>
              <a:t>-cable, entre otras comodidades. La ubicación de estos hoteles, es de las mejores, en todas la ciudades en que se encuentran.</a:t>
            </a:r>
          </a:p>
        </p:txBody>
      </p:sp>
      <p:sp>
        <p:nvSpPr>
          <p:cNvPr id="3" name="2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pic>
        <p:nvPicPr>
          <p:cNvPr id="8194" name="Picture 2" descr="https://encrypted-tbn1.gstatic.com/images?q=tbn:ANd9GcSv_u2i1VbK3n5k28Jy0_1TnJUI7zqWhDBWGVw5zttKV6-nYp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9615" y="4437112"/>
            <a:ext cx="2142225" cy="16046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196" name="Picture 4" descr="https://encrypted-tbn3.gstatic.com/images?q=tbn:ANd9GcRsabj6a0mWKj9G1HTUT4O14PjNXwnIdNC6dh2RYxPPITPzIAV66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7075" y="4437112"/>
            <a:ext cx="2457053" cy="16046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198" name="Picture 6" descr="https://encrypted-tbn0.gstatic.com/images?q=tbn:ANd9GcSG7uNgHQBC_Dn_DgNMqkMjuktzcPp4VWNR-ggX6xtDkE8JX40V"/>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4437112"/>
            <a:ext cx="2358940" cy="16046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9174557"/>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30408" y="1844824"/>
            <a:ext cx="7344816" cy="2554545"/>
          </a:xfrm>
          <a:prstGeom prst="rect">
            <a:avLst/>
          </a:prstGeom>
        </p:spPr>
        <p:txBody>
          <a:bodyPr wrap="square">
            <a:spAutoFit/>
          </a:bodyPr>
          <a:lstStyle/>
          <a:p>
            <a:pPr algn="just"/>
            <a:r>
              <a:rPr lang="es-MX" sz="2000" b="1" dirty="0"/>
              <a:t>Hotel Boutique </a:t>
            </a:r>
          </a:p>
          <a:p>
            <a:pPr algn="just"/>
            <a:r>
              <a:rPr lang="es-MX" sz="2000" dirty="0"/>
              <a:t>Son hoteles comúnmente temáticos, con mucho estilo y buen gusto. Y aunque considerados notablemente más pequeños que los hoteles de cadena, contando con un rango desde 3 a 100 habitaciones como máximo, los hoteles boutique son siempre individuales y por lo tanto son contrarios al extremo respecto al servicio de las grandes cadenas de hoteles. </a:t>
            </a:r>
          </a:p>
        </p:txBody>
      </p:sp>
      <p:sp>
        <p:nvSpPr>
          <p:cNvPr id="4" name="3 Rectángulo"/>
          <p:cNvSpPr/>
          <p:nvPr/>
        </p:nvSpPr>
        <p:spPr>
          <a:xfrm>
            <a:off x="827584" y="764704"/>
            <a:ext cx="7128792" cy="1015663"/>
          </a:xfrm>
          <a:prstGeom prst="rect">
            <a:avLst/>
          </a:prstGeom>
        </p:spPr>
        <p:txBody>
          <a:bodyPr wrap="square">
            <a:spAutoFit/>
          </a:bodyPr>
          <a:lstStyle/>
          <a:p>
            <a:pPr algn="just"/>
            <a:r>
              <a:rPr lang="es-MX" sz="2000" b="1" dirty="0"/>
              <a:t>Hotel Gran Turismo</a:t>
            </a:r>
          </a:p>
          <a:p>
            <a:pPr algn="just"/>
            <a:r>
              <a:rPr lang="es-MX" sz="2000" dirty="0"/>
              <a:t>son los hoteles que van más allá de las 5 estrellas, es la escala más alta que existe para clasificar un hotel.</a:t>
            </a:r>
          </a:p>
        </p:txBody>
      </p:sp>
      <p:sp>
        <p:nvSpPr>
          <p:cNvPr id="5" name="4 CuadroTexto"/>
          <p:cNvSpPr txBox="1"/>
          <p:nvPr/>
        </p:nvSpPr>
        <p:spPr>
          <a:xfrm>
            <a:off x="4716016" y="0"/>
            <a:ext cx="3384376" cy="523220"/>
          </a:xfrm>
          <a:prstGeom prst="rect">
            <a:avLst/>
          </a:prstGeom>
          <a:noFill/>
        </p:spPr>
        <p:txBody>
          <a:bodyPr wrap="square" rtlCol="0">
            <a:spAutoFit/>
          </a:bodyPr>
          <a:lstStyle/>
          <a:p>
            <a:r>
              <a:rPr lang="es-MX" sz="2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Hoteles y Moteles</a:t>
            </a:r>
          </a:p>
        </p:txBody>
      </p:sp>
      <p:sp>
        <p:nvSpPr>
          <p:cNvPr id="6" name="AutoShape 4" descr="data:image/jpeg;base64,/9j/4AAQSkZJRgABAQAAAQABAAD/2wCEAAkGBhQSERQUExQUFBUVGBgaFxgWGBcaFxgYGBgXFxgcGhcYICYeGB0jHBcYHy8gIycpLCwsFx4xNTAqNSYrLCkBCQoKDgwOFw8PGikkHBwpLCkpKSksKSwpKSksKSwpKSksKSwsKSkpLCkpLCkpKSksKSkpKSksLCksKSwsLCwpLP/AABEIAKgBLAMBIgACEQEDEQH/xAAcAAABBQEBAQAAAAAAAAAAAAAFAAIDBAYBBwj/xABIEAABAgMFBQYCBwUFCAMBAAABAhEAAyEEBRIxQVFhcYGRBhMiobHBMtEHFEJSkuHwI2JyorIVM1OC8TRDRGNzg8LSJJPiFv/EABkBAAMBAQEAAAAAAAAAAAAAAAABAgMEBf/EACERAQEBAQACAgIDAQAAAAAAAAABEQISIQMxQVEEE3Fh/9oADAMBAAIRAxEAPwC72Y+lI2cqTP72cg5EqdQOrYtDseka63fSLYVpT/vnAKUFD+MF0gg/CoHVjHg1pUUljRtDD7PMJ1hSs/f4fRVz9o7O0uUkCVQhKaYUhIFNwqwppGhePmmVb5iQzk1cg6nhrGy7Ndr5q7SMcxaHIOErIl0zxYjQNzi956vovK8/b2WFEFltIWkKBFQ9IniWpQoUKAFChQoAUKFCgDhEcww6FADWjmGHxyHpYY0JofCaDRiMpjmGJWjhTD0sR4Y40SYYWGHpYYEx2OtCaEZNHCmHAQsMAR4YTRI0caHpYjaE0SNHGg0GNHGiTDHMMPSxGUxzDEuGG4YNLxRtDCiJmhND0vFAUxzDE5TDcEV5JvL53k3CZ4UHZtuaabY5LuJcogYTmHOh2kdY0SpuyIJs7aQOJ+ccc+nRkitY7lSolJNGJ8JLuA+pI8ozvfKSQW3ium+Nldc1GN8aaAuygWB4GAyOzKEv+2x6/Ds4qrF2RNhtx35PlTkKlKIOlfsnMHQisegn6TJ4BPdpJwUTVsW1xXlAO61y5UsJKnzILZPVmGTRDbZzzVFJGEs1C7gDPnC2w5zGg7P/AErqUV9+ASEulKQEkqp4XJbXXZG47Odo0WuWVJBSUllJJBbZUZj5R42ZQNSEvtH5h/OCV037aLOkpkrSgEufCC/Fxl8zGmylln5e0wo8yu76QrSlbzu7WmtEpwl2pWtAfWC4+kpL/wByWr9oPo2nGEettCjEK+kwaSDzX/8AmK1s+kgqQpIlYXFCFlxvDCDTb9SmzjNWn6RbGhZRjUogkEoQopcb9eUeaTFrnVmzJi30UtRHR4mk2dKQAkBoWh6nZ+19kXLEwT5YSX+I4VUpVJqIiPbixZfWEdFerR5l9WSHOEdIcMO7yg0PWLH2gs80tLnS1HYFB+hrFwT0u2IPscR4ybOhWYFNkaHsXZU/WkEjEQlTFVSGFM9kGh6TChQoYKFChQAmjjR2FACaFHHit/asnFh72XiOmNLvweALUcaE8dgDhTHGh0KAsMwwmh8KHoxG0Joe0JoNGI2jjRK0cwwaWIimONAu9+1tnsysMwrB/dQo5NqBvEW7ovZFpl95KxFLkeJJSXGdDD0nhqbQPvDrHFTgaOIyhuyaqZjCzgP2cStmzLOLty2JcpTLVickhyTRm1jKctGiCmSqGypkRKX4TWIE21Ccy3T3MO/YEgqHYoopvWU4GIEnR0ufOLSFuHECUrx0KiNRgfPt2AFSlEJGedOkAFQqOvGcPaaT/inov5QxXaeT99X4VwYbTvEalQJs9tC0hSSSDk/SCGOkK+g5/a8uX4VKY8CdTDkdokEskLVyHzgBfKfETuPvEHZK0lcxTtkk/wAzQsV6ac9ppWxfQfOHDtDIOiun5x5/MvBYURTM6b4sWC8lKmoT4WJrSD2PT0mwLEwYpcuYQdQksd1dYO9hbaldpBBoAoHF4asQzHWM5gJu5YTmFDL+NEAFWgolS2cuVP5RXKevT6JNrQPtp/EIQtaD9tP4hHz0iYopCnz4+cSIQo8a60oCdOEaZz+0bf09+mXjLTRUxA4qSPU74xvaTtDaZM9QkzUKQwIBSks+YxJzFI8wm4gcuNYLXTbAJbLUkVOZ05xPWSeqrm7RW03xa5395aVgbJfgH8rRTVJrWZNJ3rU/rHSpLYsdNoIbrEMy8JJzmJ6xlrTFgJWxAnTgC4I7xTNkaPFVd0oAoOetN8dTfEhP+8Hn8oZaL8khvF5FurQSlYtG87SgEptVoptWT6wcsX0gWhKEpOBRA+JQUVHeTijIrviUoYQupyoflDpa4fkWNifpEtGyV+E/+0MP0h2n/l/hPzjLYoWLeOog0Y05+kO0/wDL/D+cRHt7avvp/CmM5iG0dRDcY2jrD8hjSnt/avvp/AmIx25tbv3n8qW6NGdxjbHCYPKlg8e2trf+9PRPyiQ9vLX/AIg/Aj5RnQYatULyPBG8b5mWjxTC6gcwEijDQcI330dWgfVCDpMV/Sk+8eX2cku0S+IZYuTw5TsYpE9YpTzizZZ5CwVENz/WcUZkx0BY219R5RxcytNASeZaLxh50emWyjb2/XnA+1XeJ/gJwscTs+73iombQc/Zz5mHC1F6HMD9eUGCdVdFwISULCqy20FWaC1mtYbr5M/rAKQsq+0fhHWgPrHLLaC2Z+E9RT2aC+z8mgmW8MDtfyD/AD6QMvBeOUsUqCBA0Ww5bC44F/ziQKOEfrdBIXnVEXSATziEXe8rFuPGC9mm4jz/ADMNoUEZAj1f5tFQp1Vu5S0lHP1MG0KpACyzgiWkZ6RLJvBjLJypi5Ok+TGM+mnlE95S3dthgT2NP7Y/wD+sRemWmh/iX0cxSuxHdkqGenBwfbzg/B+UBrYGWrcpX9Sokuz/AGiXxH9UFbRJBBUQHUB/UT6k9IpSrM1oQRkC52AY4YnUr0+7i1kXuUP/ABgNZ/hq9FLy3mCN22xJsswYkg4hQkA/Z05RQsM1BJBwqOIkA12l2fd5RlL7adTYctQOoffHZSg7Yhkr0MT90MKSyRiUPsja9X3RIgss/CHGgy0psi/OMv66G4UMaj38jWI1WVGFbfd3tQivmYLSZrBJ5Fv1uhlscIUDs8O8H9NCvU+oqcWXVyyLeyTx/wAuX6x5xe9uVLXhDNvePRbuD2af/wBNEea9qEtOTy94z491t16Vje69qen5wava0kWSQsEAqCHLfuq+UZmXIUTlkY0N6/7BZ9xR6LEa4z125lFWBRq/zMaiWYzVwo/ZoPH+oxo0GkRTNtCoB27tMJUwo7sqZq4gAXAOzfBe1LbKMrbEBVpc5EeyQPWL59ptxaPbAf4R/H+UWLs7R99Mwd3hoS+J2bcwgOZIC1/wuOkT3GjDPUcmCh5J+cVYmdNdIXWJ1KgdYrS+I6Af+Sm8gOsXFGM1BV635MlLQhKcWPeQ1W0itZL9mrnGWpLAPV1aRfTeaEkvXr8o7NvZBDex+UP1hrFlIUC9Yf8AVkbBEFgmUP60iXvoU9mxrFjXpk5Dj1hBbK3VHKh+UMWtkKRqkuDupDRNzJ4/yvGrmOs7lLbW9fXI/wCkOCmSoZ4SWO4/mIalDS32nXOmu13IMRJmh+TacvNjzgPF6VaGfi3IlvJwYixtV2Y9CfF8+kVZUx5fEt1aLFrUyUIFVKLq3OCAOnpDLD9HFfBnsIb3LQ8TPCkB658M1H0isUKLy05vw5ep5RJIteEsPEEhgxDqUr9coYxfnEDwooV034MieJ9OMKcwAQDUZ5UBA868uYikm0EYiskrLD+EGuen+nGGzSQ5egLa1f2IrzhaeJ5pYtnl5/mDCM3xPoVZbH/1iJU12OrnyLj1ibCGH7xfkGMIkqjQDrzUTzjsoukq20H65xyyqGIEs5BX0BCPMvzEPQugSguAwB8tdTVuJOQgw3Fhk7gfmQPeH2OWVBIAqrMnIAeInk8UbTaQThT8Ll95yJ8mH5xalLJICcxQmrVZxvhYJGmueXglrAxKEwvVZTlsCRrnV4SLABMxtWtCpTMp6aGJ5UwBIc6bh5DKEq0DaOsY3XQsfWFEiiA2TY/dUcm2hQmEAO1MsxFdE8OKxoBdsnRUzqPlCmi/QLakTEPlgNdNc32RV+tlSVA5JGfl5xopl3SSGxTOoGfKM7e10S0qAlKmAgjE+EghnADEHNs4c3PZZ79DN3Iw2acVFIxSU4RiS51yfyjzrtJLxTBhzABpuJf5xrV2bFLwhSgpm+EM/JTwAXcK0ErWoEcC/wCWv6yOJlV1dipIs/hJb4j6hJ9XEWLVLCrOlBzSUkbKP8/WOy5jEVcD4h6+VY4UvvBy8yD7co3xzbYsXYnBLSk5hx/MYvzbYAHByAfcNu9tmx4FTZ3xNpl5EejRFZ7V+1TWmfIARF5X5r67WzpOx0ncMw+uHPeGgLPH7QhqqCgOJdvMHoIV5TMCikHwkug6JOg4HLnuiKfPxS0rGaTXiG+Q/EYrmYnqoZ1ocYhqFDkQT7xNZZmFal8S+7wH2MDhNDHcryP+kEbbaWsyQC4Vl1Uk+nnDEXbrthEkE5lQPJLP/SesXheRZJzc4W2lqeZEC7F4UIfRL/iPtWEFAzAHDIYA7V0duADddkTkHkKWacCwNTV+Iqf1vEXDKGzLOA2IoQ5FcSgN9fyi7KteGldG5k1PQnlE2K46/YhIo/GOCa4BcVijaF4kKA+IeRq3URRReCauQGyfYQCPWHnpV7Au/eurEH2+UcQv9mrbT/1jlpkYXUn4dmqTsI/Tx270hakp0cFXAOTFMxNVmDJBLHDn91AHiUdrmnTbFSfM+IN4QmjGgIql2pWo4ndBGdLxY1CiaPriagA0wp26lzsgdeq2SwyDU319vWHRIrWddQNKmOTbfRhtNdxzbjruAG16SCQWfc+kNK6s+54FYJpIKTXPNtmx9nr6xfWQ7AnYSNBsHHb+jUwlQDB/NotWWQR9k8YDxZsygtw2HQOc30Uduz86SBdGrlhrtGT+nSJrHZEBXjGMaodqcRUecW73sSQAuWolKqF2xJV9nFpVsxm0IqEpU56ew9oIrUHOgCQOtT5GBiB4gdp/XrDlWmqi+ZcebesOVOLv1kBJb410P7qWoOjeWyHCYwIBCWAAfljJ3lgNrUED5dqFcw/xKarnZs6gxCjHpQivlnuhKxaVNANAxGRObnVtGz+cF7kkrUUtQDIsDzwqzrrXKANnQXcpfexMa265dA2WmnlE2qnLUWbCc0pyrSLVms6VP4QweoBIPBuOsC7LOViCQFF8yGp1IgzYiQAMMwNo6fZTREtXVhNiGg/lMSiwHjDkzmLYV8cQI/qp0hxm1+BfFxlwxRROIsBO+I1XadnkTHSlJpgVtz8qKiL6mgkjut2jf1e0ACreiagkmWkIoxKAX5hXtFC0WrEkpKEVG9PuY0k27klDd234R0aM7brOEn4cIdsnB2xNVMZK1y1S1EkZ7P1VodINXdiC9NC1DXR68uMHZtlBooJI5+kDrZdjAql0I03cIqdI64DrTNGLZicKGwk1HJVeEUZScSglyKUOoIyMOta6nE4J08qRClYxFT5u5YkCoemw1i9Z5ix32JCkLBxFlCnxAZEDcCabzFKwTGUZZqFinEZfrhBO9rYVoSrB8I8K0H4QCzs1QSc9KUGo6fL7yX3qGCkEYgAAz5KG0Evwgh4ozKEjaPSLE6eTIkp2Ffq/vEFsmAkKGumx4dZpweTiLJCiT+IacoZDtumBCG+0wY9U9KEnjFOxIKmLkM+Bxqa4jvJ9Yq2i1d4XV8IzG1Wzoz89sTItwdIVtFRmK/KFoxatc41D0BBHPEfUmLMu0AlRJYBkj+JmruDEn+KB1vWBUFwag7R83cGJrLiISpIJCX4OrMndkN7QF4ilinhylT4g1eYIO/8AMQLtKiFKAZkkgUBo9M9zRMVd4klFJiM86g6h9doO6K9qmKmEKSMwMQpRQoRXgDzip7gwr7SUj7JP3gcxnVOcBrIplN6bHeCVouq0TVKCEFQTQsxZvSI5NxTwr+7UKli2kSvBEziUguwSDQCpDNt9PKKyrv70PiKX3V5wSsl2zHBKEg8Wfo8GZVjA3ROnjKjs4SScQqXi1M7LS0f3k6WCQKBTmuhCXY7XZo0/1cAaAkEB2FWP+vKPPbTIUFlJBcZhiW6ZQ+borR2O5EAOkpO8F4IIu0QF7Ihpykks6FGuWh9jWNmbrP2ly0blrQk9CXgsv4EB1WNLVA/WyB9rolSSHBzAooVoR97QxpV2GVl9ZkO+QmA8aiBFou0LUagpDspDqy3UA4k+sLKPTHmacTHME+e2GLScQAGWysF5VhkgtjUSXqwCQ+QbM8X4Pq42izy1YVIVMO0FhlveKwgtCMLFSXfJL+cGbkRLXUIwEbyX28NKRBa7LKWcYmJQk/CgkOhhVxqSXyi1cV3LRPQQpKpSj4iFJy2EZv8AOC/RxobLY06h/eLMwAANQktwzrkfSCtlsCVGqkJ0HjSVH/K/vEv1JKDSdJ4KLFxuCoyxZ9gsISlL6V013lnfgIuU0w8vygfaL0RKbvJsrxfcStR6CvOHoveQ4BmAE5AoWk9FB+UMhQy/4OY/OHBB+83AJilaLVLDftZSTpiI9HDRImeQHEyTuJ1/nhha7xi2J9/h/wDGGheI0PFm94rItYGc1FdXQB6+8KZOQUuJyABnhKHHEF+sAWVpNfHTk/XKKlouwL0cpqD4uNQCMXOJZUxJScKnOj0foPSJJZpV+ofyHvAGRtSkk0GXxYRR61bSKWAaO0a+8LMmaCTRY+0Sz7iHr5RmLxngMJZlLUosQJiSG2gGo4esLFaxtpvgrUXKSjIMKpD0IOcT2a6ylWLElSFVoattbbDbd2QVKAeYohdPDLNDsPipFk25FlAkzAZgSSkqSGJD5h9K0OdIu/8AGf8AqK1SwnxJJAOgDpcP9n3Fc88oDzFqkrxiqVONqVJI8YCsjnxFKBo0WGyrkqw2gBZckEKSAcxQq0DjPjFGy2VS6d7KmO+IFcslT5eFTOp9XfNjDzCjOTyHdJcHI/PfHbHM8aaYiPhGeJRPhDbHIprFm8rimylVQQk8WG51ZRVkSVIWl/C50IcDXJ2pq0MNLLuVKwmzyhjmJrOmYj3aCfsuMyN29t1qf2JUiqVhRDZjrQOOUaS58EqUAEy5aNgNSdpUWr14iCcmehYdJB4VjLavHlV4yikhAdxyqzu0FbhtaUy8JoSN7g6KHlG+nSkEMUpPEAwNtl0g/CEpI1whvam6HpYy84Yy6WxJGYFSoksCHrQGo6ZwOnyFEu2AnMb9o3GDNtuRSJcx6hlHIukNtfYBGPmWday4BIy6RUKwXtJtExRXNJlByQJeBISX0QFBg+ue2Dl12qatGFCpc1aKqCyEqKc9VaVc10itabgky1Ep7+eokt3JQ2CtVFixLO3yLBr1sqAQqVMxEtRxiGf3fCOsVZ+yl/TZWm80Il94s4UnJsKnOwFBI26xRmdp5KkkS1Yph+FKgoOdjs3npAG7ZJmUnmZg0CGAffQhvOLIuKzhJmiaQlJoMy4OX71RlTfE/wBUV50Lm3nNdprrAPwqDtweNDb+0RMuX3SJUtFSVICu8UsBvEVKJJDv02CM/MtBclweQieXKWwUQWJdPh8JIzfR2anB4uIqqm+ZwJJmzCTqVEnV8yYhm2dajiLl61fWCthu1UxeHBUkMKDNQTrRnMXZF2rMzu8KsRJThyLpLEV1BYQ/GlepAGVYFvsi3PlqQl8eIuBm4YuaaHKC0m45pUElCg6lJZRA8SU4iC+4eUWBcajMQiYMCTUqOEBuJLPn+syyz3ROpfQTYbvVMGIIWrbhBbZnGhsH0d96nGtWA/dbLmov5czGqsdxCWlPdmWCNcONxnUAj1iZdinEeK1EA0GCWE9C7xlemmM/L7EyJagkyp07I4gJeHhm8G5VhlywMNlw7j3IptdSjEq7m7tBddpnf91iX2AFIHOIJFhlPWyzGNCZikmm8YlbIR4u2JYST3aJCS2Th/5Uw5V6yyoAgknZKmN1wtEalJR4ZWFA2YR7EQy0T1M/eykbcQB6AqHQwBFaLTaaqQuQE6vKnYhsZlMeogelE8zUrXNmKSCHSmUtILaEFcWUX0guO8ClZOAQOX6MSm2hIrhJ3nPmYchLKVBVRKSneuWlvMuTFtMlIyCP8qEiM/OtkpVFS5RO4ILc2eFZE2SuIIDbCRyp6QUNALQEBpaGP7qUgk/OB9vt60qqUAn7MxWfQxEbJY1B0YEpFCUqIdzqEmvN4FWn6nMBSqSpQBzD9XxfnCMckX1QmdgTvCi3Mqhqr+SM5gOzL1gLYbus3eYZdkURTxrHhyf7dd2UaGQQD8KUgasPbKDRiFF7AhxMHNKyP6hC+vzFHwLln/Ko+eOH2i3qJJSkr34Uvx8REN/tAqAExk7AUoPTNoeE7MFpUCAJJ4hfpV4zFs7MWjGpaFWYJLYk4fC5AdwpJZzXnBm2S7IsjGR4cmUpIbYySBFOauyIUEpEssXDKKmPF6GFAyFr7Gz0El0EH7SVICSc2Ys3BhA0yCHSZaSU0PhB3ZpO0isejTlSSPEmjUBUTXiC4GUQ2ZNgSFEKShRqsg0BOQCpmZG7bD39hglTpgwqVMI7tgnEtVGqE4RnBCVfilKJwSl+FTkpCi2Ekk0FacOUVr8QgLJRNTOBOYJxA7FA0y1B00iKwIEuZJWoeFfxD90qMtQ6PFz2m+g6z29YmYi/CrdBBm7e0wSWwYXJJ7slAq2jmtB0iW77nQmakTvgUpaAxZligc7DGlsvZuUO7OAOhRxA+JKxwORyNMso25+Drpn183PNZ+f2uSn4DMP8S/Twu0VbP27mhRCmUnSniA46849BnXVKCTgQmWohiU0cbIx153bY0qLrqHJY0PIAtGd48aud+UNvDtjZ1y8OGcolsSSUpSa1BYOeEV+5sJdSxMBVVkqAA3ZQUsvY2zzEomDHhUkKZxqHzZ4szeyFmf4Vfijafxe7PTK/yODb9somyhlLW/gUoYfEWLPkXGwndACxS7LMVhUkomhXiExZCKM5SpOtNdSM42KrpCglM/EtTKZS0oQo0IDFBWlZFCxAOrQ2bZLDJZOEhX71cRzd8OddsTefyeshNVMXiQkNLBpXFk7OttrUh1su5yj48RqcawoEnPCwGvGNqmVLmyz3YcMWBTUlOF9m0aiHyrHiEtWEBmUKEuc840nw2ovyyMRablKJgGEkMlVAajI04gwbtt0kCRL8SQRNUAM8WBLAkVclBjWT7sRMbEH8BTUmgrs4+UTizAEHUOeJOeXPrG8/jyawvz7gHdl2JC7JNwlgs4gTQuwB8gctAKamJtwISpC0EgoUpQTRmKipt1TnuTsh6JQAY1YkhtpVi9TEip0a8/HIzvyWobzCB4iwL0FKrqxJOyuuRMBp932WgmTJi1nRMx3J3INNlSMo7eiDPmiW4CEkYnAqCxJDnlyjq7dY5J8BlYtAhGM9RHnfyPk8u8n4d3wcZzv7T2azyEDCiSSMvEAaa/EqLgUlLBFnO5u7Sx4gmB6r4mLpKs6jsVM8A6AV6xTmKtjiiyX0VJQj8IClEcTHPrfGqJWCHVhpXCA/4jo26IbVZUZqK+PeFHXCwgDLsFqU5VaAknMBALc1AQyX2Xku8w96p81KIH4R8zEmktMu7iWJRiOyaonyUfOL1im2eUn9mUpAzVQvxVmYrS7rsycpMol95PQv8omXaJEvxGXJQ20IA5Aj1gCwq9EkfGhQOxST71il9ZsuKqJSjuQC3NqxJI7QySwQkkn7qSUdUgiJzepLjupicqsCnPi/lFWlizd94WVjhSErGYwFKiBsBHi5QrXaEqqmWM3GRfkoUgeL8kKZHeBKgapIZQ5GEueknwqxcwT0EKQ9Vb2nTVKSJQXKWSBWWkpY5lRUDQCHouu0j/in/wCyj5xbVaVCqEvT7WL5GsNkWiYoeJOE8X+UOWFXP/kJYOiYxq7pUzUbNI0cxHaLytQ+GQgj/qV9hEomMTiUBzA6QwXmj73q/QQej9qsq97SVgGQEUNSo4eo9onmWhYdSgWDPhUVdAwPQRIiekuSpgNgNY6qYhTtrqQ0TufQ+0Cb5TpiHFKx6iHyLxkTPEEgKRmSl3/hi4JqSlqU2mIhOGQA5RX3C+itNpQgYiF0GgURXcNctIC27tBZlpZaO8P3TLL8iQG6wdXMaiix+cQLSlRBUlC2yJ04OIRvLb1nJKyqWAlJLhLu26sW1zcMqyrb7/8ALMf3MXu2t3oE0GUjCWJIS5B2nYIVssx+p2YsKPn+85EbfH7nX+Mu/uQfvCxd6ibLoC4WjcSHH8wUOcPuO8jNl+JytHhXTMjXKFZ7Sf2ZIbHLD61SAoV/zKiCXJwWnECQlaTwxUcNyKhzj0pbs6jiuZZRC3WQzE4cSk6hjTmMjGdndkZpxstJcEeLOsaJU7fEM+90JVgWpKSQ7lhR2zy5Qu/i4vujj5Op6izYZAlykpektKQTuSACTsike01m/wAVPRXygZfyllBKGUhQqQTkzaUI+Z4xlV3ZM/w1nkYy+T5u+b48xpx8XNm1te095S5iAuzzEKmJLsWyOEHwrYPQecUbqTbpjJVJHdmr4gkB9Qz7I7c3YmZMlY584y0KBwkqSmulCCovkKVMG7ltgkIlSEotC2JBWZSkhLqzrmmufkIzl5+Tre/TSy8c5z7EbAj6vIC560pwYiTVgCwaueSegia470lzpIVKfA6khw2R2bKxcvvs6pctSJqFqQsByBTaCCOAPKBtwXKLLL7oFShiKhioQ7U8vWOzm5ZJ9OO5Zd+xdIJ/TRxY57g8NlzAkmj7IfJvYApdOTuxqesXtTkQzXSWIIOyKdrtwQHPLeYnttpSpTpBSNjj2AHlGT7R2SbOmoTLAAw1WTk5NAGzpppsjL5fkvHGtPj4nXWOLvKRNB7yYXy/ZjE7l2LjODVhkSUMZUov95QKTyx16CKV09npdnT8QXNOam+EDROzjnB1PwuWHtxePI3a9JRmzp+aZcv/AOw/+kA7f2jtKFBBQmWdrEvWpBdjSNJVvk0VLbLSoMpIIH3tN+6HowEkX6qYz2kIIqf2Rc0I1JETy7WD8VumV2AI8wIjm9mkFQIWABmBU9aekXP7ASKhVG1CSG8onTdRZbOr47UuZ/FODdA0WrPYbEkujuX24kqU/EmB1puMqYJKBxeBUzs1NAJCMbfc8Q5tWH6DcpKG8Icfuj5Uh4lpO0ciPKPP7L2btKkuHlj94qS/+VvWGq7OWlORc7Urr5tD9BuLTY0qzSlX8QSW616RlbCgC3LKKy0I0NElVGB2Ygf0IpyrBbmwnvcJoWU7jfWL9w3Osd4V95LySAlQSSBWvU6iFQ0CLSTr6xYQ50ikLuBH2lH95Sj7tEM660KDFJTtYlI8veDyGLFtU6mxAZAuInTKlMCkA7wzGBUvs9LSCkd9XUKFeDxX/wD51RBwTO7JzoU/0FjxaEYtOnJyqOJbo4hlmWkDwqISB94EADdl5QFT2Rmj/iD/AJcb+ZEXLP2XJpOnTJiRXDUJfR1OTDSIypyCHKklL5vSKlrvBIJIbkQPM5xIq7pCUhIAAGmI6xSnXPIP+60JBCmB3VU5OuXOJiqejtDKObuKfED6mH/2lLNUkjiG94r2K5rKVEKSlROhWAR0MEf7Cs6fsSzkQANRzq+94ZMv2hUlZBSspWaHCQA28elRBKzWRS7pmKmAKMk+BTgkpSoPwABIizaOz9nWx7tiCaJUUg7jWGzLzRJkKs6UpQmZjHd1U4WGo5cHWhi+O8Lqa0HZ+5MdmkOoOkqBLfdUtHHSKt+XWE0xB3DasQfLZwJizJv3upY7tilTqAOYCmJfV8RMDjaO8UpycSsnMeh8e5rj7zcMWkpbeNIcrs7Z7Qyl+OjMFFidXbfv0hs9KmDEUpn6xWTahKCnUlCQ5cK8RrmRlnoHiPn63Ir4uc1y22WRZEHuzRWUsgqGLcXdPMtEFltalh8ISHo6VVG2IUylKDy7RLWMv2gCqjgKHfnAWfddpxHEnEdqVBm3A1HCOfy6n7xv481trX2gRKs3drkKmpKgo4VEMpJCkK1cPSjZCAF635aLSwlSZkt9UJWVKJqHLUyGTUjsKF19ifTdWCfeqbFZkWfuRgSypiwa4dACCSwIFBmN7Rbu++lpWhNtly7Qta0AqlSlAS0qIClLUC1M2IGXFuQouW6myCd7TZCVlMsSlNVgQA38Q1fjGQnzQHLsmprkNYUKO3j1zrj6m9Yylo7WlShhGFO6qmdqvQfnFyxXygzKTEAVclwTSpBy6x2FHmd9Xr7r0OOZzPQjNvmW4CVYn+4HHB/zjs7tHLQKqD6pcE82eFCjPMWiT2zs4cnG+wJJ6OYp2ztvJUPCCOIqeDe8chQYFWx9oQ7pBwgeIkP0ArrDx2kW9JaikVzLgbaBhHIUL6pas2ftRKOeJPMNGgkrSQMKyzUw+7RyFF5pKwtTKoz1qoF/9OUWVTSBVSfIQoUTFGLvlEseNSAN6gH5P+tkULNfsuacGNlEhk5kvlUUPB4UKDAIGWRmC+zI/lD01p4jTKvnthQokzVz8LIJqGcPQDQflHZ6xSrbBChRU+yqqu1sMzT9ZmOJvIDPXfChRST7VOAAU6cJDnEPfIwKmX9LY1DZAHCAeG2FChGjs992YKGIBKgfFR24Fmgh/b8g/CtPOnq0KFBhu2e8EFmWnZRiRrA6/b6lpFQFFLgKbxB9HzHCFChEFdk76Uq1hKgFJnMhQPAlJG8N6x6GbrlH7IB3UaFCjq+O2Rh39sb2ssUyXJVXwlQyL5mMSuyKqSKZwoUL5LtPj1FBUytI79aX95XUx2FGTV//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6" descr="data:image/jpeg;base64,/9j/4AAQSkZJRgABAQAAAQABAAD/2wCEAAkGBhQSERQUExQUFBUVGBgaFxgWGBcaFxgYGBgXFxgcGhcYICYeGB0jHBcYHy8gIycpLCwsFx4xNTAqNSYrLCkBCQoKDgwOFw8PGikkHBwpLCkpKSksKSwpKSksKSwpKSksKSwsKSkpLCkpLCkpKSksKSkpKSksLCksKSwsLCwpLP/AABEIAKgBLAMBIgACEQEDEQH/xAAcAAABBQEBAQAAAAAAAAAAAAAFAAIDBAYBBwj/xABIEAABAgMFBQYCBwUFCAMBAAABAhEAAyEEBRIxQVFhcYGRBhMiobHBMtEHFEJSkuHwI2JyorIVM1OC8TRDRGNzg8LSJJPiFv/EABkBAAMBAQEAAAAAAAAAAAAAAAABAgMEBf/EACERAQEBAQACAgIDAQAAAAAAAAABEQISIQMxQVEEE3Fh/9oADAMBAAIRAxEAPwC72Y+lI2cqTP72cg5EqdQOrYtDseka63fSLYVpT/vnAKUFD+MF0gg/CoHVjHg1pUUljRtDD7PMJ1hSs/f4fRVz9o7O0uUkCVQhKaYUhIFNwqwppGhePmmVb5iQzk1cg6nhrGy7Ndr5q7SMcxaHIOErIl0zxYjQNzi956vovK8/b2WFEFltIWkKBFQ9IniWpQoUKAFChQoAUKFCgDhEcww6FADWjmGHxyHpYY0JofCaDRiMpjmGJWjhTD0sR4Y40SYYWGHpYYEx2OtCaEZNHCmHAQsMAR4YTRI0caHpYjaE0SNHGg0GNHGiTDHMMPSxGUxzDEuGG4YNLxRtDCiJmhND0vFAUxzDE5TDcEV5JvL53k3CZ4UHZtuaabY5LuJcogYTmHOh2kdY0SpuyIJs7aQOJ+ccc+nRkitY7lSolJNGJ8JLuA+pI8ozvfKSQW3ium+Nldc1GN8aaAuygWB4GAyOzKEv+2x6/Ds4qrF2RNhtx35PlTkKlKIOlfsnMHQisegn6TJ4BPdpJwUTVsW1xXlAO61y5UsJKnzILZPVmGTRDbZzzVFJGEs1C7gDPnC2w5zGg7P/AErqUV9+ASEulKQEkqp4XJbXXZG47Odo0WuWVJBSUllJJBbZUZj5R42ZQNSEvtH5h/OCV037aLOkpkrSgEufCC/Fxl8zGmylln5e0wo8yu76QrSlbzu7WmtEpwl2pWtAfWC4+kpL/wByWr9oPo2nGEettCjEK+kwaSDzX/8AmK1s+kgqQpIlYXFCFlxvDCDTb9SmzjNWn6RbGhZRjUogkEoQopcb9eUeaTFrnVmzJi30UtRHR4mk2dKQAkBoWh6nZ+19kXLEwT5YSX+I4VUpVJqIiPbixZfWEdFerR5l9WSHOEdIcMO7yg0PWLH2gs80tLnS1HYFB+hrFwT0u2IPscR4ybOhWYFNkaHsXZU/WkEjEQlTFVSGFM9kGh6TChQoYKFChQAmjjR2FACaFHHit/asnFh72XiOmNLvweALUcaE8dgDhTHGh0KAsMwwmh8KHoxG0Joe0JoNGI2jjRK0cwwaWIimONAu9+1tnsysMwrB/dQo5NqBvEW7ovZFpl95KxFLkeJJSXGdDD0nhqbQPvDrHFTgaOIyhuyaqZjCzgP2cStmzLOLty2JcpTLVickhyTRm1jKctGiCmSqGypkRKX4TWIE21Ccy3T3MO/YEgqHYoopvWU4GIEnR0ufOLSFuHECUrx0KiNRgfPt2AFSlEJGedOkAFQqOvGcPaaT/inov5QxXaeT99X4VwYbTvEalQJs9tC0hSSSDk/SCGOkK+g5/a8uX4VKY8CdTDkdokEskLVyHzgBfKfETuPvEHZK0lcxTtkk/wAzQsV6ac9ppWxfQfOHDtDIOiun5x5/MvBYURTM6b4sWC8lKmoT4WJrSD2PT0mwLEwYpcuYQdQksd1dYO9hbaldpBBoAoHF4asQzHWM5gJu5YTmFDL+NEAFWgolS2cuVP5RXKevT6JNrQPtp/EIQtaD9tP4hHz0iYopCnz4+cSIQo8a60oCdOEaZz+0bf09+mXjLTRUxA4qSPU74xvaTtDaZM9QkzUKQwIBSks+YxJzFI8wm4gcuNYLXTbAJbLUkVOZ05xPWSeqrm7RW03xa5395aVgbJfgH8rRTVJrWZNJ3rU/rHSpLYsdNoIbrEMy8JJzmJ6xlrTFgJWxAnTgC4I7xTNkaPFVd0oAoOetN8dTfEhP+8Hn8oZaL8khvF5FurQSlYtG87SgEptVoptWT6wcsX0gWhKEpOBRA+JQUVHeTijIrviUoYQupyoflDpa4fkWNifpEtGyV+E/+0MP0h2n/l/hPzjLYoWLeOog0Y05+kO0/wDL/D+cRHt7avvp/CmM5iG0dRDcY2jrD8hjSnt/avvp/AmIx25tbv3n8qW6NGdxjbHCYPKlg8e2trf+9PRPyiQ9vLX/AIg/Aj5RnQYatULyPBG8b5mWjxTC6gcwEijDQcI330dWgfVCDpMV/Sk+8eX2cku0S+IZYuTw5TsYpE9YpTzizZZ5CwVENz/WcUZkx0BY219R5RxcytNASeZaLxh50emWyjb2/XnA+1XeJ/gJwscTs+73iombQc/Zz5mHC1F6HMD9eUGCdVdFwISULCqy20FWaC1mtYbr5M/rAKQsq+0fhHWgPrHLLaC2Z+E9RT2aC+z8mgmW8MDtfyD/AD6QMvBeOUsUqCBA0Ww5bC44F/ziQKOEfrdBIXnVEXSATziEXe8rFuPGC9mm4jz/ADMNoUEZAj1f5tFQp1Vu5S0lHP1MG0KpACyzgiWkZ6RLJvBjLJypi5Ok+TGM+mnlE95S3dthgT2NP7Y/wD+sRemWmh/iX0cxSuxHdkqGenBwfbzg/B+UBrYGWrcpX9Sokuz/AGiXxH9UFbRJBBUQHUB/UT6k9IpSrM1oQRkC52AY4YnUr0+7i1kXuUP/ABgNZ/hq9FLy3mCN22xJsswYkg4hQkA/Z05RQsM1BJBwqOIkA12l2fd5RlL7adTYctQOoffHZSg7Yhkr0MT90MKSyRiUPsja9X3RIgss/CHGgy0psi/OMv66G4UMaj38jWI1WVGFbfd3tQivmYLSZrBJ5Fv1uhlscIUDs8O8H9NCvU+oqcWXVyyLeyTx/wAuX6x5xe9uVLXhDNvePRbuD2af/wBNEea9qEtOTy94z491t16Vje69qen5wava0kWSQsEAqCHLfuq+UZmXIUTlkY0N6/7BZ9xR6LEa4z125lFWBRq/zMaiWYzVwo/ZoPH+oxo0GkRTNtCoB27tMJUwo7sqZq4gAXAOzfBe1LbKMrbEBVpc5EeyQPWL59ptxaPbAf4R/H+UWLs7R99Mwd3hoS+J2bcwgOZIC1/wuOkT3GjDPUcmCh5J+cVYmdNdIXWJ1KgdYrS+I6Af+Sm8gOsXFGM1BV635MlLQhKcWPeQ1W0itZL9mrnGWpLAPV1aRfTeaEkvXr8o7NvZBDex+UP1hrFlIUC9Yf8AVkbBEFgmUP60iXvoU9mxrFjXpk5Dj1hBbK3VHKh+UMWtkKRqkuDupDRNzJ4/yvGrmOs7lLbW9fXI/wCkOCmSoZ4SWO4/mIalDS32nXOmu13IMRJmh+TacvNjzgPF6VaGfi3IlvJwYixtV2Y9CfF8+kVZUx5fEt1aLFrUyUIFVKLq3OCAOnpDLD9HFfBnsIb3LQ8TPCkB658M1H0isUKLy05vw5ep5RJIteEsPEEhgxDqUr9coYxfnEDwooV034MieJ9OMKcwAQDUZ5UBA868uYikm0EYiskrLD+EGuen+nGGzSQ5egLa1f2IrzhaeJ5pYtnl5/mDCM3xPoVZbH/1iJU12OrnyLj1ibCGH7xfkGMIkqjQDrzUTzjsoukq20H65xyyqGIEs5BX0BCPMvzEPQugSguAwB8tdTVuJOQgw3Fhk7gfmQPeH2OWVBIAqrMnIAeInk8UbTaQThT8Ll95yJ8mH5xalLJICcxQmrVZxvhYJGmueXglrAxKEwvVZTlsCRrnV4SLABMxtWtCpTMp6aGJ5UwBIc6bh5DKEq0DaOsY3XQsfWFEiiA2TY/dUcm2hQmEAO1MsxFdE8OKxoBdsnRUzqPlCmi/QLakTEPlgNdNc32RV+tlSVA5JGfl5xopl3SSGxTOoGfKM7e10S0qAlKmAgjE+EghnADEHNs4c3PZZ79DN3Iw2acVFIxSU4RiS51yfyjzrtJLxTBhzABpuJf5xrV2bFLwhSgpm+EM/JTwAXcK0ErWoEcC/wCWv6yOJlV1dipIs/hJb4j6hJ9XEWLVLCrOlBzSUkbKP8/WOy5jEVcD4h6+VY4UvvBy8yD7co3xzbYsXYnBLSk5hx/MYvzbYAHByAfcNu9tmx4FTZ3xNpl5EejRFZ7V+1TWmfIARF5X5r67WzpOx0ncMw+uHPeGgLPH7QhqqCgOJdvMHoIV5TMCikHwkug6JOg4HLnuiKfPxS0rGaTXiG+Q/EYrmYnqoZ1ocYhqFDkQT7xNZZmFal8S+7wH2MDhNDHcryP+kEbbaWsyQC4Vl1Uk+nnDEXbrthEkE5lQPJLP/SesXheRZJzc4W2lqeZEC7F4UIfRL/iPtWEFAzAHDIYA7V0duADddkTkHkKWacCwNTV+Iqf1vEXDKGzLOA2IoQ5FcSgN9fyi7KteGldG5k1PQnlE2K46/YhIo/GOCa4BcVijaF4kKA+IeRq3URRReCauQGyfYQCPWHnpV7Au/eurEH2+UcQv9mrbT/1jlpkYXUn4dmqTsI/Tx270hakp0cFXAOTFMxNVmDJBLHDn91AHiUdrmnTbFSfM+IN4QmjGgIql2pWo4ndBGdLxY1CiaPriagA0wp26lzsgdeq2SwyDU319vWHRIrWddQNKmOTbfRhtNdxzbjruAG16SCQWfc+kNK6s+54FYJpIKTXPNtmx9nr6xfWQ7AnYSNBsHHb+jUwlQDB/NotWWQR9k8YDxZsygtw2HQOc30Uduz86SBdGrlhrtGT+nSJrHZEBXjGMaodqcRUecW73sSQAuWolKqF2xJV9nFpVsxm0IqEpU56ew9oIrUHOgCQOtT5GBiB4gdp/XrDlWmqi+ZcebesOVOLv1kBJb410P7qWoOjeWyHCYwIBCWAAfljJ3lgNrUED5dqFcw/xKarnZs6gxCjHpQivlnuhKxaVNANAxGRObnVtGz+cF7kkrUUtQDIsDzwqzrrXKANnQXcpfexMa265dA2WmnlE2qnLUWbCc0pyrSLVms6VP4QweoBIPBuOsC7LOViCQFF8yGp1IgzYiQAMMwNo6fZTREtXVhNiGg/lMSiwHjDkzmLYV8cQI/qp0hxm1+BfFxlwxRROIsBO+I1XadnkTHSlJpgVtz8qKiL6mgkjut2jf1e0ACreiagkmWkIoxKAX5hXtFC0WrEkpKEVG9PuY0k27klDd234R0aM7brOEn4cIdsnB2xNVMZK1y1S1EkZ7P1VodINXdiC9NC1DXR68uMHZtlBooJI5+kDrZdjAql0I03cIqdI64DrTNGLZicKGwk1HJVeEUZScSglyKUOoIyMOta6nE4J08qRClYxFT5u5YkCoemw1i9Z5ix32JCkLBxFlCnxAZEDcCabzFKwTGUZZqFinEZfrhBO9rYVoSrB8I8K0H4QCzs1QSc9KUGo6fL7yX3qGCkEYgAAz5KG0Evwgh4ozKEjaPSLE6eTIkp2Ffq/vEFsmAkKGumx4dZpweTiLJCiT+IacoZDtumBCG+0wY9U9KEnjFOxIKmLkM+Bxqa4jvJ9Yq2i1d4XV8IzG1Wzoz89sTItwdIVtFRmK/KFoxatc41D0BBHPEfUmLMu0AlRJYBkj+JmruDEn+KB1vWBUFwag7R83cGJrLiISpIJCX4OrMndkN7QF4ilinhylT4g1eYIO/8AMQLtKiFKAZkkgUBo9M9zRMVd4klFJiM86g6h9doO6K9qmKmEKSMwMQpRQoRXgDzip7gwr7SUj7JP3gcxnVOcBrIplN6bHeCVouq0TVKCEFQTQsxZvSI5NxTwr+7UKli2kSvBEziUguwSDQCpDNt9PKKyrv70PiKX3V5wSsl2zHBKEg8Wfo8GZVjA3ROnjKjs4SScQqXi1M7LS0f3k6WCQKBTmuhCXY7XZo0/1cAaAkEB2FWP+vKPPbTIUFlJBcZhiW6ZQ+borR2O5EAOkpO8F4IIu0QF7Ihpykks6FGuWh9jWNmbrP2ly0blrQk9CXgsv4EB1WNLVA/WyB9rolSSHBzAooVoR97QxpV2GVl9ZkO+QmA8aiBFou0LUagpDspDqy3UA4k+sLKPTHmacTHME+e2GLScQAGWysF5VhkgtjUSXqwCQ+QbM8X4Pq42izy1YVIVMO0FhlveKwgtCMLFSXfJL+cGbkRLXUIwEbyX28NKRBa7LKWcYmJQk/CgkOhhVxqSXyi1cV3LRPQQpKpSj4iFJy2EZv8AOC/RxobLY06h/eLMwAANQktwzrkfSCtlsCVGqkJ0HjSVH/K/vEv1JKDSdJ4KLFxuCoyxZ9gsISlL6V013lnfgIuU0w8vygfaL0RKbvJsrxfcStR6CvOHoveQ4BmAE5AoWk9FB+UMhQy/4OY/OHBB+83AJilaLVLDftZSTpiI9HDRImeQHEyTuJ1/nhha7xi2J9/h/wDGGheI0PFm94rItYGc1FdXQB6+8KZOQUuJyABnhKHHEF+sAWVpNfHTk/XKKlouwL0cpqD4uNQCMXOJZUxJScKnOj0foPSJJZpV+ofyHvAGRtSkk0GXxYRR61bSKWAaO0a+8LMmaCTRY+0Sz7iHr5RmLxngMJZlLUosQJiSG2gGo4esLFaxtpvgrUXKSjIMKpD0IOcT2a6ylWLElSFVoattbbDbd2QVKAeYohdPDLNDsPipFk25FlAkzAZgSSkqSGJD5h9K0OdIu/8AGf8AqK1SwnxJJAOgDpcP9n3Fc88oDzFqkrxiqVONqVJI8YCsjnxFKBo0WGyrkqw2gBZckEKSAcxQq0DjPjFGy2VS6d7KmO+IFcslT5eFTOp9XfNjDzCjOTyHdJcHI/PfHbHM8aaYiPhGeJRPhDbHIprFm8rimylVQQk8WG51ZRVkSVIWl/C50IcDXJ2pq0MNLLuVKwmzyhjmJrOmYj3aCfsuMyN29t1qf2JUiqVhRDZjrQOOUaS58EqUAEy5aNgNSdpUWr14iCcmehYdJB4VjLavHlV4yikhAdxyqzu0FbhtaUy8JoSN7g6KHlG+nSkEMUpPEAwNtl0g/CEpI1whvam6HpYy84Yy6WxJGYFSoksCHrQGo6ZwOnyFEu2AnMb9o3GDNtuRSJcx6hlHIukNtfYBGPmWday4BIy6RUKwXtJtExRXNJlByQJeBISX0QFBg+ue2Dl12qatGFCpc1aKqCyEqKc9VaVc10itabgky1Ep7+eokt3JQ2CtVFixLO3yLBr1sqAQqVMxEtRxiGf3fCOsVZ+yl/TZWm80Il94s4UnJsKnOwFBI26xRmdp5KkkS1Yph+FKgoOdjs3npAG7ZJmUnmZg0CGAffQhvOLIuKzhJmiaQlJoMy4OX71RlTfE/wBUV50Lm3nNdprrAPwqDtweNDb+0RMuX3SJUtFSVICu8UsBvEVKJJDv02CM/MtBclweQieXKWwUQWJdPh8JIzfR2anB4uIqqm+ZwJJmzCTqVEnV8yYhm2dajiLl61fWCthu1UxeHBUkMKDNQTrRnMXZF2rMzu8KsRJThyLpLEV1BYQ/GlepAGVYFvsi3PlqQl8eIuBm4YuaaHKC0m45pUElCg6lJZRA8SU4iC+4eUWBcajMQiYMCTUqOEBuJLPn+syyz3ROpfQTYbvVMGIIWrbhBbZnGhsH0d96nGtWA/dbLmov5czGqsdxCWlPdmWCNcONxnUAj1iZdinEeK1EA0GCWE9C7xlemmM/L7EyJagkyp07I4gJeHhm8G5VhlywMNlw7j3IptdSjEq7m7tBddpnf91iX2AFIHOIJFhlPWyzGNCZikmm8YlbIR4u2JYST3aJCS2Th/5Uw5V6yyoAgknZKmN1wtEalJR4ZWFA2YR7EQy0T1M/eykbcQB6AqHQwBFaLTaaqQuQE6vKnYhsZlMeogelE8zUrXNmKSCHSmUtILaEFcWUX0guO8ClZOAQOX6MSm2hIrhJ3nPmYchLKVBVRKSneuWlvMuTFtMlIyCP8qEiM/OtkpVFS5RO4ILc2eFZE2SuIIDbCRyp6QUNALQEBpaGP7qUgk/OB9vt60qqUAn7MxWfQxEbJY1B0YEpFCUqIdzqEmvN4FWn6nMBSqSpQBzD9XxfnCMckX1QmdgTvCi3Mqhqr+SM5gOzL1gLYbus3eYZdkURTxrHhyf7dd2UaGQQD8KUgasPbKDRiFF7AhxMHNKyP6hC+vzFHwLln/Ko+eOH2i3qJJSkr34Uvx8REN/tAqAExk7AUoPTNoeE7MFpUCAJJ4hfpV4zFs7MWjGpaFWYJLYk4fC5AdwpJZzXnBm2S7IsjGR4cmUpIbYySBFOauyIUEpEssXDKKmPF6GFAyFr7Gz0El0EH7SVICSc2Ys3BhA0yCHSZaSU0PhB3ZpO0isejTlSSPEmjUBUTXiC4GUQ2ZNgSFEKShRqsg0BOQCpmZG7bD39hglTpgwqVMI7tgnEtVGqE4RnBCVfilKJwSl+FTkpCi2Ekk0FacOUVr8QgLJRNTOBOYJxA7FA0y1B00iKwIEuZJWoeFfxD90qMtQ6PFz2m+g6z29YmYi/CrdBBm7e0wSWwYXJJ7slAq2jmtB0iW77nQmakTvgUpaAxZligc7DGlsvZuUO7OAOhRxA+JKxwORyNMso25+Drpn183PNZ+f2uSn4DMP8S/Twu0VbP27mhRCmUnSniA46849BnXVKCTgQmWohiU0cbIx153bY0qLrqHJY0PIAtGd48aud+UNvDtjZ1y8OGcolsSSUpSa1BYOeEV+5sJdSxMBVVkqAA3ZQUsvY2zzEomDHhUkKZxqHzZ4szeyFmf4Vfijafxe7PTK/yODb9somyhlLW/gUoYfEWLPkXGwndACxS7LMVhUkomhXiExZCKM5SpOtNdSM42KrpCglM/EtTKZS0oQo0IDFBWlZFCxAOrQ2bZLDJZOEhX71cRzd8OddsTefyeshNVMXiQkNLBpXFk7OttrUh1su5yj48RqcawoEnPCwGvGNqmVLmyz3YcMWBTUlOF9m0aiHyrHiEtWEBmUKEuc840nw2ovyyMRablKJgGEkMlVAajI04gwbtt0kCRL8SQRNUAM8WBLAkVclBjWT7sRMbEH8BTUmgrs4+UTizAEHUOeJOeXPrG8/jyawvz7gHdl2JC7JNwlgs4gTQuwB8gctAKamJtwISpC0EgoUpQTRmKipt1TnuTsh6JQAY1YkhtpVi9TEip0a8/HIzvyWobzCB4iwL0FKrqxJOyuuRMBp932WgmTJi1nRMx3J3INNlSMo7eiDPmiW4CEkYnAqCxJDnlyjq7dY5J8BlYtAhGM9RHnfyPk8u8n4d3wcZzv7T2azyEDCiSSMvEAaa/EqLgUlLBFnO5u7Sx4gmB6r4mLpKs6jsVM8A6AV6xTmKtjiiyX0VJQj8IClEcTHPrfGqJWCHVhpXCA/4jo26IbVZUZqK+PeFHXCwgDLsFqU5VaAknMBALc1AQyX2Xku8w96p81KIH4R8zEmktMu7iWJRiOyaonyUfOL1im2eUn9mUpAzVQvxVmYrS7rsycpMol95PQv8omXaJEvxGXJQ20IA5Aj1gCwq9EkfGhQOxST71il9ZsuKqJSjuQC3NqxJI7QySwQkkn7qSUdUgiJzepLjupicqsCnPi/lFWlizd94WVjhSErGYwFKiBsBHi5QrXaEqqmWM3GRfkoUgeL8kKZHeBKgapIZQ5GEueknwqxcwT0EKQ9Vb2nTVKSJQXKWSBWWkpY5lRUDQCHouu0j/in/wCyj5xbVaVCqEvT7WL5GsNkWiYoeJOE8X+UOWFXP/kJYOiYxq7pUzUbNI0cxHaLytQ+GQgj/qV9hEomMTiUBzA6QwXmj73q/QQej9qsq97SVgGQEUNSo4eo9onmWhYdSgWDPhUVdAwPQRIiekuSpgNgNY6qYhTtrqQ0TufQ+0Cb5TpiHFKx6iHyLxkTPEEgKRmSl3/hi4JqSlqU2mIhOGQA5RX3C+itNpQgYiF0GgURXcNctIC27tBZlpZaO8P3TLL8iQG6wdXMaiix+cQLSlRBUlC2yJ04OIRvLb1nJKyqWAlJLhLu26sW1zcMqyrb7/8ALMf3MXu2t3oE0GUjCWJIS5B2nYIVssx+p2YsKPn+85EbfH7nX+Mu/uQfvCxd6ibLoC4WjcSHH8wUOcPuO8jNl+JytHhXTMjXKFZ7Sf2ZIbHLD61SAoV/zKiCXJwWnECQlaTwxUcNyKhzj0pbs6jiuZZRC3WQzE4cSk6hjTmMjGdndkZpxstJcEeLOsaJU7fEM+90JVgWpKSQ7lhR2zy5Qu/i4vujj5Op6izYZAlykpektKQTuSACTsike01m/wAVPRXygZfyllBKGUhQqQTkzaUI+Z4xlV3ZM/w1nkYy+T5u+b48xpx8XNm1te095S5iAuzzEKmJLsWyOEHwrYPQecUbqTbpjJVJHdmr4gkB9Qz7I7c3YmZMlY584y0KBwkqSmulCCovkKVMG7ltgkIlSEotC2JBWZSkhLqzrmmufkIzl5+Tre/TSy8c5z7EbAj6vIC560pwYiTVgCwaueSegia470lzpIVKfA6khw2R2bKxcvvs6pctSJqFqQsByBTaCCOAPKBtwXKLLL7oFShiKhioQ7U8vWOzm5ZJ9OO5Zd+xdIJ/TRxY57g8NlzAkmj7IfJvYApdOTuxqesXtTkQzXSWIIOyKdrtwQHPLeYnttpSpTpBSNjj2AHlGT7R2SbOmoTLAAw1WTk5NAGzpppsjL5fkvHGtPj4nXWOLvKRNB7yYXy/ZjE7l2LjODVhkSUMZUov95QKTyx16CKV09npdnT8QXNOam+EDROzjnB1PwuWHtxePI3a9JRmzp+aZcv/AOw/+kA7f2jtKFBBQmWdrEvWpBdjSNJVvk0VLbLSoMpIIH3tN+6HowEkX6qYz2kIIqf2Rc0I1JETy7WD8VumV2AI8wIjm9mkFQIWABmBU9aekXP7ASKhVG1CSG8onTdRZbOr47UuZ/FODdA0WrPYbEkujuX24kqU/EmB1puMqYJKBxeBUzs1NAJCMbfc8Q5tWH6DcpKG8Icfuj5Uh4lpO0ciPKPP7L2btKkuHlj94qS/+VvWGq7OWlORc7Urr5tD9BuLTY0qzSlX8QSW616RlbCgC3LKKy0I0NElVGB2Ygf0IpyrBbmwnvcJoWU7jfWL9w3Osd4V95LySAlQSSBWvU6iFQ0CLSTr6xYQ50ikLuBH2lH95Sj7tEM660KDFJTtYlI8veDyGLFtU6mxAZAuInTKlMCkA7wzGBUvs9LSCkd9XUKFeDxX/wD51RBwTO7JzoU/0FjxaEYtOnJyqOJbo4hlmWkDwqISB94EADdl5QFT2Rmj/iD/AJcb+ZEXLP2XJpOnTJiRXDUJfR1OTDSIypyCHKklL5vSKlrvBIJIbkQPM5xIq7pCUhIAAGmI6xSnXPIP+60JBCmB3VU5OuXOJiqejtDKObuKfED6mH/2lLNUkjiG94r2K5rKVEKSlROhWAR0MEf7Cs6fsSzkQANRzq+94ZMv2hUlZBSspWaHCQA28elRBKzWRS7pmKmAKMk+BTgkpSoPwABIizaOz9nWx7tiCaJUUg7jWGzLzRJkKs6UpQmZjHd1U4WGo5cHWhi+O8Lqa0HZ+5MdmkOoOkqBLfdUtHHSKt+XWE0xB3DasQfLZwJizJv3upY7tilTqAOYCmJfV8RMDjaO8UpycSsnMeh8e5rj7zcMWkpbeNIcrs7Z7Qyl+OjMFFidXbfv0hs9KmDEUpn6xWTahKCnUlCQ5cK8RrmRlnoHiPn63Ir4uc1y22WRZEHuzRWUsgqGLcXdPMtEFltalh8ISHo6VVG2IUylKDy7RLWMv2gCqjgKHfnAWfddpxHEnEdqVBm3A1HCOfy6n7xv481trX2gRKs3drkKmpKgo4VEMpJCkK1cPSjZCAF635aLSwlSZkt9UJWVKJqHLUyGTUjsKF19ifTdWCfeqbFZkWfuRgSypiwa4dACCSwIFBmN7Rbu++lpWhNtly7Qta0AqlSlAS0qIClLUC1M2IGXFuQouW6myCd7TZCVlMsSlNVgQA38Q1fjGQnzQHLsmprkNYUKO3j1zrj6m9Yylo7WlShhGFO6qmdqvQfnFyxXygzKTEAVclwTSpBy6x2FHmd9Xr7r0OOZzPQjNvmW4CVYn+4HHB/zjs7tHLQKqD6pcE82eFCjPMWiT2zs4cnG+wJJ6OYp2ztvJUPCCOIqeDe8chQYFWx9oQ7pBwgeIkP0ArrDx2kW9JaikVzLgbaBhHIUL6pas2ftRKOeJPMNGgkrSQMKyzUw+7RyFF5pKwtTKoz1qoF/9OUWVTSBVSfIQoUTFGLvlEseNSAN6gH5P+tkULNfsuacGNlEhk5kvlUUPB4UKDAIGWRmC+zI/lD01p4jTKvnthQokzVz8LIJqGcPQDQflHZ6xSrbBChRU+yqqu1sMzT9ZmOJvIDPXfChRST7VOAAU6cJDnEPfIwKmX9LY1DZAHCAeG2FChGjs992YKGIBKgfFR24Fmgh/b8g/CtPOnq0KFBhu2e8EFmWnZRiRrA6/b6lpFQFFLgKbxB9HzHCFChEFdk76Uq1hKgFJnMhQPAlJG8N6x6GbrlH7IB3UaFCjq+O2Rh39sb2ssUyXJVXwlQyL5mMSuyKqSKZwoUL5LtPj1FBUytI79aX95XUx2FGTV//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9224" name="Picture 8" descr="https://encrypted-tbn2.gstatic.com/images?q=tbn:ANd9GcTULQHmA2ZEQWQG4H4BjoOS9OPPvoca_LFJS5fEqnPOrRG3zI0r3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1979" y="4424373"/>
            <a:ext cx="3350759" cy="18764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encrypted-tbn2.gstatic.com/images?q=tbn:ANd9GcQ8WvC2ZVcJsw8XeSee8_oVF52zRd0kHTBUIMWZ69rOjEDLiHTds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4399368"/>
            <a:ext cx="3240360" cy="1929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174557"/>
      </p:ext>
    </p:extLst>
  </p:cSld>
  <p:clrMapOvr>
    <a:masterClrMapping/>
  </p:clrMapOvr>
  <mc:AlternateContent xmlns:mc="http://schemas.openxmlformats.org/markup-compatibility/2006" xmlns:p14="http://schemas.microsoft.com/office/powerpoint/2010/main">
    <mc:Choice Requires="p14">
      <p:transition spd="med">
        <p14:vortex dir="r"/>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306</TotalTime>
  <Words>950</Words>
  <Application>Microsoft Office PowerPoint</Application>
  <PresentationFormat>Presentación en pantalla (4:3)</PresentationFormat>
  <Paragraphs>60</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Century Gothic</vt:lpstr>
      <vt:lpstr>Wingdings</vt:lpstr>
      <vt:lpstr>Wingdings 2</vt:lpstr>
      <vt:lpstr>Austin</vt:lpstr>
      <vt:lpstr>SERVICIO HOTELERO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JP</dc:creator>
  <cp:lastModifiedBy>Patricia Jimenez</cp:lastModifiedBy>
  <cp:revision>22</cp:revision>
  <dcterms:created xsi:type="dcterms:W3CDTF">2012-10-15T21:33:09Z</dcterms:created>
  <dcterms:modified xsi:type="dcterms:W3CDTF">2024-12-09T21:25:06Z</dcterms:modified>
</cp:coreProperties>
</file>