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/>
            <a:r>
              <a:rPr lang="es-EC" sz="4200">
                <a:solidFill>
                  <a:srgbClr val="FFFFFF"/>
                </a:solidFill>
              </a:rPr>
              <a:t>Planificación Microcurricular</a:t>
            </a:r>
          </a:p>
          <a:p>
            <a:pPr algn="r"/>
            <a:r>
              <a:rPr lang="es-EC" sz="4200">
                <a:solidFill>
                  <a:srgbClr val="FFFFFF"/>
                </a:solidFill>
              </a:rPr>
              <a:t>por Experiencia de Aprendizaje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Evaluación Formativa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871" y="1806568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/>
              <a:t>• Lista de cotejo (reconoce 4 emociones básicas).</a:t>
            </a:r>
          </a:p>
          <a:p>
            <a:pPr marL="0" indent="0">
              <a:buNone/>
            </a:pPr>
            <a:r>
              <a:rPr lang="es-EC" sz="3600" dirty="0"/>
              <a:t>• Registro anecdótico de participación.</a:t>
            </a:r>
          </a:p>
          <a:p>
            <a:pPr marL="0" indent="0">
              <a:buNone/>
            </a:pPr>
            <a:r>
              <a:rPr lang="es-EC" sz="3600" dirty="0"/>
              <a:t>• Autoevaluación con caritas (feliz / neutra / triste).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Recomendaciones para el Docente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127" y="1795682"/>
            <a:ext cx="7293023" cy="476777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/>
              <a:t>✓ Mantener un ambiente seguro y afectivo.</a:t>
            </a:r>
          </a:p>
          <a:p>
            <a:pPr marL="0" indent="0">
              <a:buNone/>
            </a:pPr>
            <a:r>
              <a:rPr lang="es-EC" dirty="0"/>
              <a:t>✓ Ajustar las actividades a la realidad de los niños.</a:t>
            </a:r>
          </a:p>
          <a:p>
            <a:pPr marL="0" indent="0">
              <a:buNone/>
            </a:pPr>
            <a:r>
              <a:rPr lang="es-EC" dirty="0"/>
              <a:t>✓ Integrar a las familias mediante tareas sencillas en casa.</a:t>
            </a:r>
          </a:p>
          <a:p>
            <a:pPr marL="0" indent="0">
              <a:buNone/>
            </a:pPr>
            <a:r>
              <a:rPr lang="es-EC" dirty="0"/>
              <a:t>✓ Utilizar material visual atractivo (títeres, tarjetas).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Referencias y Recursos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214" y="1763026"/>
            <a:ext cx="7293023" cy="48004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/>
              <a:t>- Currículo de Educación Inicial (MINEDUC, 2022).</a:t>
            </a:r>
          </a:p>
          <a:p>
            <a:pPr marL="0" indent="0">
              <a:buNone/>
            </a:pPr>
            <a:r>
              <a:rPr lang="es-EC" sz="3600" dirty="0"/>
              <a:t>- Bisquerra, R. (2011). Educación emocional.</a:t>
            </a:r>
          </a:p>
          <a:p>
            <a:pPr marL="0" indent="0">
              <a:buNone/>
            </a:pPr>
            <a:r>
              <a:rPr lang="es-EC" sz="3600" dirty="0"/>
              <a:t>- Arias, M. (2023). Estrategias lúdicas y emoción.</a:t>
            </a:r>
          </a:p>
          <a:p>
            <a:pPr marL="0" indent="0">
              <a:buNone/>
            </a:pPr>
            <a:r>
              <a:rPr lang="es-EC" sz="3600" dirty="0"/>
              <a:t>- Material propio del docente.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200">
                <a:solidFill>
                  <a:srgbClr val="FFFFFF"/>
                </a:solidFill>
              </a:rPr>
              <a:t>¿Qué es la planificación microcurricular?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/>
              <a:t>- Desglose detallado del currículo nacional a nivel de aula.</a:t>
            </a:r>
          </a:p>
          <a:p>
            <a:pPr marL="0" indent="0">
              <a:buNone/>
            </a:pPr>
            <a:r>
              <a:rPr lang="es-EC" sz="3600" dirty="0"/>
              <a:t>- Temporaliza objetivos, contenidos, estrategias y evaluación.</a:t>
            </a:r>
          </a:p>
          <a:p>
            <a:pPr marL="0" indent="0">
              <a:buNone/>
            </a:pPr>
            <a:r>
              <a:rPr lang="es-EC" sz="3600" dirty="0"/>
              <a:t>- Se redacta para una experiencia de aprendizaje o semana.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Enfoque por Experiencia de Aprendizaje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s-EC" sz="4000" dirty="0"/>
              <a:t>• Parte de una situación motivadora cercana al niño.</a:t>
            </a:r>
          </a:p>
          <a:p>
            <a:pPr marL="0" indent="0">
              <a:buNone/>
            </a:pPr>
            <a:r>
              <a:rPr lang="es-EC" sz="4000" dirty="0"/>
              <a:t>• Integra áreas de desarrollo (cognitiva, motriz, socio‑emocional).</a:t>
            </a:r>
          </a:p>
          <a:p>
            <a:pPr marL="0" indent="0">
              <a:buNone/>
            </a:pPr>
            <a:r>
              <a:rPr lang="es-EC" sz="4000" dirty="0"/>
              <a:t>• Culmina en un producto o evidencia significativa.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Componentes de la Microplanificación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30829"/>
            <a:ext cx="7293023" cy="42707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2800" dirty="0"/>
              <a:t>1. Datos informativos</a:t>
            </a:r>
          </a:p>
          <a:p>
            <a:pPr marL="0" indent="0">
              <a:buNone/>
            </a:pPr>
            <a:r>
              <a:rPr lang="es-EC" sz="2800" dirty="0"/>
              <a:t>2. Propósito de la experiencia</a:t>
            </a:r>
          </a:p>
          <a:p>
            <a:pPr marL="0" indent="0">
              <a:buNone/>
            </a:pPr>
            <a:r>
              <a:rPr lang="es-EC" sz="2800" dirty="0"/>
              <a:t>3. Objetivos de aprendizaje del currículo</a:t>
            </a:r>
          </a:p>
          <a:p>
            <a:pPr marL="0" indent="0">
              <a:buNone/>
            </a:pPr>
            <a:r>
              <a:rPr lang="es-EC" sz="2800" dirty="0"/>
              <a:t>4. Contenidos y destrezas</a:t>
            </a:r>
          </a:p>
          <a:p>
            <a:pPr marL="0" indent="0">
              <a:buNone/>
            </a:pPr>
            <a:r>
              <a:rPr lang="es-EC" sz="2800" dirty="0"/>
              <a:t>5. Actividades y estrategias</a:t>
            </a:r>
          </a:p>
          <a:p>
            <a:pPr marL="0" indent="0">
              <a:buNone/>
            </a:pPr>
            <a:r>
              <a:rPr lang="es-EC" sz="2800" dirty="0"/>
              <a:t>6. Recursos y materiales</a:t>
            </a:r>
          </a:p>
          <a:p>
            <a:pPr marL="0" indent="0">
              <a:buNone/>
            </a:pPr>
            <a:r>
              <a:rPr lang="es-EC" sz="2800" dirty="0"/>
              <a:t>7. Evaluación formativa</a:t>
            </a:r>
          </a:p>
          <a:p>
            <a:pPr marL="0" indent="0">
              <a:buNone/>
            </a:pPr>
            <a:r>
              <a:rPr lang="es-EC" sz="2800" dirty="0"/>
              <a:t>8. Temporalización (secuencia diaria)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Plantilla Base (resumen)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s-EC" dirty="0"/>
              <a:t>• Propósito: Desarrollar la gestión emocional</a:t>
            </a:r>
          </a:p>
          <a:p>
            <a:pPr marL="0" indent="0">
              <a:buNone/>
            </a:pPr>
            <a:r>
              <a:rPr lang="es-EC" dirty="0"/>
              <a:t>• Objetivos: Reconocer y regular emociones básicas</a:t>
            </a:r>
          </a:p>
          <a:p>
            <a:pPr marL="0" indent="0">
              <a:buNone/>
            </a:pPr>
            <a:r>
              <a:rPr lang="es-EC" dirty="0"/>
              <a:t>• Estrategias: Cuentos, juegos de roles, música</a:t>
            </a:r>
          </a:p>
          <a:p>
            <a:pPr marL="0" indent="0">
              <a:buNone/>
            </a:pPr>
            <a:r>
              <a:rPr lang="es-EC" dirty="0"/>
              <a:t>• Recursos: Tarjetas emocionales, espejo, títeres</a:t>
            </a:r>
          </a:p>
          <a:p>
            <a:pPr marL="0" indent="0">
              <a:buNone/>
            </a:pPr>
            <a:r>
              <a:rPr lang="es-EC" dirty="0"/>
              <a:t>• Evaluación: Lista de cotejo, observación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Ejemplo: “Reconozco mis emociones”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3600" dirty="0"/>
              <a:t>Propósito: Identificar y expresar alegría, tristeza, enojo y miedo.</a:t>
            </a:r>
          </a:p>
          <a:p>
            <a:pPr marL="0" indent="0">
              <a:buNone/>
            </a:pPr>
            <a:r>
              <a:rPr lang="es-EC" sz="3600" dirty="0"/>
              <a:t>Duración: 1 semana | Grupo: Preparatoria (5 años)</a:t>
            </a:r>
          </a:p>
          <a:p>
            <a:pPr marL="0" indent="0">
              <a:buNone/>
            </a:pPr>
            <a:r>
              <a:rPr lang="es-EC" sz="3600" dirty="0"/>
              <a:t>Producto: Boceto de ‘Mi termómetro de emociones’.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Datos informativos (ejemplo)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4000" dirty="0"/>
              <a:t>Nivel: Inicial – Subnivel 2</a:t>
            </a:r>
          </a:p>
          <a:p>
            <a:pPr marL="0" indent="0">
              <a:buNone/>
            </a:pPr>
            <a:r>
              <a:rPr lang="es-EC" sz="4000" dirty="0"/>
              <a:t>Área: Desarrollo Personal, Social y Emocional</a:t>
            </a:r>
          </a:p>
          <a:p>
            <a:pPr marL="0" indent="0">
              <a:buNone/>
            </a:pPr>
            <a:r>
              <a:rPr lang="es-EC" sz="4000" dirty="0"/>
              <a:t>Docente: __________________</a:t>
            </a:r>
          </a:p>
          <a:p>
            <a:pPr marL="0" indent="0">
              <a:buNone/>
            </a:pPr>
            <a:r>
              <a:rPr lang="es-EC" sz="4000" dirty="0"/>
              <a:t>Periodo: 5 al 9 de agosto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Objetivos y Contenidos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622745"/>
            <a:ext cx="7293023" cy="437881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EC" dirty="0"/>
              <a:t>Objetivos:</a:t>
            </a:r>
          </a:p>
          <a:p>
            <a:pPr marL="0" indent="0">
              <a:buNone/>
            </a:pPr>
            <a:r>
              <a:rPr lang="es-EC" dirty="0"/>
              <a:t>• Reconocer emociones básicas.</a:t>
            </a:r>
          </a:p>
          <a:p>
            <a:pPr marL="0" indent="0">
              <a:buNone/>
            </a:pPr>
            <a:r>
              <a:rPr lang="es-EC" dirty="0"/>
              <a:t>• Expresar emociones de forma verbal y corporal.</a:t>
            </a:r>
          </a:p>
          <a:p>
            <a:pPr marL="0" indent="0">
              <a:buNone/>
            </a:pPr>
            <a:r>
              <a:rPr lang="es-EC" dirty="0"/>
              <a:t>Contenidos:</a:t>
            </a:r>
          </a:p>
          <a:p>
            <a:pPr marL="0" indent="0">
              <a:buNone/>
            </a:pPr>
            <a:r>
              <a:rPr lang="es-EC" dirty="0"/>
              <a:t>• Concepto de emoción.</a:t>
            </a:r>
          </a:p>
          <a:p>
            <a:pPr marL="0" indent="0">
              <a:buNone/>
            </a:pPr>
            <a:r>
              <a:rPr lang="es-EC" dirty="0"/>
              <a:t>• Señales físicas y expresiones faciales.</a:t>
            </a:r>
          </a:p>
          <a:p>
            <a:pPr marL="0" indent="0">
              <a:buNone/>
            </a:pPr>
            <a:r>
              <a:rPr lang="es-EC" dirty="0"/>
              <a:t>• Vocabulario emocional.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Secuencia de Actividades (resumen)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s-EC" sz="3600" dirty="0"/>
              <a:t>Lunes: Cuento “El monstruo de colores”.</a:t>
            </a:r>
          </a:p>
          <a:p>
            <a:pPr marL="0" indent="0">
              <a:buNone/>
            </a:pPr>
            <a:r>
              <a:rPr lang="es-EC" sz="3600" dirty="0"/>
              <a:t>Martes: Juego de mímica de emociones.</a:t>
            </a:r>
          </a:p>
          <a:p>
            <a:pPr marL="0" indent="0">
              <a:buNone/>
            </a:pPr>
            <a:r>
              <a:rPr lang="es-EC" sz="3600" dirty="0"/>
              <a:t>Miércoles: Mural ‘Caritas felices y tristes’.</a:t>
            </a:r>
          </a:p>
          <a:p>
            <a:pPr marL="0" indent="0">
              <a:buNone/>
            </a:pPr>
            <a:r>
              <a:rPr lang="es-EC" sz="3600" dirty="0"/>
              <a:t>Jueves: Canción y baile sobre sentimientos.</a:t>
            </a:r>
          </a:p>
          <a:p>
            <a:pPr marL="0" indent="0">
              <a:buNone/>
            </a:pPr>
            <a:r>
              <a:rPr lang="es-EC" sz="3600" dirty="0"/>
              <a:t>Viernes: Construcción del termómetro de emociones.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449</Words>
  <Application>Microsoft Macintosh PowerPoint</Application>
  <PresentationFormat>Presentación en pantalla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Planificación Microcurricular por Experiencia de Aprendizaje</vt:lpstr>
      <vt:lpstr>¿Qué es la planificación microcurricular?</vt:lpstr>
      <vt:lpstr>Enfoque por Experiencia de Aprendizaje</vt:lpstr>
      <vt:lpstr>Componentes de la Microplanificación</vt:lpstr>
      <vt:lpstr>Plantilla Base (resumen)</vt:lpstr>
      <vt:lpstr>Ejemplo: “Reconozco mis emociones”</vt:lpstr>
      <vt:lpstr>Datos informativos (ejemplo)</vt:lpstr>
      <vt:lpstr>Objetivos y Contenidos</vt:lpstr>
      <vt:lpstr>Secuencia de Actividades (resumen)</vt:lpstr>
      <vt:lpstr>Evaluación Formativa</vt:lpstr>
      <vt:lpstr>Recomendaciones para el Docente</vt:lpstr>
      <vt:lpstr>Referencias y Recursos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2025-06-24T04:51:50Z</dcterms:modified>
  <cp:category/>
</cp:coreProperties>
</file>