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251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365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68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140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901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1537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82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845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652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21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299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633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961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55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263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649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4351-4EAC-44EB-A6CE-5C6DB37D5158}" type="datetimeFigureOut">
              <a:rPr lang="es-EC" smtClean="0"/>
              <a:t>19/6/2025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4018D2-7E0C-441D-A5D2-D1A5BC7C15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50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iversidad Nacional de Chimborazo">
            <a:extLst>
              <a:ext uri="{FF2B5EF4-FFF2-40B4-BE49-F238E27FC236}">
                <a16:creationId xmlns:a16="http://schemas.microsoft.com/office/drawing/2014/main" id="{F25CAB69-4447-41D2-B504-2037A174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6" y="1062896"/>
            <a:ext cx="2667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6CF6B73-632E-49AB-8C55-47BD4B72BE2B}"/>
              </a:ext>
            </a:extLst>
          </p:cNvPr>
          <p:cNvSpPr txBox="1"/>
          <p:nvPr/>
        </p:nvSpPr>
        <p:spPr>
          <a:xfrm>
            <a:off x="2512736" y="2624644"/>
            <a:ext cx="845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entury Gothic" panose="020B0502020202020204" pitchFamily="34" charset="0"/>
              </a:rPr>
              <a:t>BIOÉTICA E INTERCULTURALIDAD </a:t>
            </a:r>
            <a:endParaRPr lang="es-EC" sz="3200" b="1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80A569-DC68-48F7-9781-70FF0FD868AE}"/>
              </a:ext>
            </a:extLst>
          </p:cNvPr>
          <p:cNvSpPr txBox="1"/>
          <p:nvPr/>
        </p:nvSpPr>
        <p:spPr>
          <a:xfrm>
            <a:off x="4181582" y="3791164"/>
            <a:ext cx="444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entury Gothic" panose="020B0502020202020204" pitchFamily="34" charset="0"/>
              </a:rPr>
              <a:t>SEXTO</a:t>
            </a:r>
            <a:r>
              <a:rPr lang="es-ES" dirty="0"/>
              <a:t> 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41ECA8-F15D-4FCE-8DDE-CFF674927F28}"/>
              </a:ext>
            </a:extLst>
          </p:cNvPr>
          <p:cNvSpPr txBox="1"/>
          <p:nvPr/>
        </p:nvSpPr>
        <p:spPr>
          <a:xfrm>
            <a:off x="1927412" y="4948518"/>
            <a:ext cx="7987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PROBLEMÁTICA SOCIAL Y CULTURAL 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338418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040B6D9-C2D9-41B7-BB12-03015E2AA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5" y="421240"/>
            <a:ext cx="10120045" cy="61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5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74227A6-139A-42F8-8603-92C18CD651FD}"/>
              </a:ext>
            </a:extLst>
          </p:cNvPr>
          <p:cNvSpPr txBox="1"/>
          <p:nvPr/>
        </p:nvSpPr>
        <p:spPr>
          <a:xfrm>
            <a:off x="1256569" y="672666"/>
            <a:ext cx="736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entury Gothic" panose="020B0502020202020204" pitchFamily="34" charset="0"/>
              </a:rPr>
              <a:t>INFLUENCIA ASIÁTICA </a:t>
            </a:r>
            <a:endParaRPr lang="es-EC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B1D1C1-7336-49CE-A2B7-1EA7E7C0DFE1}"/>
              </a:ext>
            </a:extLst>
          </p:cNvPr>
          <p:cNvSpPr txBox="1"/>
          <p:nvPr/>
        </p:nvSpPr>
        <p:spPr>
          <a:xfrm>
            <a:off x="152400" y="1326776"/>
            <a:ext cx="9538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Aunque la influencia asiática en Ecuador no es tan profunda ni tan antigua como la española, ha crecido mucho en las últimas décadas. Esto se debe principalmente a la migración (sobre todo de China, y en menor grado de Corea y Japón) y a la globalización. Su impacto se nota ahora en varias áreas de la sociedad ecuatoriana.</a:t>
            </a:r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926DC-5B03-4C84-9CBC-B887EF6C03F9}"/>
              </a:ext>
            </a:extLst>
          </p:cNvPr>
          <p:cNvSpPr txBox="1"/>
          <p:nvPr/>
        </p:nvSpPr>
        <p:spPr>
          <a:xfrm>
            <a:off x="636493" y="2976281"/>
            <a:ext cx="368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GASTRONOMÍA</a:t>
            </a:r>
          </a:p>
          <a:p>
            <a:pPr algn="ctr"/>
            <a:endParaRPr lang="es-ES" b="1" dirty="0">
              <a:latin typeface="Century Gothic" panose="020B0502020202020204" pitchFamily="34" charset="0"/>
            </a:endParaRPr>
          </a:p>
          <a:p>
            <a:r>
              <a:rPr lang="es-ES" dirty="0">
                <a:latin typeface="Century Gothic" panose="020B0502020202020204" pitchFamily="34" charset="0"/>
              </a:rPr>
              <a:t>Los restaurantes de comida china(Chifas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Platos como Chaulafán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Sopa de Wantán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Fideos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Verduras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FE57067-0383-45C4-BC7F-51A1EC63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BF92E7-10C3-4828-8C90-EE221418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454" y="2977420"/>
            <a:ext cx="2972361" cy="21529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54BBCF-2924-4F06-AC1E-83EDA3E38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97" y="4407442"/>
            <a:ext cx="2580713" cy="21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4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CC2B4F-C457-43E8-B018-3D9FFD49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79" y="503433"/>
            <a:ext cx="10545841" cy="6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5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7C53D15-1BAC-4AF2-81FD-C40858AB7C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1" r="23431" b="1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C836E8-C296-4690-ADFA-C61EAA9174B6}"/>
              </a:ext>
            </a:extLst>
          </p:cNvPr>
          <p:cNvSpPr txBox="1"/>
          <p:nvPr/>
        </p:nvSpPr>
        <p:spPr>
          <a:xfrm>
            <a:off x="677333" y="2160589"/>
            <a:ext cx="46477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COMERCIO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 intercambio comercial con China ha aumentado notablemente, incluyendo inversiones en sectores como infraestructura, minería y telecomunicaciones.</a:t>
            </a:r>
          </a:p>
          <a:p>
            <a:pPr algn="just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Además, el mercado ecuatoriano ha sido ampliamente abastecido con tecnología, prendas de vestir y electrodomésticos provenientes de Asia, frecuentemente ofrecidos a costos económicos.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629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087964-507E-450A-82AC-EE83851EAE63}"/>
              </a:ext>
            </a:extLst>
          </p:cNvPr>
          <p:cNvSpPr txBox="1"/>
          <p:nvPr/>
        </p:nvSpPr>
        <p:spPr>
          <a:xfrm>
            <a:off x="1739152" y="690282"/>
            <a:ext cx="7019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i="0" u="none" strike="noStrike" baseline="0" dirty="0">
                <a:latin typeface="Century Gothic" panose="020B0502020202020204" pitchFamily="34" charset="0"/>
              </a:rPr>
              <a:t>INFLUENCIA DE CULTURAS</a:t>
            </a:r>
          </a:p>
          <a:p>
            <a:pPr algn="ctr"/>
            <a:r>
              <a:rPr lang="es-EC" sz="2000" b="1" i="0" u="none" strike="noStrike" baseline="0" dirty="0">
                <a:latin typeface="Century Gothic" panose="020B0502020202020204" pitchFamily="34" charset="0"/>
              </a:rPr>
              <a:t>EXTRANJERAS</a:t>
            </a:r>
            <a:endParaRPr lang="es-EC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108EE4-25FC-4E8B-BA24-B276FFF26CDA}"/>
              </a:ext>
            </a:extLst>
          </p:cNvPr>
          <p:cNvSpPr txBox="1"/>
          <p:nvPr/>
        </p:nvSpPr>
        <p:spPr>
          <a:xfrm>
            <a:off x="1228165" y="1712259"/>
            <a:ext cx="80413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La influencia de las culturas extranjeras en el Ecuador ha sido significativa a lo largo de su historia y se manifiesta en diversos aspectos de la vida cotidiana, como la </a:t>
            </a:r>
            <a:r>
              <a:rPr lang="es-ES" sz="2000" b="1" dirty="0">
                <a:latin typeface="Century Gothic" panose="020B0502020202020204" pitchFamily="34" charset="0"/>
              </a:rPr>
              <a:t>gastronomía, </a:t>
            </a:r>
            <a:r>
              <a:rPr lang="es-ES" sz="2000" dirty="0">
                <a:latin typeface="Century Gothic" panose="020B0502020202020204" pitchFamily="34" charset="0"/>
              </a:rPr>
              <a:t>la </a:t>
            </a:r>
            <a:r>
              <a:rPr lang="es-ES" sz="2000" b="1" dirty="0">
                <a:latin typeface="Century Gothic" panose="020B0502020202020204" pitchFamily="34" charset="0"/>
              </a:rPr>
              <a:t>educación</a:t>
            </a:r>
            <a:r>
              <a:rPr lang="es-ES" sz="2000" dirty="0">
                <a:latin typeface="Century Gothic" panose="020B0502020202020204" pitchFamily="34" charset="0"/>
              </a:rPr>
              <a:t>, la </a:t>
            </a:r>
            <a:r>
              <a:rPr lang="es-ES" sz="2000" b="1" dirty="0">
                <a:latin typeface="Century Gothic" panose="020B0502020202020204" pitchFamily="34" charset="0"/>
              </a:rPr>
              <a:t>música</a:t>
            </a:r>
            <a:r>
              <a:rPr lang="es-ES" sz="2000" dirty="0">
                <a:latin typeface="Century Gothic" panose="020B0502020202020204" pitchFamily="34" charset="0"/>
              </a:rPr>
              <a:t>, la </a:t>
            </a:r>
            <a:r>
              <a:rPr lang="es-ES" sz="2000" b="1" dirty="0">
                <a:latin typeface="Century Gothic" panose="020B0502020202020204" pitchFamily="34" charset="0"/>
              </a:rPr>
              <a:t>moda</a:t>
            </a:r>
            <a:r>
              <a:rPr lang="es-ES" sz="2000" dirty="0">
                <a:latin typeface="Century Gothic" panose="020B0502020202020204" pitchFamily="34" charset="0"/>
              </a:rPr>
              <a:t>, la </a:t>
            </a:r>
            <a:r>
              <a:rPr lang="es-ES" sz="2000" b="1" dirty="0">
                <a:latin typeface="Century Gothic" panose="020B0502020202020204" pitchFamily="34" charset="0"/>
              </a:rPr>
              <a:t>arquitectura</a:t>
            </a:r>
            <a:r>
              <a:rPr lang="es-ES" sz="2000" dirty="0">
                <a:latin typeface="Century Gothic" panose="020B0502020202020204" pitchFamily="34" charset="0"/>
              </a:rPr>
              <a:t> y más.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Es el remplazo de rasgos propios por extranjeros.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Desvalorización de la cultura propia.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algn="just"/>
            <a:endParaRPr lang="es-EC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2000" dirty="0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7A484F-A6EF-46CC-9506-5D448F1EC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9" y="4003365"/>
            <a:ext cx="5387789" cy="27022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3B6AE9-C14E-4BAD-B7C2-542D50204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54" y="4448906"/>
            <a:ext cx="3157182" cy="18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3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65143F1-20BC-477A-B731-B6E0C0808279}"/>
              </a:ext>
            </a:extLst>
          </p:cNvPr>
          <p:cNvSpPr txBox="1"/>
          <p:nvPr/>
        </p:nvSpPr>
        <p:spPr>
          <a:xfrm>
            <a:off x="1409322" y="475130"/>
            <a:ext cx="7100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entury Gothic" panose="020B0502020202020204" pitchFamily="34" charset="0"/>
              </a:rPr>
              <a:t>Influencia Española </a:t>
            </a:r>
            <a:endParaRPr lang="es-EC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2EB9CD-AA07-4160-82E2-55650DAD14D3}"/>
              </a:ext>
            </a:extLst>
          </p:cNvPr>
          <p:cNvSpPr txBox="1"/>
          <p:nvPr/>
        </p:nvSpPr>
        <p:spPr>
          <a:xfrm>
            <a:off x="369870" y="996593"/>
            <a:ext cx="9178952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entury Gothic" panose="020B0502020202020204" pitchFamily="34" charset="0"/>
              </a:rPr>
              <a:t>La colonización española, que comenzó en el siglo XVI, dejó una huella profunda y duradera en Ecuador, modificando de forma significativa la organización </a:t>
            </a:r>
            <a:r>
              <a:rPr lang="es-ES" sz="2000" b="1" dirty="0">
                <a:latin typeface="Century Gothic" panose="020B0502020202020204" pitchFamily="34" charset="0"/>
              </a:rPr>
              <a:t>social,</a:t>
            </a:r>
            <a:r>
              <a:rPr lang="es-ES" sz="2000" dirty="0">
                <a:latin typeface="Century Gothic" panose="020B0502020202020204" pitchFamily="34" charset="0"/>
              </a:rPr>
              <a:t> </a:t>
            </a:r>
            <a:r>
              <a:rPr lang="es-ES" sz="2000" b="1" dirty="0">
                <a:latin typeface="Century Gothic" panose="020B0502020202020204" pitchFamily="34" charset="0"/>
              </a:rPr>
              <a:t>económica</a:t>
            </a:r>
            <a:r>
              <a:rPr lang="es-ES" sz="2000" dirty="0">
                <a:latin typeface="Century Gothic" panose="020B0502020202020204" pitchFamily="34" charset="0"/>
              </a:rPr>
              <a:t> y</a:t>
            </a:r>
            <a:r>
              <a:rPr lang="es-ES" sz="2000" b="1" dirty="0">
                <a:latin typeface="Century Gothic" panose="020B0502020202020204" pitchFamily="34" charset="0"/>
              </a:rPr>
              <a:t> religiosa </a:t>
            </a:r>
            <a:r>
              <a:rPr lang="es-ES" sz="2000" dirty="0">
                <a:latin typeface="Century Gothic" panose="020B0502020202020204" pitchFamily="34" charset="0"/>
              </a:rPr>
              <a:t>del país.</a:t>
            </a:r>
            <a:endParaRPr lang="es-ES" sz="2000" b="1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2000" b="1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En el Ecuador el idioma  español se convirtió en la lengua dominante, el cual proviene de la colonización  desplazando  muchas lenguas indígenas aunque algunas como el kichwua aún siguen vigentes.</a:t>
            </a: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Durante la colonización los españoles implantaron la religión católica lo cual significo la ruptura directa de las creencias ancestrales.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La arquitectura colonial fue en Ecuador fue introducida principalmente por los españoles a partir del siglo XVI, durante la época de la conquista y colonización. Los españoles trajeron consigo estilos arquitectónicos </a:t>
            </a:r>
            <a:r>
              <a:rPr lang="es-ES" sz="2000" b="1" dirty="0">
                <a:latin typeface="Century Gothic" panose="020B0502020202020204" pitchFamily="34" charset="0"/>
              </a:rPr>
              <a:t>renacentistas, barrocos y mudéjares</a:t>
            </a:r>
            <a:r>
              <a:rPr lang="es-ES" sz="2000" dirty="0">
                <a:latin typeface="Century Gothic" panose="020B0502020202020204" pitchFamily="34" charset="0"/>
              </a:rPr>
              <a:t>, los cuales se fusionaron con elementos locales y técnicas indígenas. Esta combinación dio origen a un estilo único, conocido como </a:t>
            </a:r>
            <a:r>
              <a:rPr lang="es-ES" sz="2000" b="1" dirty="0">
                <a:latin typeface="Century Gothic" panose="020B0502020202020204" pitchFamily="34" charset="0"/>
              </a:rPr>
              <a:t>barroco quiteño</a:t>
            </a:r>
            <a:r>
              <a:rPr lang="es-ES" sz="2000" dirty="0">
                <a:latin typeface="Century Gothic" panose="020B0502020202020204" pitchFamily="34" charset="0"/>
              </a:rPr>
              <a:t>, que se puede apreciar notablemente en la ciudad de Quito.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Century Gothic" panose="020B0502020202020204" pitchFamily="34" charset="0"/>
            </a:endParaRP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2000" b="1" dirty="0">
              <a:latin typeface="Century Gothic" panose="020B0502020202020204" pitchFamily="34" charset="0"/>
            </a:endParaRP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>
                <a:latin typeface="Century Gothic" panose="020B0502020202020204" pitchFamily="34" charset="0"/>
              </a:rPr>
              <a:t>Arquitectura colonial:</a:t>
            </a:r>
            <a:r>
              <a:rPr lang="es-ES" sz="2000" dirty="0">
                <a:latin typeface="Century Gothic" panose="020B0502020202020204" pitchFamily="34" charset="0"/>
              </a:rPr>
              <a:t> Iglesias, conventos y plazas en ciudades como Quito y Cuenca reflejan el estilo barroco y neoclásico español.</a:t>
            </a:r>
          </a:p>
          <a:p>
            <a:pPr algn="just"/>
            <a:endParaRPr lang="es-ES" sz="20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b="1" dirty="0">
                <a:latin typeface="Century Gothic" panose="020B0502020202020204" pitchFamily="34" charset="0"/>
              </a:rPr>
              <a:t>Fiestas tradicionales:</a:t>
            </a:r>
            <a:r>
              <a:rPr lang="es-ES" sz="2000" dirty="0">
                <a:latin typeface="Century Gothic" panose="020B0502020202020204" pitchFamily="34" charset="0"/>
              </a:rPr>
              <a:t> Muchas festividades religiosas mezclan lo indígena con lo español (sincretismo).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82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4F6D6D-7B45-4D67-9C7D-8B9FD2B15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0" t="846"/>
          <a:stretch/>
        </p:blipFill>
        <p:spPr>
          <a:xfrm>
            <a:off x="811658" y="585626"/>
            <a:ext cx="3500926" cy="474108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AD730C-A45E-45D0-B27B-5248C0356737}"/>
              </a:ext>
            </a:extLst>
          </p:cNvPr>
          <p:cNvSpPr txBox="1"/>
          <p:nvPr/>
        </p:nvSpPr>
        <p:spPr>
          <a:xfrm>
            <a:off x="453776" y="308526"/>
            <a:ext cx="393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COMPAÑÍA DE JESÚS</a:t>
            </a: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303CC1-BB54-4BD2-8603-18E25094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18" y="1143000"/>
            <a:ext cx="4295775" cy="228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35CEA74-9840-4C58-B26F-3E628364DE02}"/>
              </a:ext>
            </a:extLst>
          </p:cNvPr>
          <p:cNvSpPr txBox="1"/>
          <p:nvPr/>
        </p:nvSpPr>
        <p:spPr>
          <a:xfrm>
            <a:off x="5630238" y="308526"/>
            <a:ext cx="376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RENACENTISTA</a:t>
            </a:r>
            <a:r>
              <a:rPr lang="es-ES" dirty="0"/>
              <a:t> </a:t>
            </a:r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E4DB800-C780-4AE1-9A51-9ACF9059A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526" y="4377774"/>
            <a:ext cx="3848100" cy="21717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5B2A1A7-6573-44E4-8456-9D6468D1436D}"/>
              </a:ext>
            </a:extLst>
          </p:cNvPr>
          <p:cNvSpPr txBox="1"/>
          <p:nvPr/>
        </p:nvSpPr>
        <p:spPr>
          <a:xfrm>
            <a:off x="5803526" y="3675529"/>
            <a:ext cx="366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entury Gothic" panose="020B0502020202020204" pitchFamily="34" charset="0"/>
              </a:rPr>
              <a:t>MUDEJAR </a:t>
            </a:r>
            <a:endParaRPr lang="es-EC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0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B8BFC7-5D8E-4859-9875-505FE890322F}"/>
              </a:ext>
            </a:extLst>
          </p:cNvPr>
          <p:cNvSpPr txBox="1"/>
          <p:nvPr/>
        </p:nvSpPr>
        <p:spPr>
          <a:xfrm>
            <a:off x="1039906" y="519953"/>
            <a:ext cx="87495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latin typeface="Century Gothic" panose="020B0502020202020204" pitchFamily="34" charset="0"/>
              </a:rPr>
              <a:t>Impacto Demográfico:</a:t>
            </a:r>
            <a:endParaRPr lang="es-ES" sz="2000" dirty="0"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La llegada de los españoles trajo consigo </a:t>
            </a:r>
            <a:r>
              <a:rPr lang="es-ES" sz="2000" b="1" dirty="0">
                <a:latin typeface="Century Gothic" panose="020B0502020202020204" pitchFamily="34" charset="0"/>
              </a:rPr>
              <a:t>enfermedades</a:t>
            </a:r>
            <a:r>
              <a:rPr lang="es-ES" sz="2000" dirty="0">
                <a:latin typeface="Century Gothic" panose="020B0502020202020204" pitchFamily="34" charset="0"/>
              </a:rPr>
              <a:t> para las cuales los pueblos indígenas no tenían inmunidad (como la viruela, el sarampión y el tifus), lo que provocó una drástica </a:t>
            </a:r>
            <a:r>
              <a:rPr lang="es-ES" sz="2000" b="1" dirty="0">
                <a:latin typeface="Century Gothic" panose="020B0502020202020204" pitchFamily="34" charset="0"/>
              </a:rPr>
              <a:t>disminución de la población indígena</a:t>
            </a:r>
            <a:r>
              <a:rPr lang="es-ES" sz="2000" dirty="0">
                <a:latin typeface="Century Gothic" panose="020B0502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Century Gothic" panose="020B0502020202020204" pitchFamily="34" charset="0"/>
              </a:rPr>
              <a:t>Las guerras de conquista y la explotación también contribuyeron a esta caída demográfica.</a:t>
            </a:r>
          </a:p>
          <a:p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CED2B5-A208-4E81-A6E9-5914F95E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03" y="3339913"/>
            <a:ext cx="3124200" cy="24193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E07DD6-A972-42DA-9303-B7EFCC941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660" y="3271837"/>
            <a:ext cx="18859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9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3EC5E5-98C7-44DA-9F3C-6826367611BD}"/>
              </a:ext>
            </a:extLst>
          </p:cNvPr>
          <p:cNvSpPr txBox="1"/>
          <p:nvPr/>
        </p:nvSpPr>
        <p:spPr>
          <a:xfrm>
            <a:off x="2100764" y="789599"/>
            <a:ext cx="6575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entury Gothic" panose="020B0502020202020204" pitchFamily="34" charset="0"/>
              </a:rPr>
              <a:t>EN LA ACTUALIDAD LA INFLUENCIA ESPAÑOLA </a:t>
            </a:r>
            <a:endParaRPr lang="es-EC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6EE743-B3A5-4021-B04E-7D399FD3207E}"/>
              </a:ext>
            </a:extLst>
          </p:cNvPr>
          <p:cNvSpPr txBox="1"/>
          <p:nvPr/>
        </p:nvSpPr>
        <p:spPr>
          <a:xfrm>
            <a:off x="1057836" y="1629728"/>
            <a:ext cx="8588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Si bien Ecuador ha construido una cultura con identidad propia, la influencia española aún está presente y adaptada a la realidad actual en diversos ámbitos de la sociedad. Esta presencia no se percibe como una imposición, sino como un componente del mestizaje que enriquece la cultura ecuatoriana actual.</a:t>
            </a:r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76EDCDD-6EEF-4654-A142-5BC0DB233355}"/>
              </a:ext>
            </a:extLst>
          </p:cNvPr>
          <p:cNvSpPr/>
          <p:nvPr/>
        </p:nvSpPr>
        <p:spPr>
          <a:xfrm>
            <a:off x="729163" y="3090975"/>
            <a:ext cx="3421496" cy="33098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F2851F-26E3-4497-8918-3948BAAE9F92}"/>
              </a:ext>
            </a:extLst>
          </p:cNvPr>
          <p:cNvSpPr txBox="1"/>
          <p:nvPr/>
        </p:nvSpPr>
        <p:spPr>
          <a:xfrm>
            <a:off x="729163" y="3176226"/>
            <a:ext cx="3421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RELIGIÓN</a:t>
            </a: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Las celebraciones religiosas como la Semana Santa, el Corpus Christi o las fiestas patronales son herencia directa de la tradición española. Muchas de estas festividades han sido adaptadas con elementos indígenas y locales, pero su raíz sigue siendo hispánica. </a:t>
            </a:r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8D5474B-CC7F-4CB3-8D1F-79AF9F9BB857}"/>
              </a:ext>
            </a:extLst>
          </p:cNvPr>
          <p:cNvSpPr/>
          <p:nvPr/>
        </p:nvSpPr>
        <p:spPr>
          <a:xfrm>
            <a:off x="5186083" y="3090975"/>
            <a:ext cx="5087470" cy="33923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C7E21D-87B0-4949-B3BE-874ED3A5C171}"/>
              </a:ext>
            </a:extLst>
          </p:cNvPr>
          <p:cNvSpPr txBox="1"/>
          <p:nvPr/>
        </p:nvSpPr>
        <p:spPr>
          <a:xfrm>
            <a:off x="5388494" y="3453225"/>
            <a:ext cx="484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Diversos ingredientes y métodos de preparación originarios de España siguen presentes en la gastronomía ecuatoriana. Un ejemplo de ello es la incorporación del aceite de oliva, embutidos como el chorizo, y platillos como la tortilla de papas o los guisos, los cuales han influido en la cocina local, aunque modificados según los sabores y productos propios del país.</a:t>
            </a:r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7980D1-CEC9-4D50-91B4-96BD0A4E9B25}"/>
              </a:ext>
            </a:extLst>
          </p:cNvPr>
          <p:cNvSpPr txBox="1"/>
          <p:nvPr/>
        </p:nvSpPr>
        <p:spPr>
          <a:xfrm>
            <a:off x="5755341" y="3176226"/>
            <a:ext cx="3421496" cy="37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GASTRONOMÍA</a:t>
            </a:r>
            <a:r>
              <a:rPr lang="es-ES" dirty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3760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15762E-CA16-4FE8-A249-5905D7250110}"/>
              </a:ext>
            </a:extLst>
          </p:cNvPr>
          <p:cNvSpPr txBox="1"/>
          <p:nvPr/>
        </p:nvSpPr>
        <p:spPr>
          <a:xfrm>
            <a:off x="1510553" y="779929"/>
            <a:ext cx="752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entury Gothic" panose="020B0502020202020204" pitchFamily="34" charset="0"/>
              </a:rPr>
              <a:t>INFLUENCIA ESTADOUNIDENSE </a:t>
            </a:r>
            <a:endParaRPr lang="es-EC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A3D6B-749B-43C0-A3D4-6A5A4166F84C}"/>
              </a:ext>
            </a:extLst>
          </p:cNvPr>
          <p:cNvSpPr txBox="1"/>
          <p:nvPr/>
        </p:nvSpPr>
        <p:spPr>
          <a:xfrm>
            <a:off x="1030941" y="1389529"/>
            <a:ext cx="839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A diferencia de la influencia española, que estableció las bases de la sociedad ecuatoriana desde la época colonial, la influencia estadounidense es más reciente. Está ligada a la globalización y al rol de Estados Unidos como potencia mundial.</a:t>
            </a:r>
            <a:endParaRPr lang="es-EC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90C3FF-C4CE-42CD-8CC9-20C713FF7D94}"/>
              </a:ext>
            </a:extLst>
          </p:cNvPr>
          <p:cNvSpPr txBox="1"/>
          <p:nvPr/>
        </p:nvSpPr>
        <p:spPr>
          <a:xfrm>
            <a:off x="788894" y="2959625"/>
            <a:ext cx="35141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entury Gothic" panose="020B0502020202020204" pitchFamily="34" charset="0"/>
              </a:rPr>
              <a:t>MEDIOS DE COMUNICACIÓN</a:t>
            </a:r>
          </a:p>
          <a:p>
            <a:endParaRPr lang="es-ES" sz="2000" dirty="0">
              <a:latin typeface="Century Gothic" panose="020B0502020202020204" pitchFamily="34" charset="0"/>
            </a:endParaRPr>
          </a:p>
          <a:p>
            <a:r>
              <a:rPr lang="es-ES" b="1" dirty="0">
                <a:latin typeface="Century Gothic" panose="020B0502020202020204" pitchFamily="34" charset="0"/>
              </a:rPr>
              <a:t>Cine y Televisión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Películas de Hollywood </a:t>
            </a:r>
          </a:p>
          <a:p>
            <a:endParaRPr lang="es-E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Series y programas estadounidenses (</a:t>
            </a:r>
            <a:r>
              <a:rPr lang="es-ES" dirty="0" err="1">
                <a:latin typeface="Century Gothic" panose="020B0502020202020204" pitchFamily="34" charset="0"/>
              </a:rPr>
              <a:t>Netflix,Disney</a:t>
            </a:r>
            <a:r>
              <a:rPr lang="es-ES" dirty="0">
                <a:latin typeface="Century Gothic" panose="020B0502020202020204" pitchFamily="34" charset="0"/>
              </a:rPr>
              <a:t> + o Prime Video.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latin typeface="Century Gothic" panose="020B0502020202020204" pitchFamily="34" charset="0"/>
            </a:endParaRPr>
          </a:p>
          <a:p>
            <a:r>
              <a:rPr lang="es-ES" sz="2000" b="1" dirty="0">
                <a:latin typeface="Century Gothic" panose="020B0502020202020204" pitchFamily="34" charset="0"/>
              </a:rPr>
              <a:t> </a:t>
            </a:r>
            <a:endParaRPr lang="es-EC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989B15-BF7F-4AD3-803A-675E1F6324CB}"/>
              </a:ext>
            </a:extLst>
          </p:cNvPr>
          <p:cNvSpPr txBox="1"/>
          <p:nvPr/>
        </p:nvSpPr>
        <p:spPr>
          <a:xfrm>
            <a:off x="5271247" y="2805953"/>
            <a:ext cx="3924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MÚSICA</a:t>
            </a:r>
          </a:p>
          <a:p>
            <a:pPr algn="ctr"/>
            <a:endParaRPr lang="es-ES" b="1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Géneros como el pop, hip-hop, rap y reguetón (con fuertes raíces en EE. UU.) son muy populares entre la juventud. </a:t>
            </a: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AF81A25-94AF-4E96-AEBB-3882D1E6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41" y="4816012"/>
            <a:ext cx="3365118" cy="17543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D6831B-2088-4555-B8FD-5ED019CAB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761" y="2224623"/>
            <a:ext cx="2223507" cy="17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44EAA0-34AC-41BB-9D0C-1CF90F490450}"/>
              </a:ext>
            </a:extLst>
          </p:cNvPr>
          <p:cNvSpPr txBox="1"/>
          <p:nvPr/>
        </p:nvSpPr>
        <p:spPr>
          <a:xfrm>
            <a:off x="349624" y="484094"/>
            <a:ext cx="29135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COMIDA RÁPIDA</a:t>
            </a:r>
          </a:p>
          <a:p>
            <a:pPr algn="ctr"/>
            <a:endParaRPr lang="es-ES" b="1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Franquicias de origen estadounidense como McDonald’s, KFC, Pizza Hut y Burger King tienen una notable presencia en las ciudades más grandes de Ecuador. Esta expansión ha contribuido a modificar las costumbres alimenticias en zonas urbanas, fomentando el consumo de comidas rápidas y uniformes.</a:t>
            </a:r>
            <a:r>
              <a:rPr lang="es-ES" b="1" dirty="0">
                <a:latin typeface="Century Gothic" panose="020B0502020202020204" pitchFamily="34" charset="0"/>
              </a:rPr>
              <a:t> </a:t>
            </a:r>
            <a:endParaRPr lang="es-EC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4FEA54-C367-435E-834C-A0449815719A}"/>
              </a:ext>
            </a:extLst>
          </p:cNvPr>
          <p:cNvSpPr txBox="1"/>
          <p:nvPr/>
        </p:nvSpPr>
        <p:spPr>
          <a:xfrm>
            <a:off x="4356847" y="394447"/>
            <a:ext cx="34783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VESTIMENTA</a:t>
            </a:r>
          </a:p>
          <a:p>
            <a:endParaRPr lang="es-ES" b="1" dirty="0">
              <a:latin typeface="Century Gothic" panose="020B0502020202020204" pitchFamily="34" charset="0"/>
            </a:endParaRPr>
          </a:p>
          <a:p>
            <a:pPr algn="just"/>
            <a:r>
              <a:rPr lang="es-ES" dirty="0">
                <a:latin typeface="Century Gothic" panose="020B0502020202020204" pitchFamily="34" charset="0"/>
              </a:rPr>
              <a:t>El estilo de vestir relajado y confortable, característico de Estados Unidos, ha ganado gran aceptación en Ecuador. Prendas como los jeans, camisetas, hoodies(capucha), gorras y calzado deportivo forman parte habitual del atuendo cotidiano de muchas personas. Esta forma de vestir transmite conceptos asociados a la funcionalidad, el confort y la expresión individual. </a:t>
            </a: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320082-C97E-4970-9AC5-DCB4DFC2A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0" b="-1"/>
          <a:stretch/>
        </p:blipFill>
        <p:spPr>
          <a:xfrm>
            <a:off x="8190099" y="484093"/>
            <a:ext cx="3324225" cy="22621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93B9DF-BDFF-42DD-82F1-392D74024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674" y="3324786"/>
            <a:ext cx="3771900" cy="23241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6E6AC3-BED2-479B-92D4-B4A55A493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842" y="5063319"/>
            <a:ext cx="2513801" cy="17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8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E4A4C7-DFF1-4F47-A44E-DBCE1FB0BFE7}"/>
              </a:ext>
            </a:extLst>
          </p:cNvPr>
          <p:cNvSpPr txBox="1"/>
          <p:nvPr/>
        </p:nvSpPr>
        <p:spPr>
          <a:xfrm>
            <a:off x="1873624" y="941294"/>
            <a:ext cx="650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Century Gothic" panose="020B0502020202020204" pitchFamily="34" charset="0"/>
              </a:rPr>
              <a:t>CELEBRACIONES Y EVENTOS </a:t>
            </a:r>
            <a:endParaRPr lang="es-EC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A4B788-B752-408F-9E3D-06300E54615E}"/>
              </a:ext>
            </a:extLst>
          </p:cNvPr>
          <p:cNvSpPr txBox="1"/>
          <p:nvPr/>
        </p:nvSpPr>
        <p:spPr>
          <a:xfrm>
            <a:off x="2655063" y="1881275"/>
            <a:ext cx="7055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Century Gothic" panose="020B0502020202020204" pitchFamily="34" charset="0"/>
              </a:rPr>
              <a:t>Festividades especiales como:</a:t>
            </a:r>
          </a:p>
          <a:p>
            <a:pPr algn="just"/>
            <a:endParaRPr lang="es-ES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 Halloween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San Valentín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Century Gothic" panose="020B0502020202020204" pitchFamily="34" charset="0"/>
              </a:rPr>
              <a:t>Ceremonias de graduación, es común el uso de atuendos inspirados en la moda estadounidense, ya sea mediante disfraces, ropa con temáticas específicas o trajes formales que siguen tendencias propias de ese país.</a:t>
            </a:r>
            <a:endParaRPr lang="es-EC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D37C517-0553-46EB-8BFA-0AED2280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139" y="4361049"/>
            <a:ext cx="3648075" cy="22955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CEC7B7-8F14-4BAB-A6AC-CA52DC9C4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658" y="4189599"/>
            <a:ext cx="35052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921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889</Words>
  <Application>Microsoft Office PowerPoint</Application>
  <PresentationFormat>Panorámica</PresentationFormat>
  <Paragraphs>77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Norma Susana Chavez Villagomez</dc:creator>
  <cp:lastModifiedBy>Norma Susana Chavez Villagomez</cp:lastModifiedBy>
  <cp:revision>81</cp:revision>
  <dcterms:created xsi:type="dcterms:W3CDTF">2025-06-16T18:40:48Z</dcterms:created>
  <dcterms:modified xsi:type="dcterms:W3CDTF">2025-06-19T13:29:29Z</dcterms:modified>
</cp:coreProperties>
</file>