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8" r:id="rId3"/>
    <p:sldId id="257" r:id="rId4"/>
    <p:sldId id="269" r:id="rId5"/>
    <p:sldId id="263" r:id="rId6"/>
    <p:sldId id="264" r:id="rId7"/>
    <p:sldId id="265" r:id="rId8"/>
    <p:sldId id="272" r:id="rId9"/>
    <p:sldId id="258" r:id="rId10"/>
    <p:sldId id="273" r:id="rId11"/>
    <p:sldId id="274" r:id="rId12"/>
    <p:sldId id="275" r:id="rId13"/>
    <p:sldId id="276" r:id="rId14"/>
    <p:sldId id="277" r:id="rId15"/>
    <p:sldId id="278" r:id="rId16"/>
    <p:sldId id="279" r:id="rId17"/>
    <p:sldId id="280" r:id="rId18"/>
    <p:sldId id="281" r:id="rId19"/>
    <p:sldId id="282" r:id="rId20"/>
    <p:sldId id="266"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4671" autoAdjust="0"/>
  </p:normalViewPr>
  <p:slideViewPr>
    <p:cSldViewPr snapToGrid="0">
      <p:cViewPr varScale="1">
        <p:scale>
          <a:sx n="53" d="100"/>
          <a:sy n="53" d="100"/>
        </p:scale>
        <p:origin x="78" y="258"/>
      </p:cViewPr>
      <p:guideLst>
        <p:guide orient="horz" pos="2160"/>
        <p:guide pos="3840"/>
      </p:guideLst>
    </p:cSldViewPr>
  </p:slideViewPr>
  <p:outlineViewPr>
    <p:cViewPr>
      <p:scale>
        <a:sx n="33" d="100"/>
        <a:sy n="33" d="100"/>
      </p:scale>
      <p:origin x="48" y="148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5" name="Title 94"/>
          <p:cNvSpPr>
            <a:spLocks noGrp="1"/>
          </p:cNvSpPr>
          <p:nvPr>
            <p:ph type="title"/>
          </p:nvPr>
        </p:nvSpPr>
        <p:spPr>
          <a:xfrm>
            <a:off x="609600" y="4463568"/>
            <a:ext cx="11074400" cy="1143000"/>
          </a:xfrm>
        </p:spPr>
        <p:txBody>
          <a:bodyPr/>
          <a:lstStyle/>
          <a:p>
            <a:r>
              <a:rPr lang="es-ES"/>
              <a:t>Haga clic para modificar el estilo de título del patrón</a:t>
            </a:r>
            <a:endParaRPr lang="en-US"/>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1" name="Footer Placeholder 90"/>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2" name="Slide Number Placeholder 9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algn="ctr"/>
            <a:r>
              <a:rPr lang="es-EC" dirty="0">
                <a:solidFill>
                  <a:schemeClr val="bg1"/>
                </a:solidFill>
              </a:rPr>
              <a:t>ÁREA DE UROANÁLISIS Y COPROLOGÍA</a:t>
            </a:r>
          </a:p>
        </p:txBody>
      </p:sp>
      <p:sp>
        <p:nvSpPr>
          <p:cNvPr id="3" name="2 Subtítulo"/>
          <p:cNvSpPr>
            <a:spLocks noGrp="1"/>
          </p:cNvSpPr>
          <p:nvPr>
            <p:ph type="subTitle" idx="1"/>
          </p:nvPr>
        </p:nvSpPr>
        <p:spPr>
          <a:xfrm>
            <a:off x="121246" y="4461641"/>
            <a:ext cx="2527362" cy="402587"/>
          </a:xfrm>
        </p:spPr>
        <p:txBody>
          <a:bodyPr>
            <a:noAutofit/>
          </a:bodyPr>
          <a:lstStyle/>
          <a:p>
            <a:r>
              <a:rPr lang="es-EC" sz="2000" b="1" dirty="0">
                <a:solidFill>
                  <a:schemeClr val="bg1"/>
                </a:solidFill>
              </a:rPr>
              <a:t>Mgs. Gisnella Cedeño</a:t>
            </a:r>
          </a:p>
        </p:txBody>
      </p:sp>
    </p:spTree>
    <p:extLst>
      <p:ext uri="{BB962C8B-B14F-4D97-AF65-F5344CB8AC3E}">
        <p14:creationId xmlns:p14="http://schemas.microsoft.com/office/powerpoint/2010/main" val="13400273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2450" y="465138"/>
            <a:ext cx="10972800" cy="1143000"/>
          </a:xfrm>
        </p:spPr>
        <p:txBody>
          <a:bodyPr>
            <a:normAutofit fontScale="90000"/>
          </a:bodyPr>
          <a:lstStyle/>
          <a:p>
            <a:pPr algn="ctr"/>
            <a:r>
              <a:rPr lang="es-EC"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CRITERIOS PARA EL RECHAZO DE UNA PETICIÓN</a:t>
            </a:r>
            <a:br>
              <a:rPr lang="es-EC"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ANALÍTICA POR EL LABORATORIO</a:t>
            </a:r>
          </a:p>
        </p:txBody>
      </p:sp>
      <p:sp>
        <p:nvSpPr>
          <p:cNvPr id="3" name="2 Marcador de contenido"/>
          <p:cNvSpPr>
            <a:spLocks noGrp="1"/>
          </p:cNvSpPr>
          <p:nvPr>
            <p:ph idx="1"/>
          </p:nvPr>
        </p:nvSpPr>
        <p:spPr>
          <a:xfrm>
            <a:off x="762000" y="2362200"/>
            <a:ext cx="10972800" cy="4495800"/>
          </a:xfrm>
        </p:spPr>
        <p:txBody>
          <a:bodyPr>
            <a:normAutofit/>
          </a:bodyPr>
          <a:lstStyle/>
          <a:p>
            <a:pPr algn="just"/>
            <a:r>
              <a:rPr lang="es-EC" sz="2800" dirty="0">
                <a:solidFill>
                  <a:schemeClr val="tx1"/>
                </a:solidFill>
              </a:rPr>
              <a:t>Los mejores sistemas de medición en el laboratorio pueden quedar invalidados si los resultados no pueden llegar a la historia del paciente por una inadecuada identificación del mismo, de las muestras, del médico responsable o del lugar al que deben ser enviados.</a:t>
            </a:r>
          </a:p>
          <a:p>
            <a:pPr algn="just"/>
            <a:r>
              <a:rPr lang="es-EC" sz="2800" dirty="0">
                <a:solidFill>
                  <a:schemeClr val="tx1"/>
                </a:solidFill>
              </a:rPr>
              <a:t>De igual forma una preparación inadecuada del paciente, errores o mala práctica en la obtención de las muestras, o el incorrecto transporte de las mismas pueden ocasionar interferencias y resultados “erróneos” que deben ser evitados.</a:t>
            </a:r>
          </a:p>
        </p:txBody>
      </p:sp>
    </p:spTree>
    <p:extLst>
      <p:ext uri="{BB962C8B-B14F-4D97-AF65-F5344CB8AC3E}">
        <p14:creationId xmlns:p14="http://schemas.microsoft.com/office/powerpoint/2010/main" val="12412538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609600"/>
            <a:ext cx="10972800" cy="5516565"/>
          </a:xfrm>
        </p:spPr>
        <p:txBody>
          <a:bodyPr>
            <a:noAutofit/>
          </a:bodyPr>
          <a:lstStyle/>
          <a:p>
            <a:pPr marL="0" indent="0">
              <a:buNone/>
            </a:pPr>
            <a:r>
              <a:rPr lang="es-EC" sz="2800" dirty="0">
                <a:solidFill>
                  <a:schemeClr val="tx1"/>
                </a:solidFill>
              </a:rPr>
              <a:t>Una petición analítica puede ser rechazada por el Laboratorio por uno de los siguientes</a:t>
            </a:r>
          </a:p>
          <a:p>
            <a:pPr marL="0" indent="0">
              <a:buNone/>
            </a:pPr>
            <a:r>
              <a:rPr lang="es-EC" sz="2800" dirty="0">
                <a:solidFill>
                  <a:schemeClr val="tx1"/>
                </a:solidFill>
              </a:rPr>
              <a:t>motivos:</a:t>
            </a:r>
          </a:p>
          <a:p>
            <a:r>
              <a:rPr lang="es-EC" sz="2800" dirty="0">
                <a:solidFill>
                  <a:schemeClr val="tx1"/>
                </a:solidFill>
              </a:rPr>
              <a:t>1. Petición mal cumplimentada</a:t>
            </a:r>
          </a:p>
          <a:p>
            <a:r>
              <a:rPr lang="es-EC" sz="2800" dirty="0">
                <a:solidFill>
                  <a:schemeClr val="tx1"/>
                </a:solidFill>
              </a:rPr>
              <a:t>2. Muestra mal identificada</a:t>
            </a:r>
          </a:p>
          <a:p>
            <a:r>
              <a:rPr lang="es-EC" sz="2800" dirty="0">
                <a:solidFill>
                  <a:schemeClr val="tx1"/>
                </a:solidFill>
              </a:rPr>
              <a:t>3. Muestra incorrecta</a:t>
            </a:r>
          </a:p>
          <a:p>
            <a:r>
              <a:rPr lang="es-EC" sz="2800" dirty="0">
                <a:solidFill>
                  <a:schemeClr val="tx1"/>
                </a:solidFill>
              </a:rPr>
              <a:t>4. Muestra inexistente</a:t>
            </a:r>
          </a:p>
          <a:p>
            <a:r>
              <a:rPr lang="es-EC" sz="2800" dirty="0">
                <a:solidFill>
                  <a:schemeClr val="tx1"/>
                </a:solidFill>
              </a:rPr>
              <a:t>5. Muestra insuficiente</a:t>
            </a:r>
          </a:p>
          <a:p>
            <a:r>
              <a:rPr lang="es-EC" sz="2800" dirty="0">
                <a:solidFill>
                  <a:schemeClr val="tx1"/>
                </a:solidFill>
              </a:rPr>
              <a:t>6. Muestra coagulada</a:t>
            </a:r>
          </a:p>
          <a:p>
            <a:r>
              <a:rPr lang="es-EC" sz="2800" dirty="0">
                <a:solidFill>
                  <a:schemeClr val="tx1"/>
                </a:solidFill>
              </a:rPr>
              <a:t>7. Muestra deteriorada</a:t>
            </a:r>
          </a:p>
          <a:p>
            <a:r>
              <a:rPr lang="es-EC" sz="2800" dirty="0">
                <a:solidFill>
                  <a:schemeClr val="tx1"/>
                </a:solidFill>
              </a:rPr>
              <a:t>8. Muestras mal obtenidas por el paciente</a:t>
            </a:r>
          </a:p>
          <a:p>
            <a:r>
              <a:rPr lang="es-EC" sz="2800" dirty="0">
                <a:solidFill>
                  <a:schemeClr val="tx1"/>
                </a:solidFill>
              </a:rPr>
              <a:t>9. Relativos al transporte de las muestras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509" y="2438400"/>
            <a:ext cx="4559509" cy="2433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260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1. Petición mal cumplimentada</a:t>
            </a:r>
          </a:p>
        </p:txBody>
      </p:sp>
      <p:sp>
        <p:nvSpPr>
          <p:cNvPr id="3" name="2 Marcador de contenido"/>
          <p:cNvSpPr>
            <a:spLocks noGrp="1"/>
          </p:cNvSpPr>
          <p:nvPr>
            <p:ph idx="1"/>
          </p:nvPr>
        </p:nvSpPr>
        <p:spPr>
          <a:xfrm>
            <a:off x="609600" y="1466851"/>
            <a:ext cx="10972800" cy="4525963"/>
          </a:xfrm>
        </p:spPr>
        <p:txBody>
          <a:bodyPr>
            <a:noAutofit/>
          </a:bodyPr>
          <a:lstStyle/>
          <a:p>
            <a:r>
              <a:rPr lang="es-EC" dirty="0">
                <a:solidFill>
                  <a:schemeClr val="tx1"/>
                </a:solidFill>
              </a:rPr>
              <a:t>La solicitud carece de uno o más de los siguientes datos:</a:t>
            </a:r>
          </a:p>
          <a:p>
            <a:r>
              <a:rPr lang="es-EC" dirty="0">
                <a:solidFill>
                  <a:schemeClr val="tx1"/>
                </a:solidFill>
              </a:rPr>
              <a:t>- Nombre y apellidos del paciente (o no son legibles)</a:t>
            </a:r>
          </a:p>
          <a:p>
            <a:r>
              <a:rPr lang="es-EC" dirty="0">
                <a:solidFill>
                  <a:schemeClr val="tx1"/>
                </a:solidFill>
              </a:rPr>
              <a:t>- Fecha de nacimiento (o edad)</a:t>
            </a:r>
          </a:p>
          <a:p>
            <a:r>
              <a:rPr lang="es-EC" dirty="0">
                <a:solidFill>
                  <a:schemeClr val="tx1"/>
                </a:solidFill>
              </a:rPr>
              <a:t>- Número de Historia Clínica (u otro tipo de identificación numérica)</a:t>
            </a:r>
          </a:p>
          <a:p>
            <a:r>
              <a:rPr lang="es-EC" dirty="0">
                <a:solidFill>
                  <a:schemeClr val="tx1"/>
                </a:solidFill>
              </a:rPr>
              <a:t>- Diagnóstico previo (de sospecha o de certeza)</a:t>
            </a:r>
          </a:p>
          <a:p>
            <a:r>
              <a:rPr lang="es-EC" dirty="0">
                <a:solidFill>
                  <a:schemeClr val="tx1"/>
                </a:solidFill>
              </a:rPr>
              <a:t>- Código y firma del facultativo que realiza la petición</a:t>
            </a:r>
          </a:p>
          <a:p>
            <a:r>
              <a:rPr lang="es-EC" dirty="0">
                <a:solidFill>
                  <a:schemeClr val="tx1"/>
                </a:solidFill>
              </a:rPr>
              <a:t>- Fecha de la petición</a:t>
            </a:r>
          </a:p>
          <a:p>
            <a:r>
              <a:rPr lang="pt-BR" dirty="0">
                <a:solidFill>
                  <a:schemeClr val="tx1"/>
                </a:solidFill>
              </a:rPr>
              <a:t>- Código de destino (o destino escrito)</a:t>
            </a:r>
          </a:p>
          <a:p>
            <a:r>
              <a:rPr lang="es-EC" dirty="0">
                <a:solidFill>
                  <a:schemeClr val="tx1"/>
                </a:solidFill>
              </a:rPr>
              <a:t>- Determinaciones analíticas que se solicitan</a:t>
            </a:r>
          </a:p>
          <a:p>
            <a:r>
              <a:rPr lang="es-EC" dirty="0">
                <a:solidFill>
                  <a:schemeClr val="tx1"/>
                </a:solidFill>
              </a:rPr>
              <a:t>- Hojas de petición erróneas, sin petición, sin etiquetado de copias, etc.</a:t>
            </a:r>
          </a:p>
          <a:p>
            <a:r>
              <a:rPr lang="es-EC" dirty="0">
                <a:solidFill>
                  <a:schemeClr val="tx1"/>
                </a:solidFill>
              </a:rPr>
              <a:t>- No se anota en la solicitud la diuresis, cuando se envía al Laboratorio una alícuota de la orina de 24 horas.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961" y="552450"/>
            <a:ext cx="3503839" cy="1962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8449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2. Muestra mal identificada</a:t>
            </a:r>
          </a:p>
        </p:txBody>
      </p:sp>
      <p:sp>
        <p:nvSpPr>
          <p:cNvPr id="3" name="2 Marcador de contenido"/>
          <p:cNvSpPr>
            <a:spLocks noGrp="1"/>
          </p:cNvSpPr>
          <p:nvPr>
            <p:ph idx="1"/>
          </p:nvPr>
        </p:nvSpPr>
        <p:spPr>
          <a:xfrm>
            <a:off x="419100" y="1943100"/>
            <a:ext cx="5829300" cy="4762500"/>
          </a:xfrm>
        </p:spPr>
        <p:txBody>
          <a:bodyPr>
            <a:normAutofit/>
          </a:bodyPr>
          <a:lstStyle/>
          <a:p>
            <a:pPr marL="0" indent="0" algn="just">
              <a:buNone/>
            </a:pPr>
            <a:r>
              <a:rPr lang="es-EC" dirty="0">
                <a:solidFill>
                  <a:schemeClr val="tx1"/>
                </a:solidFill>
              </a:rPr>
              <a:t>Se considera que una muestra no está bien identificada en las siguientes circunstancias:</a:t>
            </a:r>
          </a:p>
          <a:p>
            <a:pPr algn="just"/>
            <a:r>
              <a:rPr lang="es-EC" dirty="0">
                <a:solidFill>
                  <a:schemeClr val="tx1"/>
                </a:solidFill>
              </a:rPr>
              <a:t>- La muestra no está identificada (no tiene código de barras o nombre, apellidos y número de Historia Clínica).</a:t>
            </a:r>
          </a:p>
          <a:p>
            <a:pPr algn="just"/>
            <a:r>
              <a:rPr lang="es-EC" dirty="0">
                <a:solidFill>
                  <a:schemeClr val="tx1"/>
                </a:solidFill>
              </a:rPr>
              <a:t>- El código de barras de la solicitud y de la muestra son distintos.</a:t>
            </a:r>
          </a:p>
          <a:p>
            <a:pPr algn="just"/>
            <a:r>
              <a:rPr lang="es-EC" dirty="0">
                <a:solidFill>
                  <a:schemeClr val="tx1"/>
                </a:solidFill>
              </a:rPr>
              <a:t>- El código de barras no está bien colocado, está despegado, o ha sido manipulado.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1943100"/>
            <a:ext cx="479592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806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3. Muestra incorrecta</a:t>
            </a:r>
          </a:p>
        </p:txBody>
      </p:sp>
      <p:sp>
        <p:nvSpPr>
          <p:cNvPr id="3" name="2 Marcador de contenido"/>
          <p:cNvSpPr>
            <a:spLocks noGrp="1"/>
          </p:cNvSpPr>
          <p:nvPr>
            <p:ph idx="1"/>
          </p:nvPr>
        </p:nvSpPr>
        <p:spPr>
          <a:xfrm>
            <a:off x="609600" y="1600201"/>
            <a:ext cx="10972800" cy="1904999"/>
          </a:xfrm>
        </p:spPr>
        <p:txBody>
          <a:bodyPr>
            <a:normAutofit/>
          </a:bodyPr>
          <a:lstStyle/>
          <a:p>
            <a:pPr algn="just"/>
            <a:r>
              <a:rPr lang="es-EC" sz="2800" dirty="0">
                <a:solidFill>
                  <a:schemeClr val="tx1"/>
                </a:solidFill>
              </a:rPr>
              <a:t>El tubo enviado no es el adecuado para la petición analítica solicitad.</a:t>
            </a:r>
          </a:p>
          <a:p>
            <a:pPr algn="just"/>
            <a:r>
              <a:rPr lang="es-EC" sz="2800" dirty="0">
                <a:solidFill>
                  <a:schemeClr val="tx1"/>
                </a:solidFill>
              </a:rPr>
              <a:t>Preparación inadecuada del paciente.</a:t>
            </a:r>
          </a:p>
        </p:txBody>
      </p:sp>
      <p:sp>
        <p:nvSpPr>
          <p:cNvPr id="4" name="1 Título"/>
          <p:cNvSpPr txBox="1">
            <a:spLocks/>
          </p:cNvSpPr>
          <p:nvPr/>
        </p:nvSpPr>
        <p:spPr>
          <a:xfrm>
            <a:off x="533400" y="2941638"/>
            <a:ext cx="109728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s-EC" dirty="0"/>
              <a:t>4. Muestra inexistente</a:t>
            </a:r>
          </a:p>
        </p:txBody>
      </p:sp>
      <p:sp>
        <p:nvSpPr>
          <p:cNvPr id="5" name="2 Marcador de contenido"/>
          <p:cNvSpPr txBox="1">
            <a:spLocks/>
          </p:cNvSpPr>
          <p:nvPr/>
        </p:nvSpPr>
        <p:spPr>
          <a:xfrm>
            <a:off x="762000" y="4419601"/>
            <a:ext cx="10972800" cy="190499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
            <a:r>
              <a:rPr lang="es-EC" sz="2800" dirty="0">
                <a:solidFill>
                  <a:schemeClr val="tx1"/>
                </a:solidFill>
              </a:rPr>
              <a:t>No se adjunta en el envío de petición analítica el tubo o contenedor</a:t>
            </a:r>
          </a:p>
          <a:p>
            <a:pPr algn="just"/>
            <a:r>
              <a:rPr lang="es-EC" sz="2800" dirty="0">
                <a:solidFill>
                  <a:schemeClr val="tx1"/>
                </a:solidFill>
              </a:rPr>
              <a:t>correspondiente a una o varias de las determinaciones solicitadas</a:t>
            </a:r>
            <a:r>
              <a:rPr lang="es-EC" sz="2800"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411434"/>
            <a:ext cx="3009900" cy="20081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18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5. Muestra insuficiente</a:t>
            </a:r>
          </a:p>
        </p:txBody>
      </p:sp>
      <p:sp>
        <p:nvSpPr>
          <p:cNvPr id="3" name="2 Marcador de contenido"/>
          <p:cNvSpPr>
            <a:spLocks noGrp="1"/>
          </p:cNvSpPr>
          <p:nvPr>
            <p:ph idx="1"/>
          </p:nvPr>
        </p:nvSpPr>
        <p:spPr>
          <a:xfrm>
            <a:off x="609600" y="1600201"/>
            <a:ext cx="10972800" cy="3047999"/>
          </a:xfrm>
        </p:spPr>
        <p:txBody>
          <a:bodyPr>
            <a:noAutofit/>
          </a:bodyPr>
          <a:lstStyle/>
          <a:p>
            <a:pPr algn="just"/>
            <a:r>
              <a:rPr lang="es-EC" sz="2800" dirty="0">
                <a:solidFill>
                  <a:schemeClr val="tx1"/>
                </a:solidFill>
              </a:rPr>
              <a:t>Debido a dos posibilidades:</a:t>
            </a:r>
          </a:p>
          <a:p>
            <a:pPr algn="just"/>
            <a:r>
              <a:rPr lang="es-EC" sz="2800" dirty="0">
                <a:solidFill>
                  <a:schemeClr val="tx1"/>
                </a:solidFill>
              </a:rPr>
              <a:t>La cantidad de muestra extraída no alcanza el nivel adecuado; una exacta proporción de sangre y anticoagulante es fundamental en el proceso analítico; esta es una de las causas de rechazo más frecuentes de la petición de estudio de coagulación.</a:t>
            </a:r>
          </a:p>
          <a:p>
            <a:pPr algn="just"/>
            <a:r>
              <a:rPr lang="es-EC" sz="2800" dirty="0">
                <a:solidFill>
                  <a:schemeClr val="tx1"/>
                </a:solidFill>
              </a:rPr>
              <a:t>La cantidad de muestra extraída no es suficiente para realizar todas las pruebas analíticas solicitadas.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4695825"/>
            <a:ext cx="2476500"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053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6. Muestra Coagulada</a:t>
            </a:r>
          </a:p>
        </p:txBody>
      </p:sp>
      <p:sp>
        <p:nvSpPr>
          <p:cNvPr id="3" name="2 Marcador de contenido"/>
          <p:cNvSpPr>
            <a:spLocks noGrp="1"/>
          </p:cNvSpPr>
          <p:nvPr>
            <p:ph idx="1"/>
          </p:nvPr>
        </p:nvSpPr>
        <p:spPr>
          <a:xfrm>
            <a:off x="609600" y="2724151"/>
            <a:ext cx="10972800" cy="3257549"/>
          </a:xfrm>
        </p:spPr>
        <p:txBody>
          <a:bodyPr>
            <a:noAutofit/>
          </a:bodyPr>
          <a:lstStyle/>
          <a:p>
            <a:pPr algn="just"/>
            <a:r>
              <a:rPr lang="es-EC" sz="2800" dirty="0">
                <a:solidFill>
                  <a:schemeClr val="tx1"/>
                </a:solidFill>
              </a:rPr>
              <a:t>La muestra presenta coágulos visibles en un tubo con anticoagulante (EDTA, Heparina, Citrato).</a:t>
            </a:r>
          </a:p>
          <a:p>
            <a:pPr algn="just"/>
            <a:r>
              <a:rPr lang="es-EC" sz="2800" dirty="0">
                <a:solidFill>
                  <a:schemeClr val="tx1"/>
                </a:solidFill>
              </a:rPr>
              <a:t>Si una muestra se coagula inmediatamente después de la extracción, se debe, generalmente a una extracción dificultosa o a una mezcla insuficiente de la sangre con el anticoagulante; se debe proceder a una nueva extracción, y desde luego, no se debe nunca extraer el coágulo y enviar el tubo “sin coágulo” al laboratorio pues ello puede ocasionar resultados analíticos falsos que pueden ocasionar importantes problemas diagnósticos o terapéuticos al paciente.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306" y="333373"/>
            <a:ext cx="3290887" cy="2464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015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7. Muestra deteriorada</a:t>
            </a:r>
          </a:p>
        </p:txBody>
      </p:sp>
      <p:sp>
        <p:nvSpPr>
          <p:cNvPr id="3" name="2 Marcador de contenido"/>
          <p:cNvSpPr>
            <a:spLocks noGrp="1"/>
          </p:cNvSpPr>
          <p:nvPr>
            <p:ph idx="1"/>
          </p:nvPr>
        </p:nvSpPr>
        <p:spPr>
          <a:xfrm>
            <a:off x="609600" y="1600201"/>
            <a:ext cx="10972800" cy="1638299"/>
          </a:xfrm>
        </p:spPr>
        <p:txBody>
          <a:bodyPr>
            <a:normAutofit/>
          </a:bodyPr>
          <a:lstStyle/>
          <a:p>
            <a:pPr algn="just"/>
            <a:r>
              <a:rPr lang="es-EC" sz="2800" dirty="0">
                <a:solidFill>
                  <a:schemeClr val="tx1"/>
                </a:solidFill>
              </a:rPr>
              <a:t>Son aquellas muestras que se han estropeado durante el transporte (se rompe, se derrama, se descongela, se extravía...) o en su manipulación dentro del laboratorio (rotura en la centrifugación, extravío...).</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8" y="3716988"/>
            <a:ext cx="4100512" cy="2626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010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8. Muestras mal obtenidas por el paciente</a:t>
            </a:r>
          </a:p>
        </p:txBody>
      </p:sp>
      <p:sp>
        <p:nvSpPr>
          <p:cNvPr id="3" name="2 Marcador de contenido"/>
          <p:cNvSpPr>
            <a:spLocks noGrp="1"/>
          </p:cNvSpPr>
          <p:nvPr>
            <p:ph idx="1"/>
          </p:nvPr>
        </p:nvSpPr>
        <p:spPr>
          <a:xfrm>
            <a:off x="609600" y="1600201"/>
            <a:ext cx="10972800" cy="2419349"/>
          </a:xfrm>
        </p:spPr>
        <p:txBody>
          <a:bodyPr>
            <a:noAutofit/>
          </a:bodyPr>
          <a:lstStyle/>
          <a:p>
            <a:pPr marL="0" indent="0" algn="just">
              <a:buNone/>
            </a:pPr>
            <a:r>
              <a:rPr lang="es-EC" sz="2800" dirty="0">
                <a:solidFill>
                  <a:schemeClr val="tx1"/>
                </a:solidFill>
              </a:rPr>
              <a:t>Se considera que una muestra no está bien obtenida en las siguientes circunstancias:</a:t>
            </a:r>
          </a:p>
          <a:p>
            <a:pPr algn="just"/>
            <a:r>
              <a:rPr lang="es-EC" sz="2800" dirty="0">
                <a:solidFill>
                  <a:schemeClr val="tx1"/>
                </a:solidFill>
              </a:rPr>
              <a:t>No se siguen las instrucciones dadas verbalmente y por escrito (preparación del paciente, obtención de la muestra,…).</a:t>
            </a:r>
          </a:p>
          <a:p>
            <a:pPr algn="just"/>
            <a:r>
              <a:rPr lang="es-EC" sz="2800" dirty="0">
                <a:solidFill>
                  <a:schemeClr val="tx1"/>
                </a:solidFill>
              </a:rPr>
              <a:t>Muestra incompleta.</a:t>
            </a:r>
          </a:p>
          <a:p>
            <a:pPr algn="just"/>
            <a:r>
              <a:rPr lang="es-EC" sz="2800" dirty="0">
                <a:solidFill>
                  <a:schemeClr val="tx1"/>
                </a:solidFill>
              </a:rPr>
              <a:t>Recipiente inadecuado.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4217663"/>
            <a:ext cx="2952750" cy="2211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24693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9. Relativas al transporte de las muestras</a:t>
            </a:r>
          </a:p>
        </p:txBody>
      </p:sp>
      <p:sp>
        <p:nvSpPr>
          <p:cNvPr id="3" name="2 Marcador de contenido"/>
          <p:cNvSpPr>
            <a:spLocks noGrp="1"/>
          </p:cNvSpPr>
          <p:nvPr>
            <p:ph idx="1"/>
          </p:nvPr>
        </p:nvSpPr>
        <p:spPr/>
        <p:txBody>
          <a:bodyPr>
            <a:normAutofit fontScale="92500"/>
          </a:bodyPr>
          <a:lstStyle/>
          <a:p>
            <a:pPr algn="just"/>
            <a:r>
              <a:rPr lang="es-EC" dirty="0">
                <a:solidFill>
                  <a:schemeClr val="tx1"/>
                </a:solidFill>
              </a:rPr>
              <a:t>- Excesivo intervalo entre la obtención de la muestra y su recepción en el Laboratorio.</a:t>
            </a:r>
          </a:p>
          <a:p>
            <a:pPr algn="just"/>
            <a:r>
              <a:rPr lang="es-EC" dirty="0">
                <a:solidFill>
                  <a:schemeClr val="tx1"/>
                </a:solidFill>
              </a:rPr>
              <a:t>- Temperatura inadecuada de transporte.</a:t>
            </a:r>
          </a:p>
          <a:p>
            <a:pPr algn="just"/>
            <a:r>
              <a:rPr lang="es-EC" dirty="0">
                <a:solidFill>
                  <a:schemeClr val="tx1"/>
                </a:solidFill>
              </a:rPr>
              <a:t>- Recipiente roto.</a:t>
            </a:r>
          </a:p>
          <a:p>
            <a:pPr algn="just"/>
            <a:r>
              <a:rPr lang="es-EC" dirty="0">
                <a:solidFill>
                  <a:schemeClr val="tx1"/>
                </a:solidFill>
              </a:rPr>
              <a:t>- Muestra parcialmente derramada y/o hojas de petición manchadas.</a:t>
            </a:r>
          </a:p>
          <a:p>
            <a:pPr algn="just"/>
            <a:r>
              <a:rPr lang="es-EC" dirty="0">
                <a:solidFill>
                  <a:schemeClr val="tx1"/>
                </a:solidFill>
              </a:rPr>
              <a:t>Cuando se produzca algún criterio de rechazo, en el Laboratorio de Rutina, la petición será devuelta a su origen para que se hagan las oportunas correcciones. </a:t>
            </a:r>
          </a:p>
          <a:p>
            <a:pPr algn="just"/>
            <a:r>
              <a:rPr lang="es-EC" dirty="0">
                <a:solidFill>
                  <a:schemeClr val="tx1"/>
                </a:solidFill>
              </a:rPr>
              <a:t>En el Laboratorio de Urgencias, se comenzará a procesar la petición, pero no se enviarán los resultados hasta que la petición no esté debidamente cumplimentada, especialmente si existe alguna duda sobre la identificación del paciente, de la muestra o del destino al que deben enviarse los resultados.</a:t>
            </a:r>
          </a:p>
          <a:p>
            <a:pPr algn="just"/>
            <a:r>
              <a:rPr lang="es-EC" dirty="0">
                <a:solidFill>
                  <a:schemeClr val="tx1"/>
                </a:solidFill>
              </a:rPr>
              <a:t>El rechazo por el Laboratorio de una petición analítica obedece a una máxima en la práctica del Laboratorio Clínico: “Es mejor no dar un resultado analítico que dar un resultado erróneo”</a:t>
            </a:r>
          </a:p>
        </p:txBody>
      </p:sp>
    </p:spTree>
    <p:extLst>
      <p:ext uri="{BB962C8B-B14F-4D97-AF65-F5344CB8AC3E}">
        <p14:creationId xmlns:p14="http://schemas.microsoft.com/office/powerpoint/2010/main" val="34448125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3527" y="463325"/>
            <a:ext cx="8548914" cy="1143000"/>
          </a:xfrm>
        </p:spPr>
        <p:txBody>
          <a:bodyPr/>
          <a:lstStyle/>
          <a:p>
            <a:r>
              <a:rPr lang="es-EC" dirty="0">
                <a:solidFill>
                  <a:srgbClr val="FFC000"/>
                </a:solidFill>
              </a:rPr>
              <a:t>OBTENCIÓN DE MUESTRAS DE ORINA</a:t>
            </a:r>
          </a:p>
        </p:txBody>
      </p:sp>
      <p:sp>
        <p:nvSpPr>
          <p:cNvPr id="4" name="AutoShape 2" descr="Análisis de orina, qué es y cuándo se realiza - Pruebas Médi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2066"/>
          <a:stretch/>
        </p:blipFill>
        <p:spPr bwMode="auto">
          <a:xfrm>
            <a:off x="1833526" y="1973943"/>
            <a:ext cx="8500643" cy="41510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534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3828" y="2654981"/>
            <a:ext cx="10972800" cy="1143000"/>
          </a:xfrm>
        </p:spPr>
        <p:txBody>
          <a:bodyPr/>
          <a:lstStyle/>
          <a:p>
            <a:r>
              <a:rPr lang="es-EC" dirty="0">
                <a:solidFill>
                  <a:srgbClr val="FFC000"/>
                </a:solidFill>
              </a:rPr>
              <a:t>Gracias por su atención…</a:t>
            </a:r>
          </a:p>
        </p:txBody>
      </p:sp>
    </p:spTree>
    <p:extLst>
      <p:ext uri="{BB962C8B-B14F-4D97-AF65-F5344CB8AC3E}">
        <p14:creationId xmlns:p14="http://schemas.microsoft.com/office/powerpoint/2010/main" val="36742438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6058" y="492352"/>
            <a:ext cx="10972800" cy="639762"/>
          </a:xfrm>
        </p:spPr>
        <p:txBody>
          <a:bodyPr>
            <a:normAutofit fontScale="90000"/>
          </a:bodyPr>
          <a:lstStyle/>
          <a:p>
            <a:r>
              <a:rPr lang="es-EC" dirty="0">
                <a:solidFill>
                  <a:srgbClr val="FFC000"/>
                </a:solidFill>
              </a:rPr>
              <a:t>a) Orina de una sola micción (Elemental de orina) </a:t>
            </a:r>
            <a:br>
              <a:rPr lang="es-EC" dirty="0"/>
            </a:br>
            <a:endParaRPr lang="es-EC" dirty="0"/>
          </a:p>
        </p:txBody>
      </p:sp>
      <p:sp>
        <p:nvSpPr>
          <p:cNvPr id="3" name="2 Marcador de contenido"/>
          <p:cNvSpPr>
            <a:spLocks noGrp="1"/>
          </p:cNvSpPr>
          <p:nvPr>
            <p:ph idx="1"/>
          </p:nvPr>
        </p:nvSpPr>
        <p:spPr>
          <a:xfrm>
            <a:off x="609600" y="3207656"/>
            <a:ext cx="10972800" cy="3484565"/>
          </a:xfrm>
        </p:spPr>
        <p:txBody>
          <a:bodyPr>
            <a:normAutofit fontScale="92500" lnSpcReduction="10000"/>
          </a:bodyPr>
          <a:lstStyle/>
          <a:p>
            <a:pPr marL="0" indent="0" algn="just">
              <a:buNone/>
            </a:pPr>
            <a:r>
              <a:rPr lang="es-EC" dirty="0">
                <a:solidFill>
                  <a:schemeClr val="tx1"/>
                </a:solidFill>
              </a:rPr>
              <a:t>La muestra idónea es la primera micción de la mañana, ya que es la más concentrada. No obstante, en determinaciones urgentes, se recogerá la primera orina que realice el paciente. Es suficiente un volumen de orina de5-10 ml. Normalmente el propio paciente recogerá la muestra de orina por lo que se le debe explicar los pasos a seguir: </a:t>
            </a:r>
          </a:p>
          <a:p>
            <a:pPr algn="just"/>
            <a:r>
              <a:rPr lang="es-EC" dirty="0">
                <a:solidFill>
                  <a:schemeClr val="tx1"/>
                </a:solidFill>
              </a:rPr>
              <a:t>Se debe explicar claramente al paciente el procedimiento de recogida. En el caso de pacientes ambulatorios la explicación debe ir acompañada de unas instrucciones claras, por escrito. </a:t>
            </a:r>
          </a:p>
          <a:p>
            <a:pPr algn="just"/>
            <a:r>
              <a:rPr lang="es-EC" dirty="0">
                <a:solidFill>
                  <a:schemeClr val="tx1"/>
                </a:solidFill>
              </a:rPr>
              <a:t>A los hombres, se les indicará que deben retraer completamente el prepucio, manteniéndolo retraído hasta que se haya recogido la muestra de orina. A las mujeres se les explicará que deben sujetar el frasco sin que éste tome contacto con la vulva, la pierna o la ropa.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474" y="911225"/>
            <a:ext cx="4602069" cy="2194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63049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4114" y="918029"/>
            <a:ext cx="10972800" cy="3770085"/>
          </a:xfrm>
        </p:spPr>
        <p:txBody>
          <a:bodyPr>
            <a:normAutofit/>
          </a:bodyPr>
          <a:lstStyle/>
          <a:p>
            <a:pPr algn="just"/>
            <a:r>
              <a:rPr lang="es-EC" dirty="0">
                <a:solidFill>
                  <a:schemeClr val="tx1"/>
                </a:solidFill>
              </a:rPr>
              <a:t>Utilice el contenedor adecuado, completamente estéril y recolecte los volúmenes mínimos requeridos por el Laboratorio, tras desechar los primeros el primer chorro de 20-25 ml. </a:t>
            </a:r>
          </a:p>
          <a:p>
            <a:pPr algn="just"/>
            <a:r>
              <a:rPr lang="es-EC" dirty="0">
                <a:solidFill>
                  <a:schemeClr val="tx1"/>
                </a:solidFill>
              </a:rPr>
              <a:t>Los contenedores de orina deben enviarse al laboratorio cerrados herméticamente y con la identificación adecuada. En el caso de envíos desde el medio extra hospitalario, los contenedores de orina deben venir en neveras diferentes a las de las muestras de sangre. Si la orina no puede ser enviada inmediatamente al laboratorio debe mantenerse refrigerada </a:t>
            </a:r>
          </a:p>
          <a:p>
            <a:pPr algn="just"/>
            <a:r>
              <a:rPr lang="es-EC" dirty="0">
                <a:solidFill>
                  <a:schemeClr val="tx1"/>
                </a:solidFill>
              </a:rPr>
              <a:t>En orinas de 24 horas, no olvide anotar en el pedido de petición la diuresis total </a:t>
            </a:r>
          </a:p>
          <a:p>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627" y="4495457"/>
            <a:ext cx="3022374" cy="201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852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7028" y="642258"/>
            <a:ext cx="10972800" cy="4525963"/>
          </a:xfrm>
        </p:spPr>
        <p:txBody>
          <a:bodyPr>
            <a:normAutofit lnSpcReduction="10000"/>
          </a:bodyPr>
          <a:lstStyle/>
          <a:p>
            <a:pPr algn="just"/>
            <a:r>
              <a:rPr lang="es-EC" dirty="0">
                <a:solidFill>
                  <a:schemeClr val="tx1"/>
                </a:solidFill>
              </a:rPr>
              <a:t>En el caso de orinas para </a:t>
            </a:r>
            <a:r>
              <a:rPr lang="es-EC" dirty="0" err="1">
                <a:solidFill>
                  <a:schemeClr val="tx1"/>
                </a:solidFill>
              </a:rPr>
              <a:t>urocultivo</a:t>
            </a:r>
            <a:r>
              <a:rPr lang="es-EC" dirty="0">
                <a:solidFill>
                  <a:schemeClr val="tx1"/>
                </a:solidFill>
              </a:rPr>
              <a:t> es necesario respetar escrupulosamente las normas de higiene durante la recogida de la orina y el manejo de los contenedores. </a:t>
            </a:r>
          </a:p>
          <a:p>
            <a:pPr algn="just"/>
            <a:r>
              <a:rPr lang="es-EC" dirty="0">
                <a:solidFill>
                  <a:schemeClr val="tx1"/>
                </a:solidFill>
              </a:rPr>
              <a:t>Será procesada en lo posible dentro de las 2 primeras horas posteriores a la recolección. </a:t>
            </a:r>
          </a:p>
          <a:p>
            <a:pPr algn="just"/>
            <a:r>
              <a:rPr lang="es-EC" dirty="0">
                <a:solidFill>
                  <a:schemeClr val="tx1"/>
                </a:solidFill>
              </a:rPr>
              <a:t>En niños y niñas mayores, la recolección se realiza de forma similar a la de los adultos. En los niños más pequeños se recogerá en colectores o bolsas estériles especialmente diseñadas para ello. De la siguiente manera: </a:t>
            </a:r>
          </a:p>
          <a:p>
            <a:pPr lvl="1" algn="just"/>
            <a:r>
              <a:rPr lang="es-EC" dirty="0"/>
              <a:t>Lavado de los genitales y área perineal con agua. </a:t>
            </a:r>
          </a:p>
          <a:p>
            <a:pPr lvl="1" algn="just"/>
            <a:r>
              <a:rPr lang="es-EC" dirty="0"/>
              <a:t>Colocar la bolsa de plástico o el colector. </a:t>
            </a:r>
          </a:p>
          <a:p>
            <a:pPr lvl="1" algn="just"/>
            <a:r>
              <a:rPr lang="es-EC" dirty="0"/>
              <a:t>Vigilar la bolsa cada 30 minutos, y tan pronto como el niño haya orinado, se retirará y enviará al laboratorio. </a:t>
            </a:r>
          </a:p>
          <a:p>
            <a:pPr lvl="1" algn="just"/>
            <a:r>
              <a:rPr lang="es-EC" dirty="0"/>
              <a:t>La bolsa no debe estar más de 2 horas en los genitales, de lo contrario se deberá cambiar de recipiente. </a:t>
            </a:r>
          </a:p>
          <a:p>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064" y="4885418"/>
            <a:ext cx="24765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066393"/>
            <a:ext cx="3076575"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8360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5714" y="613230"/>
            <a:ext cx="10972800" cy="4525963"/>
          </a:xfrm>
        </p:spPr>
        <p:txBody>
          <a:bodyPr>
            <a:normAutofit/>
          </a:bodyPr>
          <a:lstStyle/>
          <a:p>
            <a:pPr algn="just"/>
            <a:r>
              <a:rPr lang="es-EC" dirty="0">
                <a:solidFill>
                  <a:schemeClr val="tx1"/>
                </a:solidFill>
              </a:rPr>
              <a:t>En pacientes ingresados con imposibilidad de recoger la muestra por sí mismos, se procederá a realizar sondaje vesical previo clampeo de mínimo 2 horas, con las medidas asépticas habituales. </a:t>
            </a:r>
          </a:p>
          <a:p>
            <a:pPr algn="just"/>
            <a:r>
              <a:rPr lang="es-EC" dirty="0">
                <a:solidFill>
                  <a:schemeClr val="tx1"/>
                </a:solidFill>
              </a:rPr>
              <a:t>En pacientes con sonda vesical permanente la recogida de orina se realizará de la siguiente manera:</a:t>
            </a:r>
          </a:p>
          <a:p>
            <a:pPr lvl="1" algn="just"/>
            <a:r>
              <a:rPr lang="es-EC" dirty="0"/>
              <a:t>Limpiar una zona del catéter con una gasa humedecida en alcohol o solución yodada; dejar secar completamente. </a:t>
            </a:r>
          </a:p>
          <a:p>
            <a:pPr lvl="1" algn="just"/>
            <a:r>
              <a:rPr lang="es-EC" dirty="0"/>
              <a:t>Pinchar directamente el catéter con aguja y jeringa a través de la zona desinfectada, aspirando 5-10 </a:t>
            </a:r>
            <a:r>
              <a:rPr lang="es-EC" dirty="0" err="1"/>
              <a:t>mL</a:t>
            </a:r>
            <a:r>
              <a:rPr lang="es-EC" dirty="0"/>
              <a:t>. </a:t>
            </a:r>
          </a:p>
          <a:p>
            <a:pPr lvl="1" algn="just"/>
            <a:r>
              <a:rPr lang="es-EC" dirty="0"/>
              <a:t>Pasar la orina a un recipiente estéril. </a:t>
            </a:r>
            <a:r>
              <a:rPr lang="es-EC" b="1" dirty="0"/>
              <a:t>No recoger nunca orina de la bolsa de recolección</a:t>
            </a:r>
            <a:r>
              <a:rPr lang="es-EC" dirty="0"/>
              <a:t>. </a:t>
            </a:r>
          </a:p>
          <a:p>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4695825"/>
            <a:ext cx="2638425"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294" y="4507706"/>
            <a:ext cx="1838325" cy="210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25777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564923"/>
            <a:ext cx="10972800" cy="944562"/>
          </a:xfrm>
        </p:spPr>
        <p:txBody>
          <a:bodyPr>
            <a:normAutofit fontScale="90000"/>
          </a:bodyPr>
          <a:lstStyle/>
          <a:p>
            <a:r>
              <a:rPr lang="es-EC" dirty="0">
                <a:solidFill>
                  <a:srgbClr val="FFC000"/>
                </a:solidFill>
              </a:rPr>
              <a:t>b) Orina de 24 horas </a:t>
            </a:r>
            <a:br>
              <a:rPr lang="es-EC" dirty="0"/>
            </a:br>
            <a:endParaRPr lang="es-EC" dirty="0"/>
          </a:p>
        </p:txBody>
      </p:sp>
      <p:sp>
        <p:nvSpPr>
          <p:cNvPr id="3" name="2 Marcador de contenido"/>
          <p:cNvSpPr>
            <a:spLocks noGrp="1"/>
          </p:cNvSpPr>
          <p:nvPr>
            <p:ph idx="1"/>
          </p:nvPr>
        </p:nvSpPr>
        <p:spPr>
          <a:xfrm>
            <a:off x="508000" y="1179287"/>
            <a:ext cx="8606971" cy="5148942"/>
          </a:xfrm>
        </p:spPr>
        <p:txBody>
          <a:bodyPr>
            <a:normAutofit/>
          </a:bodyPr>
          <a:lstStyle/>
          <a:p>
            <a:pPr algn="just"/>
            <a:r>
              <a:rPr lang="es-EC" dirty="0">
                <a:solidFill>
                  <a:schemeClr val="tx1"/>
                </a:solidFill>
              </a:rPr>
              <a:t>La orina excretada durante 24 horas se utiliza para la determinación de algunas magnitudes bioquímicas cuyo cálculo depende de la cantidad exacta de orina emitida en ese período de tiempo. </a:t>
            </a:r>
          </a:p>
          <a:p>
            <a:pPr algn="just"/>
            <a:r>
              <a:rPr lang="es-EC" dirty="0">
                <a:solidFill>
                  <a:schemeClr val="tx1"/>
                </a:solidFill>
              </a:rPr>
              <a:t>La recogida se realiza en contenedores de capacidad adecuada(2.000 - 3.000 ml), de boca ancha, especialmente diseñados para tal fin. No son válidos otro tipo de recipientes. Si el paciente va a recoger la orina en su casa, es fundamental explicarle claramente el procedimiento que debe seguir para hacer una correcta recogida de la muestra. </a:t>
            </a:r>
          </a:p>
          <a:p>
            <a:pPr algn="just"/>
            <a:r>
              <a:rPr lang="es-EC" dirty="0">
                <a:solidFill>
                  <a:schemeClr val="tx1"/>
                </a:solidFill>
              </a:rPr>
              <a:t>La orina debería llegar al laboratorio en el plazo de una hora desde su recogida. Cuando, por cualquier motivo, ello no sea posible, debe mantenerse refrigerada a 4ºC hasta su envío</a:t>
            </a:r>
            <a:r>
              <a:rPr lang="es-EC" b="1" dirty="0">
                <a:solidFill>
                  <a:schemeClr val="tx1"/>
                </a:solidFill>
              </a:rPr>
              <a:t>. </a:t>
            </a:r>
            <a:endParaRPr lang="es-EC"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647" y="1733324"/>
            <a:ext cx="2533876" cy="2533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597" y="4631871"/>
            <a:ext cx="284797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70586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86" t="28808" r="27759" b="14835"/>
          <a:stretch/>
        </p:blipFill>
        <p:spPr bwMode="auto">
          <a:xfrm>
            <a:off x="2190749" y="266700"/>
            <a:ext cx="8092131"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9252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FFC000"/>
                </a:solidFill>
              </a:rPr>
              <a:t>OBTENCIÓN DE MUESTRAS DE HECES</a:t>
            </a:r>
          </a:p>
        </p:txBody>
      </p:sp>
      <p:sp>
        <p:nvSpPr>
          <p:cNvPr id="3" name="2 Marcador de contenido"/>
          <p:cNvSpPr>
            <a:spLocks noGrp="1"/>
          </p:cNvSpPr>
          <p:nvPr>
            <p:ph idx="1"/>
          </p:nvPr>
        </p:nvSpPr>
        <p:spPr/>
        <p:txBody>
          <a:bodyPr/>
          <a:lstStyle/>
          <a:p>
            <a:pPr algn="just"/>
            <a:r>
              <a:rPr lang="es-EC" dirty="0">
                <a:solidFill>
                  <a:schemeClr val="tx1"/>
                </a:solidFill>
              </a:rPr>
              <a:t>Las heces deben recogerse en frascos, bien limpios, de boca ancha y cierre hermético o en los recolectores específicos destinados al efecto. </a:t>
            </a:r>
          </a:p>
          <a:p>
            <a:pPr algn="just"/>
            <a:r>
              <a:rPr lang="es-EC" dirty="0">
                <a:solidFill>
                  <a:schemeClr val="tx1"/>
                </a:solidFill>
              </a:rPr>
              <a:t>Las pruebas más frecuentemente realizadas en heces es la determinación de sangre oculta en heces: Se deben recoger tres muestras seriadas de días diferentes en tres frascos distintos. Para </a:t>
            </a:r>
            <a:r>
              <a:rPr lang="es-EC" dirty="0" err="1">
                <a:solidFill>
                  <a:schemeClr val="tx1"/>
                </a:solidFill>
              </a:rPr>
              <a:t>copro</a:t>
            </a:r>
            <a:r>
              <a:rPr lang="es-EC" dirty="0">
                <a:solidFill>
                  <a:schemeClr val="tx1"/>
                </a:solidFill>
              </a:rPr>
              <a:t> – cultivo lo ideal es solicitar en frascos completamente estériles y heces sólo líquidas.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324" y="4215266"/>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70103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Paja">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8739</TotalTime>
  <Words>1579</Words>
  <Application>Microsoft Office PowerPoint</Application>
  <PresentationFormat>Panorámica</PresentationFormat>
  <Paragraphs>89</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Trebuchet MS</vt:lpstr>
      <vt:lpstr>Tw Cen MT</vt:lpstr>
      <vt:lpstr>Paja</vt:lpstr>
      <vt:lpstr>ÁREA DE UROANÁLISIS Y COPROLOGÍA</vt:lpstr>
      <vt:lpstr>OBTENCIÓN DE MUESTRAS DE ORINA</vt:lpstr>
      <vt:lpstr>a) Orina de una sola micción (Elemental de orina)  </vt:lpstr>
      <vt:lpstr>Presentación de PowerPoint</vt:lpstr>
      <vt:lpstr>Presentación de PowerPoint</vt:lpstr>
      <vt:lpstr>Presentación de PowerPoint</vt:lpstr>
      <vt:lpstr>b) Orina de 24 horas  </vt:lpstr>
      <vt:lpstr>Presentación de PowerPoint</vt:lpstr>
      <vt:lpstr>OBTENCIÓN DE MUESTRAS DE HECES</vt:lpstr>
      <vt:lpstr>CRITERIOS PARA EL RECHAZO DE UNA PETICIÓN ANALÍTICA POR EL LABORATORIO</vt:lpstr>
      <vt:lpstr>Presentación de PowerPoint</vt:lpstr>
      <vt:lpstr>1. Petición mal cumplimentada</vt:lpstr>
      <vt:lpstr>2. Muestra mal identificada</vt:lpstr>
      <vt:lpstr>3. Muestra incorrecta</vt:lpstr>
      <vt:lpstr>5. Muestra insuficiente</vt:lpstr>
      <vt:lpstr>6. Muestra Coagulada</vt:lpstr>
      <vt:lpstr>7. Muestra deteriorada</vt:lpstr>
      <vt:lpstr>8. Muestras mal obtenidas por el paciente</vt:lpstr>
      <vt:lpstr>9. Relativas al transporte de las muestras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Gisnella Maria Cedeño Cajas</cp:lastModifiedBy>
  <cp:revision>110</cp:revision>
  <dcterms:created xsi:type="dcterms:W3CDTF">2018-05-09T03:07:02Z</dcterms:created>
  <dcterms:modified xsi:type="dcterms:W3CDTF">2025-05-21T21:25:04Z</dcterms:modified>
</cp:coreProperties>
</file>