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4630400" cy="8229600"/>
  <p:notesSz cx="8229600" cy="14630400"/>
  <p:embeddedFontLst>
    <p:embeddedFont>
      <p:font typeface="Open Sans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6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660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Introducción a la Biología: Historia y Disciplinas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32374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Bienvenidos a nuestro recorrido por los fundamentos históricos y disciplinas de la biología.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30470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Exploraremos cómo esta ciencia ha evolucionado desde observaciones primitivas hasta convertirse en una disciplina fundamental.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528566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Descubriremos las diferentes ramas que componen este fascinante campo científico.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80190" y="6283523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810" y="6291143"/>
            <a:ext cx="347663" cy="34766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756440" y="6266617"/>
            <a:ext cx="231195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by Karen Macías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Principales Disciplinas de la Biología: Visión General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197418" y="29885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Botánica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479006"/>
            <a:ext cx="42388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Estudio de las plantas.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845" y="3832979"/>
            <a:ext cx="318968" cy="3986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9885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Zoología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97628" y="3479006"/>
            <a:ext cx="4238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Estudio de los animales.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3230" y="3832979"/>
            <a:ext cx="318968" cy="3986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51256" y="46235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Microbiología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051256" y="5113973"/>
            <a:ext cx="378535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Estudio de microorganismos.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1041" y="4850963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597628" y="62586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Genética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9597628" y="6749058"/>
            <a:ext cx="4238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Estudio de la herencia.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7743230" y="5868948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500" dirty="0"/>
          </a:p>
        </p:txBody>
      </p:sp>
      <p:sp>
        <p:nvSpPr>
          <p:cNvPr id="19" name="Text 10"/>
          <p:cNvSpPr/>
          <p:nvPr/>
        </p:nvSpPr>
        <p:spPr>
          <a:xfrm>
            <a:off x="2197418" y="62586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Ecología</a:t>
            </a:r>
            <a:endParaRPr lang="en-US" sz="2200" dirty="0"/>
          </a:p>
        </p:txBody>
      </p:sp>
      <p:sp>
        <p:nvSpPr>
          <p:cNvPr id="20" name="Text 11"/>
          <p:cNvSpPr/>
          <p:nvPr/>
        </p:nvSpPr>
        <p:spPr>
          <a:xfrm>
            <a:off x="793790" y="6749058"/>
            <a:ext cx="42388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Estudio de ecosistemas.</a:t>
            </a:r>
            <a:endParaRPr lang="en-US" sz="1750" dirty="0"/>
          </a:p>
        </p:txBody>
      </p:sp>
      <p:pic>
        <p:nvPicPr>
          <p:cNvPr id="21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22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7845" y="5868948"/>
            <a:ext cx="318968" cy="398621"/>
          </a:xfrm>
          <a:prstGeom prst="rect">
            <a:avLst/>
          </a:prstGeom>
        </p:spPr>
      </p:pic>
      <p:sp>
        <p:nvSpPr>
          <p:cNvPr id="23" name="Text 12"/>
          <p:cNvSpPr/>
          <p:nvPr/>
        </p:nvSpPr>
        <p:spPr>
          <a:xfrm>
            <a:off x="1743789" y="46235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Fisiología</a:t>
            </a:r>
            <a:endParaRPr lang="en-US" sz="2200" dirty="0"/>
          </a:p>
        </p:txBody>
      </p:sp>
      <p:sp>
        <p:nvSpPr>
          <p:cNvPr id="24" name="Text 13"/>
          <p:cNvSpPr/>
          <p:nvPr/>
        </p:nvSpPr>
        <p:spPr>
          <a:xfrm>
            <a:off x="793790" y="5113973"/>
            <a:ext cx="3785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Estudio de funciones vitales.</a:t>
            </a:r>
            <a:endParaRPr lang="en-US" sz="1750" dirty="0"/>
          </a:p>
        </p:txBody>
      </p:sp>
      <p:pic>
        <p:nvPicPr>
          <p:cNvPr id="25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26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80033" y="4850963"/>
            <a:ext cx="318968" cy="39862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4701" y="365165"/>
            <a:ext cx="3319820" cy="414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3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Zoología</a:t>
            </a:r>
            <a:endParaRPr lang="en-US" sz="3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01" y="1045607"/>
            <a:ext cx="3319820" cy="205180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17275" y="1045607"/>
            <a:ext cx="1659850" cy="207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Taxonomía Animal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3917275" y="1332667"/>
            <a:ext cx="10248424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Clasificación jerárquica desde filos hasta especies.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3917275" y="1624727"/>
            <a:ext cx="10248424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Actualmente se conocen más de 1,5 millones de especies animales.</a:t>
            </a:r>
            <a:endParaRPr lang="en-US" sz="16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01" y="3429357"/>
            <a:ext cx="3319820" cy="205180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17275" y="3429357"/>
            <a:ext cx="1659850" cy="207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Etología</a:t>
            </a:r>
            <a:endParaRPr lang="en-US" sz="2400" dirty="0"/>
          </a:p>
        </p:txBody>
      </p:sp>
      <p:sp>
        <p:nvSpPr>
          <p:cNvPr id="9" name="Text 5"/>
          <p:cNvSpPr/>
          <p:nvPr/>
        </p:nvSpPr>
        <p:spPr>
          <a:xfrm>
            <a:off x="3917275" y="3716417"/>
            <a:ext cx="10248424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Estudio del comportamiento animal en su entorno natural.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3917275" y="4008477"/>
            <a:ext cx="10248424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Pioneros como Konrad Lorenz revolucionaron este campo.</a:t>
            </a:r>
            <a:endParaRPr lang="en-US" sz="16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01" y="5813108"/>
            <a:ext cx="3319820" cy="205180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917275" y="5813108"/>
            <a:ext cx="1659850" cy="207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Zoología Aplicada</a:t>
            </a:r>
            <a:endParaRPr lang="en-US" sz="2400" dirty="0"/>
          </a:p>
        </p:txBody>
      </p:sp>
      <p:sp>
        <p:nvSpPr>
          <p:cNvPr id="13" name="Text 8"/>
          <p:cNvSpPr/>
          <p:nvPr/>
        </p:nvSpPr>
        <p:spPr>
          <a:xfrm>
            <a:off x="3917275" y="6100167"/>
            <a:ext cx="10248424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Conservación de especies en peligro de extinción.</a:t>
            </a:r>
            <a:endParaRPr lang="en-US" sz="1600" dirty="0"/>
          </a:p>
        </p:txBody>
      </p:sp>
      <p:sp>
        <p:nvSpPr>
          <p:cNvPr id="14" name="Text 9"/>
          <p:cNvSpPr/>
          <p:nvPr/>
        </p:nvSpPr>
        <p:spPr>
          <a:xfrm>
            <a:off x="3917275" y="6392228"/>
            <a:ext cx="10248424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Investigaciones sobre biodiversidad y evolución animal.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412" y="639127"/>
            <a:ext cx="4489133" cy="56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Botánica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28412" y="1469469"/>
            <a:ext cx="179546" cy="1429226"/>
          </a:xfrm>
          <a:prstGeom prst="roundRect">
            <a:avLst>
              <a:gd name="adj" fmla="val 420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7504" y="1649016"/>
            <a:ext cx="2244566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Morfología Vegetal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87504" y="2037159"/>
            <a:ext cx="7528084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Estudio de la estructura y forma de las plantas.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987504" y="2431971"/>
            <a:ext cx="7528084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Incluye organografía, histología y citología vegetal.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897731" y="3033355"/>
            <a:ext cx="179546" cy="1429226"/>
          </a:xfrm>
          <a:prstGeom prst="roundRect">
            <a:avLst>
              <a:gd name="adj" fmla="val 420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256824" y="3212902"/>
            <a:ext cx="2244566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Fisiología Vegetal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256824" y="3601045"/>
            <a:ext cx="7258764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Análisis de procesos como fotosíntesis, respiración y crecimiento.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1256824" y="3995857"/>
            <a:ext cx="7258764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Estudia mecanismos de respuesta a estímulos ambientales.</a:t>
            </a: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1167051" y="4597241"/>
            <a:ext cx="179546" cy="1429226"/>
          </a:xfrm>
          <a:prstGeom prst="roundRect">
            <a:avLst>
              <a:gd name="adj" fmla="val 420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526143" y="4776788"/>
            <a:ext cx="2295763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Taxonomía Botánica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1526143" y="5164931"/>
            <a:ext cx="6989445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Clasificación sistemática de especies vegetales.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1526143" y="5559743"/>
            <a:ext cx="6989445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Existen aproximadamente 390.000 especies de plantas catalogadas.</a:t>
            </a:r>
            <a:endParaRPr lang="en-US" sz="1400" dirty="0"/>
          </a:p>
        </p:txBody>
      </p:sp>
      <p:sp>
        <p:nvSpPr>
          <p:cNvPr id="16" name="Shape 13"/>
          <p:cNvSpPr/>
          <p:nvPr/>
        </p:nvSpPr>
        <p:spPr>
          <a:xfrm>
            <a:off x="1436370" y="6161127"/>
            <a:ext cx="179546" cy="1429226"/>
          </a:xfrm>
          <a:prstGeom prst="roundRect">
            <a:avLst>
              <a:gd name="adj" fmla="val 420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795462" y="6340673"/>
            <a:ext cx="2244566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Botánica Aplicada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1795462" y="6728817"/>
            <a:ext cx="6720126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Agronomía, horticultura y farmacognosia.</a:t>
            </a:r>
            <a:endParaRPr lang="en-US" sz="1400" dirty="0"/>
          </a:p>
        </p:txBody>
      </p:sp>
      <p:sp>
        <p:nvSpPr>
          <p:cNvPr id="19" name="Text 16"/>
          <p:cNvSpPr/>
          <p:nvPr/>
        </p:nvSpPr>
        <p:spPr>
          <a:xfrm>
            <a:off x="1795462" y="7123628"/>
            <a:ext cx="6720126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Desarrollo de cultivos mejorados y descubrimiento de compuestos medicinales.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627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Microbiología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1974652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1974652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1974652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1974652"/>
            <a:ext cx="3120866" cy="3120866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5496639"/>
            <a:ext cx="566976" cy="566976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793790" y="63471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Bacteriología</a:t>
            </a:r>
            <a:endParaRPr lang="en-US" sz="2200" dirty="0"/>
          </a:p>
        </p:txBody>
      </p:sp>
      <p:sp>
        <p:nvSpPr>
          <p:cNvPr id="9" name="Text 2"/>
          <p:cNvSpPr/>
          <p:nvPr/>
        </p:nvSpPr>
        <p:spPr>
          <a:xfrm>
            <a:off x="793790" y="6837521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Estudio de bacterias, descubiertas por Leeuwenhoek en 1676.</a:t>
            </a:r>
            <a:endParaRPr lang="en-US" sz="1750" dirty="0"/>
          </a:p>
        </p:txBody>
      </p:sp>
      <p:pic>
        <p:nvPicPr>
          <p:cNvPr id="10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5893" y="5496639"/>
            <a:ext cx="566976" cy="566976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5235893" y="63471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Virología</a:t>
            </a:r>
            <a:endParaRPr lang="en-US" sz="2200" dirty="0"/>
          </a:p>
        </p:txBody>
      </p:sp>
      <p:sp>
        <p:nvSpPr>
          <p:cNvPr id="12" name="Text 4"/>
          <p:cNvSpPr/>
          <p:nvPr/>
        </p:nvSpPr>
        <p:spPr>
          <a:xfrm>
            <a:off x="5235893" y="6837521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Investigación de virus, agentes infecciosos acelulares.</a:t>
            </a:r>
            <a:endParaRPr lang="en-US" sz="1750" dirty="0"/>
          </a:p>
        </p:txBody>
      </p:sp>
      <p:pic>
        <p:nvPicPr>
          <p:cNvPr id="13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7995" y="5496639"/>
            <a:ext cx="566976" cy="566976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9677995" y="63471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Micología</a:t>
            </a:r>
            <a:endParaRPr lang="en-US" sz="2200" dirty="0"/>
          </a:p>
        </p:txBody>
      </p:sp>
      <p:sp>
        <p:nvSpPr>
          <p:cNvPr id="15" name="Text 6"/>
          <p:cNvSpPr/>
          <p:nvPr/>
        </p:nvSpPr>
        <p:spPr>
          <a:xfrm>
            <a:off x="9677995" y="6837521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Análisis de hongos microscópicos y macroscópicos.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6402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Genética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1926312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1866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6280190" y="2958108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Año Clave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80190" y="3448526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Mendel publica sus experimentos con guisantes.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8893493" y="1926312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23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8893493" y="2958108"/>
            <a:ext cx="23298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Pares de Cromosomas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8893493" y="3802856"/>
            <a:ext cx="23298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Número presente en células humanas.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1506795" y="1926312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3.2B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11506795" y="2958108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Pares de Bases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1506795" y="3448526"/>
            <a:ext cx="23298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Longitud aproximada del genoma humano.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8893493" y="5217557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20,000</a:t>
            </a:r>
            <a:endParaRPr lang="en-US" sz="5850" dirty="0"/>
          </a:p>
        </p:txBody>
      </p:sp>
      <p:sp>
        <p:nvSpPr>
          <p:cNvPr id="14" name="Text 11"/>
          <p:cNvSpPr/>
          <p:nvPr/>
        </p:nvSpPr>
        <p:spPr>
          <a:xfrm>
            <a:off x="8893493" y="6249353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Genes Humanos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8893493" y="6739771"/>
            <a:ext cx="23298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Estimación actual en el genoma humano.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799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4373" y="3177064"/>
            <a:ext cx="6950512" cy="619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Otras Disciplinas Relevantes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94373" y="4094559"/>
            <a:ext cx="13241655" cy="3437811"/>
          </a:xfrm>
          <a:prstGeom prst="roundRect">
            <a:avLst>
              <a:gd name="adj" fmla="val 2424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01993" y="4102179"/>
            <a:ext cx="13224986" cy="57042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901898" y="4228743"/>
            <a:ext cx="4007287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Disciplina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5313521" y="4228743"/>
            <a:ext cx="4003477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Objeto de estudio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9721334" y="4228743"/>
            <a:ext cx="4007287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Aplicaciones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701993" y="4672608"/>
            <a:ext cx="13224986" cy="57042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901898" y="4799171"/>
            <a:ext cx="4007287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Ecología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5313521" y="4799171"/>
            <a:ext cx="4003477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Relaciones entre organismos y ambiente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9721334" y="4799171"/>
            <a:ext cx="4007287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Conservación, gestión ambiental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701993" y="5243036"/>
            <a:ext cx="13224986" cy="57042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901898" y="5369600"/>
            <a:ext cx="4007287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Fisiología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5313521" y="5369600"/>
            <a:ext cx="4003477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Funcionamiento de órganos y sistemas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9721334" y="5369600"/>
            <a:ext cx="4007287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Medicina, farmacología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701993" y="5813465"/>
            <a:ext cx="13224986" cy="57042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901898" y="5940028"/>
            <a:ext cx="4007287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Biología Evolutiva</a:t>
            </a:r>
            <a:endParaRPr lang="en-US" sz="1550" dirty="0"/>
          </a:p>
        </p:txBody>
      </p:sp>
      <p:sp>
        <p:nvSpPr>
          <p:cNvPr id="19" name="Text 16"/>
          <p:cNvSpPr/>
          <p:nvPr/>
        </p:nvSpPr>
        <p:spPr>
          <a:xfrm>
            <a:off x="5313521" y="5940028"/>
            <a:ext cx="4003477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Cambios en especies a lo largo del tiempo</a:t>
            </a:r>
            <a:endParaRPr lang="en-US" sz="1550" dirty="0"/>
          </a:p>
        </p:txBody>
      </p:sp>
      <p:sp>
        <p:nvSpPr>
          <p:cNvPr id="20" name="Text 17"/>
          <p:cNvSpPr/>
          <p:nvPr/>
        </p:nvSpPr>
        <p:spPr>
          <a:xfrm>
            <a:off x="9721334" y="5940028"/>
            <a:ext cx="4007287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Filogenia, biodiversidad</a:t>
            </a:r>
            <a:endParaRPr lang="en-US" sz="1550" dirty="0"/>
          </a:p>
        </p:txBody>
      </p:sp>
      <p:sp>
        <p:nvSpPr>
          <p:cNvPr id="21" name="Shape 18"/>
          <p:cNvSpPr/>
          <p:nvPr/>
        </p:nvSpPr>
        <p:spPr>
          <a:xfrm>
            <a:off x="701993" y="6383893"/>
            <a:ext cx="13224986" cy="57042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901898" y="6510457"/>
            <a:ext cx="4007287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Biología Celular</a:t>
            </a:r>
            <a:endParaRPr lang="en-US" sz="1550" dirty="0"/>
          </a:p>
        </p:txBody>
      </p:sp>
      <p:sp>
        <p:nvSpPr>
          <p:cNvPr id="23" name="Text 20"/>
          <p:cNvSpPr/>
          <p:nvPr/>
        </p:nvSpPr>
        <p:spPr>
          <a:xfrm>
            <a:off x="5313521" y="6510457"/>
            <a:ext cx="4003477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Estructura y función celular</a:t>
            </a:r>
            <a:endParaRPr lang="en-US" sz="1550" dirty="0"/>
          </a:p>
        </p:txBody>
      </p:sp>
      <p:sp>
        <p:nvSpPr>
          <p:cNvPr id="24" name="Text 21"/>
          <p:cNvSpPr/>
          <p:nvPr/>
        </p:nvSpPr>
        <p:spPr>
          <a:xfrm>
            <a:off x="9721334" y="6510457"/>
            <a:ext cx="4007287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Biomedicina, biotecnología</a:t>
            </a:r>
            <a:endParaRPr lang="en-US" sz="1550" dirty="0"/>
          </a:p>
        </p:txBody>
      </p:sp>
      <p:sp>
        <p:nvSpPr>
          <p:cNvPr id="25" name="Shape 22"/>
          <p:cNvSpPr/>
          <p:nvPr/>
        </p:nvSpPr>
        <p:spPr>
          <a:xfrm>
            <a:off x="701993" y="6954322"/>
            <a:ext cx="13224986" cy="57042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6" name="Text 23"/>
          <p:cNvSpPr/>
          <p:nvPr/>
        </p:nvSpPr>
        <p:spPr>
          <a:xfrm>
            <a:off x="901898" y="7080885"/>
            <a:ext cx="4007287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Bioquímica</a:t>
            </a:r>
            <a:endParaRPr lang="en-US" sz="1550" dirty="0"/>
          </a:p>
        </p:txBody>
      </p:sp>
      <p:sp>
        <p:nvSpPr>
          <p:cNvPr id="27" name="Text 24"/>
          <p:cNvSpPr/>
          <p:nvPr/>
        </p:nvSpPr>
        <p:spPr>
          <a:xfrm>
            <a:off x="5313521" y="7080885"/>
            <a:ext cx="4003477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Procesos químicos en seres vivos</a:t>
            </a:r>
            <a:endParaRPr lang="en-US" sz="1550" dirty="0"/>
          </a:p>
        </p:txBody>
      </p:sp>
      <p:sp>
        <p:nvSpPr>
          <p:cNvPr id="28" name="Text 25"/>
          <p:cNvSpPr/>
          <p:nvPr/>
        </p:nvSpPr>
        <p:spPr>
          <a:xfrm>
            <a:off x="9721334" y="7080885"/>
            <a:ext cx="4007287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Farmacología, nutrición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717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¿Qué es la Biología?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2018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biología es la ciencia que estudia todos los seres vivos y sus procesos vitales.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35006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 definición moderna emergió durante el siglo XIX como disciplina científica consolidada.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27994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palabra proviene del griego: "bios" (vida) y "logos" (estudio).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1" y="2471261"/>
            <a:ext cx="6244709" cy="340614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99521" y="613255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biología abarca desde el estudio de moléculas microscópicas hasta ecosistemas completos.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4117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Los Primeros Conocimientos Biológicos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535341" y="2598896"/>
            <a:ext cx="30480" cy="4789527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6760012" y="2838807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259889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2641402"/>
            <a:ext cx="340162" cy="4252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669411" y="2676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Paleolítico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669411" y="3167182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Humanos cazadores-recolectores desarrollan conocimientos sobre animales y plantas comestibles.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6760012" y="4586526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11" name="Shape 7"/>
          <p:cNvSpPr/>
          <p:nvPr/>
        </p:nvSpPr>
        <p:spPr>
          <a:xfrm>
            <a:off x="6280190" y="434661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260" y="4389120"/>
            <a:ext cx="340162" cy="42529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669411" y="44244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Neolítico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7669411" y="4914900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Domesticación de plantas y animales. Primeros usos medicinales documentados.</a:t>
            </a:r>
            <a:endParaRPr lang="en-US" sz="1750" dirty="0"/>
          </a:p>
        </p:txBody>
      </p:sp>
      <p:sp>
        <p:nvSpPr>
          <p:cNvPr id="15" name="Shape 10"/>
          <p:cNvSpPr/>
          <p:nvPr/>
        </p:nvSpPr>
        <p:spPr>
          <a:xfrm>
            <a:off x="6760012" y="6334244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16" name="Shape 11"/>
          <p:cNvSpPr/>
          <p:nvPr/>
        </p:nvSpPr>
        <p:spPr>
          <a:xfrm>
            <a:off x="6280190" y="609433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60" y="6136838"/>
            <a:ext cx="340162" cy="42529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669411" y="61722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Antiguos registros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7669411" y="6662618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Primeras representaciones de especies en pinturas rupestres y tablillas de arcilla.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86983"/>
            <a:ext cx="74798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Grandes Culturas Antiguas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53592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4578429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46137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Egipto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5104209"/>
            <a:ext cx="564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Técnicas de embalsamamiento y papiros médicos como el de Ebers (1550 a.C.).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456884" y="453592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955" y="4578429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194000" y="46137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India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8194000" y="5104209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Āyurveda (1500 a.C.), sistema médico que integra conocimientos sobre plantas medicinales.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628364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6326148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63615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China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6851928"/>
            <a:ext cx="564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 "Shennong Ben Cao Jing", primer compendio de plantas medicinales (2800 a.C.).</a:t>
            </a:r>
            <a:endParaRPr lang="en-US" sz="1750" dirty="0"/>
          </a:p>
        </p:txBody>
      </p:sp>
      <p:sp>
        <p:nvSpPr>
          <p:cNvPr id="16" name="Shape 10"/>
          <p:cNvSpPr/>
          <p:nvPr/>
        </p:nvSpPr>
        <p:spPr>
          <a:xfrm>
            <a:off x="7456884" y="628364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1955" y="6326148"/>
            <a:ext cx="340162" cy="42529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8194000" y="63615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Mesopotamia</a:t>
            </a:r>
            <a:endParaRPr lang="en-US" sz="2200" dirty="0"/>
          </a:p>
        </p:txBody>
      </p:sp>
      <p:sp>
        <p:nvSpPr>
          <p:cNvPr id="19" name="Text 12"/>
          <p:cNvSpPr/>
          <p:nvPr/>
        </p:nvSpPr>
        <p:spPr>
          <a:xfrm>
            <a:off x="8194000" y="6851928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Tablillas con clasificaciones de animales y plantas de uso médico.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8374"/>
            <a:ext cx="739401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Filosofía Natural en Grecia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440781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2894886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667595"/>
            <a:ext cx="40769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Tales de Mileto (624-546 a.C.)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3158014"/>
            <a:ext cx="485917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Propuso que el agua es el origen de toda vida.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732490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3861078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315182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087892"/>
            <a:ext cx="34500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Aristóteles (384-322 a.C.)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578310"/>
            <a:ext cx="687002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Escribió "Historia de los animales", primer gran tratado biológico.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5152787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281374"/>
            <a:ext cx="6521410" cy="1669852"/>
          </a:xfrm>
          <a:prstGeom prst="roundRect">
            <a:avLst>
              <a:gd name="adj" fmla="val 57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508188"/>
            <a:ext cx="320944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Teofrasto (371-287 a.C.)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5998607"/>
            <a:ext cx="60677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Creó "Historia de las plantas", fundando la botánica como ciencia.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Contribuciones en la Edad Media y Renacimiento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30344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Mundo Islámico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524845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Ibn Sina (Avicena) escribe "El Canon de Medicina", referencia durante siglos.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53091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3215878"/>
            <a:ext cx="31370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Monasterios Europeos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70629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Preservación de textos clásicos y desarrollo de herbarios medicinales.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91941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4869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Renacimiento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977414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Leonardo da Vinci y Vesalio revolucionan el estudio anatómico humano.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614529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4869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Jardines Botánicos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977414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Surgen los primeros jardines botánicos universitarios en Padua y Pisa.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75679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9228" y="729139"/>
            <a:ext cx="7698343" cy="1290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Avances en los Siglos XVI-XVIII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09228" y="2329815"/>
            <a:ext cx="3745944" cy="3304461"/>
          </a:xfrm>
          <a:prstGeom prst="roundRect">
            <a:avLst>
              <a:gd name="adj" fmla="val 262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23303" y="2543889"/>
            <a:ext cx="3317796" cy="645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Invención del Microscopio (1590)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423303" y="3313271"/>
            <a:ext cx="3317796" cy="991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Hans y Zacharias Janssen construyen el primer microscopio compuesto.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423303" y="4428649"/>
            <a:ext cx="3317796" cy="991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Abre las puertas al mundo microscópico previamente invisible.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161627" y="2329815"/>
            <a:ext cx="3745944" cy="3304461"/>
          </a:xfrm>
          <a:prstGeom prst="roundRect">
            <a:avLst>
              <a:gd name="adj" fmla="val 262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75702" y="2543889"/>
            <a:ext cx="3317796" cy="645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Anton van Leeuwenhoek (1632-1723)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10375702" y="3313271"/>
            <a:ext cx="3317796" cy="991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Perfecciona microscopios y descubre microorganismos ("animálculos").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10375702" y="4428649"/>
            <a:ext cx="3317796" cy="991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Observa por primera vez bacterias, protozoos y células sanguíneas.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6209228" y="5840730"/>
            <a:ext cx="7698343" cy="1659612"/>
          </a:xfrm>
          <a:prstGeom prst="roundRect">
            <a:avLst>
              <a:gd name="adj" fmla="val 522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23303" y="6054804"/>
            <a:ext cx="3460671" cy="32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William Harvey (1578-1657)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6423303" y="6501408"/>
            <a:ext cx="7270194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Descubre la circulación sanguínea en 1628.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6423303" y="6955750"/>
            <a:ext cx="7270194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Establece el método experimental en fisiología.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2145"/>
            <a:ext cx="97883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Nacimiento de la Biología Moderna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134553"/>
            <a:ext cx="2152055" cy="166985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2986564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3613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Teoría Celular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57217" y="2851785"/>
            <a:ext cx="825257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Schleiden y Schwann establecen que todos los seres vivos están formados por células.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817501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81" y="3861078"/>
            <a:ext cx="4304109" cy="1669852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4496633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0878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Nuevas Disciplinas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33304" y="4578310"/>
            <a:ext cx="717649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Surgen la bacteriología, morfología y embriología como ciencias específicas.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5544026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5587603"/>
            <a:ext cx="6456164" cy="1669852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6223159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814417"/>
            <a:ext cx="37972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Formalización del Término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09272" y="6304836"/>
            <a:ext cx="610052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Karl Friedrich Burdach consolida el término "biología" en el siglo XIX.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88797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8638" y="2304455"/>
            <a:ext cx="6319242" cy="472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Revolución Científica y la Biología</a:t>
            </a:r>
            <a:endParaRPr lang="en-US" sz="29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8" y="3002994"/>
            <a:ext cx="755213" cy="120253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34822" y="3153966"/>
            <a:ext cx="1887974" cy="235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Método Científico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1434822" y="3480554"/>
            <a:ext cx="12666940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Francis Bacon establece las bases del método experimental.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1434822" y="3812858"/>
            <a:ext cx="12666940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observación sistemática reemplaza a la especulación filosófica.</a:t>
            </a:r>
            <a:endParaRPr lang="en-US" sz="16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38" y="4205526"/>
            <a:ext cx="755213" cy="120253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434822" y="4356497"/>
            <a:ext cx="2396966" cy="235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Clasificación Taxonómica</a:t>
            </a:r>
            <a:endParaRPr lang="en-US" sz="2000" dirty="0"/>
          </a:p>
        </p:txBody>
      </p:sp>
      <p:sp>
        <p:nvSpPr>
          <p:cNvPr id="10" name="Text 5"/>
          <p:cNvSpPr/>
          <p:nvPr/>
        </p:nvSpPr>
        <p:spPr>
          <a:xfrm>
            <a:off x="1434822" y="4683085"/>
            <a:ext cx="12666940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Carl Linnaeus crea el sistema binomial de nomenclatura en 1753.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1434822" y="5015389"/>
            <a:ext cx="12666940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 los seres vivos en categorías jerárquicas.</a:t>
            </a:r>
            <a:endParaRPr lang="en-US" sz="16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38" y="5408057"/>
            <a:ext cx="755213" cy="1202531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434822" y="5559028"/>
            <a:ext cx="2040731" cy="235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Teoría de la Evolución</a:t>
            </a:r>
            <a:endParaRPr lang="en-US" sz="2000" dirty="0"/>
          </a:p>
        </p:txBody>
      </p:sp>
      <p:sp>
        <p:nvSpPr>
          <p:cNvPr id="14" name="Text 8"/>
          <p:cNvSpPr/>
          <p:nvPr/>
        </p:nvSpPr>
        <p:spPr>
          <a:xfrm>
            <a:off x="1434822" y="5885617"/>
            <a:ext cx="12666940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Charles Darwin publica "El Origen de las Especies" en 1859.</a:t>
            </a:r>
            <a:endParaRPr lang="en-US" sz="1600" dirty="0"/>
          </a:p>
        </p:txBody>
      </p:sp>
      <p:sp>
        <p:nvSpPr>
          <p:cNvPr id="15" name="Text 9"/>
          <p:cNvSpPr/>
          <p:nvPr/>
        </p:nvSpPr>
        <p:spPr>
          <a:xfrm>
            <a:off x="1434822" y="6217920"/>
            <a:ext cx="12666940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selección natural explica la diversidad biológica.</a:t>
            </a:r>
            <a:endParaRPr lang="en-US" sz="16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638" y="6610588"/>
            <a:ext cx="755213" cy="1202531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434822" y="6761559"/>
            <a:ext cx="1887974" cy="235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Genética</a:t>
            </a:r>
            <a:endParaRPr lang="en-US" sz="2000" dirty="0"/>
          </a:p>
        </p:txBody>
      </p:sp>
      <p:sp>
        <p:nvSpPr>
          <p:cNvPr id="18" name="Text 11"/>
          <p:cNvSpPr/>
          <p:nvPr/>
        </p:nvSpPr>
        <p:spPr>
          <a:xfrm>
            <a:off x="1434822" y="7088148"/>
            <a:ext cx="12666940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Gregor Mendel descubre las leyes básicas de la herencia en 1866.</a:t>
            </a:r>
            <a:endParaRPr lang="en-US" sz="1600" dirty="0"/>
          </a:p>
        </p:txBody>
      </p:sp>
      <p:sp>
        <p:nvSpPr>
          <p:cNvPr id="19" name="Text 12"/>
          <p:cNvSpPr/>
          <p:nvPr/>
        </p:nvSpPr>
        <p:spPr>
          <a:xfrm>
            <a:off x="1434822" y="7420451"/>
            <a:ext cx="12666940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Establece las bases de la genética moderna.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875</Words>
  <Application>Microsoft Office PowerPoint</Application>
  <PresentationFormat>Personalizado</PresentationFormat>
  <Paragraphs>163</Paragraphs>
  <Slides>15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Open Sans</vt:lpstr>
      <vt:lpstr>Calibri</vt:lpstr>
      <vt:lpstr>Merriweather Bold</vt:lpstr>
      <vt:lpstr>Open Sans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karen macias</cp:lastModifiedBy>
  <cp:revision>2</cp:revision>
  <dcterms:created xsi:type="dcterms:W3CDTF">2025-06-16T01:55:38Z</dcterms:created>
  <dcterms:modified xsi:type="dcterms:W3CDTF">2025-06-16T02:08:12Z</dcterms:modified>
</cp:coreProperties>
</file>