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  <p:sldId id="295" r:id="rId39"/>
    <p:sldId id="296" r:id="rId40"/>
    <p:sldId id="297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33C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3C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3C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3C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8009" y="201929"/>
            <a:ext cx="796798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33C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590" y="1610359"/>
            <a:ext cx="7987030" cy="3051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8910" y="3032760"/>
            <a:ext cx="6034405" cy="3601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21000"/>
              </a:lnSpc>
              <a:spcBef>
                <a:spcPts val="95"/>
              </a:spcBef>
            </a:pPr>
            <a:r>
              <a:rPr sz="4850" b="1" spc="575" dirty="0">
                <a:solidFill>
                  <a:srgbClr val="3333FF"/>
                </a:solidFill>
                <a:latin typeface="Trebuchet MS"/>
                <a:cs typeface="Trebuchet MS"/>
              </a:rPr>
              <a:t>EVALUACIÓN</a:t>
            </a:r>
            <a:r>
              <a:rPr sz="4850" b="1" spc="660" dirty="0">
                <a:solidFill>
                  <a:srgbClr val="3333FF"/>
                </a:solidFill>
                <a:latin typeface="Trebuchet MS"/>
                <a:cs typeface="Trebuchet MS"/>
              </a:rPr>
              <a:t> </a:t>
            </a:r>
            <a:r>
              <a:rPr sz="4850" b="1" spc="580" dirty="0">
                <a:solidFill>
                  <a:srgbClr val="3333FF"/>
                </a:solidFill>
                <a:latin typeface="Trebuchet MS"/>
                <a:cs typeface="Trebuchet MS"/>
              </a:rPr>
              <a:t>DEL </a:t>
            </a:r>
            <a:r>
              <a:rPr sz="4850" b="1" spc="675" dirty="0">
                <a:solidFill>
                  <a:srgbClr val="3333FF"/>
                </a:solidFill>
                <a:latin typeface="Trebuchet MS"/>
                <a:cs typeface="Trebuchet MS"/>
              </a:rPr>
              <a:t>ESTADO </a:t>
            </a:r>
            <a:r>
              <a:rPr sz="4850" b="1" spc="590" dirty="0">
                <a:solidFill>
                  <a:srgbClr val="3333FF"/>
                </a:solidFill>
                <a:latin typeface="Trebuchet MS"/>
                <a:cs typeface="Trebuchet MS"/>
              </a:rPr>
              <a:t>NUTRICIONAL</a:t>
            </a:r>
            <a:r>
              <a:rPr sz="4850" b="1" spc="245" dirty="0">
                <a:solidFill>
                  <a:srgbClr val="3333FF"/>
                </a:solidFill>
                <a:latin typeface="Trebuchet MS"/>
                <a:cs typeface="Trebuchet MS"/>
              </a:rPr>
              <a:t> </a:t>
            </a:r>
            <a:r>
              <a:rPr sz="4850" b="1" spc="680" dirty="0">
                <a:solidFill>
                  <a:srgbClr val="3333FF"/>
                </a:solidFill>
                <a:latin typeface="Trebuchet MS"/>
                <a:cs typeface="Trebuchet MS"/>
              </a:rPr>
              <a:t>DE </a:t>
            </a:r>
            <a:r>
              <a:rPr sz="4850" b="1" spc="535" dirty="0">
                <a:solidFill>
                  <a:srgbClr val="3333FF"/>
                </a:solidFill>
                <a:latin typeface="Trebuchet MS"/>
                <a:cs typeface="Trebuchet MS"/>
              </a:rPr>
              <a:t>LA</a:t>
            </a:r>
            <a:r>
              <a:rPr sz="4850" b="1" spc="305" dirty="0">
                <a:solidFill>
                  <a:srgbClr val="3333FF"/>
                </a:solidFill>
                <a:latin typeface="Trebuchet MS"/>
                <a:cs typeface="Trebuchet MS"/>
              </a:rPr>
              <a:t> </a:t>
            </a:r>
            <a:r>
              <a:rPr sz="4850" b="1" spc="445" dirty="0">
                <a:solidFill>
                  <a:srgbClr val="3333FF"/>
                </a:solidFill>
                <a:latin typeface="Trebuchet MS"/>
                <a:cs typeface="Trebuchet MS"/>
              </a:rPr>
              <a:t>MUJER</a:t>
            </a:r>
            <a:endParaRPr sz="48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970" y="190500"/>
            <a:ext cx="974089" cy="77597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9950" y="1403350"/>
            <a:ext cx="740092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spc="425" dirty="0"/>
              <a:t>PROYECTO</a:t>
            </a:r>
            <a:r>
              <a:rPr sz="3600" spc="170" dirty="0"/>
              <a:t> </a:t>
            </a:r>
            <a:r>
              <a:rPr sz="3600" spc="450" dirty="0"/>
              <a:t>NUTRICIÓN</a:t>
            </a:r>
            <a:r>
              <a:rPr sz="3600" spc="175" dirty="0"/>
              <a:t> </a:t>
            </a:r>
            <a:r>
              <a:rPr sz="3600" spc="484" dirty="0"/>
              <a:t>EN</a:t>
            </a:r>
            <a:r>
              <a:rPr sz="3600" spc="175" dirty="0"/>
              <a:t> </a:t>
            </a:r>
            <a:r>
              <a:rPr sz="3600" spc="310" dirty="0"/>
              <a:t>EL </a:t>
            </a:r>
            <a:r>
              <a:rPr sz="3600" spc="370" dirty="0"/>
              <a:t>CICLO</a:t>
            </a:r>
            <a:r>
              <a:rPr sz="3600" spc="170" dirty="0"/>
              <a:t> </a:t>
            </a:r>
            <a:r>
              <a:rPr sz="3600" spc="520" dirty="0"/>
              <a:t>DE</a:t>
            </a:r>
            <a:r>
              <a:rPr sz="3600" spc="165" dirty="0"/>
              <a:t> </a:t>
            </a:r>
            <a:r>
              <a:rPr sz="3600" spc="484" dirty="0"/>
              <a:t>VIDA DESNUTRICIÓN</a:t>
            </a:r>
            <a:r>
              <a:rPr sz="3600" spc="204" dirty="0"/>
              <a:t> </a:t>
            </a:r>
            <a:r>
              <a:rPr sz="3600" spc="450" dirty="0"/>
              <a:t>CERO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2308860">
              <a:lnSpc>
                <a:spcPct val="100000"/>
              </a:lnSpc>
              <a:spcBef>
                <a:spcPts val="100"/>
              </a:spcBef>
            </a:pPr>
            <a:r>
              <a:rPr sz="3950" spc="585" dirty="0">
                <a:solidFill>
                  <a:srgbClr val="000098"/>
                </a:solidFill>
              </a:rPr>
              <a:t>TOMA</a:t>
            </a:r>
            <a:r>
              <a:rPr sz="3950" spc="270" dirty="0">
                <a:solidFill>
                  <a:srgbClr val="000098"/>
                </a:solidFill>
              </a:rPr>
              <a:t> </a:t>
            </a:r>
            <a:r>
              <a:rPr sz="3950" spc="580" dirty="0">
                <a:solidFill>
                  <a:srgbClr val="000098"/>
                </a:solidFill>
              </a:rPr>
              <a:t>DE</a:t>
            </a:r>
            <a:r>
              <a:rPr sz="3950" spc="290" dirty="0">
                <a:solidFill>
                  <a:srgbClr val="000098"/>
                </a:solidFill>
              </a:rPr>
              <a:t> </a:t>
            </a:r>
            <a:r>
              <a:rPr sz="3950" spc="390" dirty="0">
                <a:solidFill>
                  <a:srgbClr val="000098"/>
                </a:solidFill>
              </a:rPr>
              <a:t>TALLA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402590" y="1285240"/>
            <a:ext cx="7650480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3200" dirty="0">
                <a:latin typeface="Arial MT"/>
                <a:cs typeface="Arial MT"/>
              </a:rPr>
              <a:t>La</a:t>
            </a:r>
            <a:r>
              <a:rPr sz="3200" spc="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mujer</a:t>
            </a:r>
            <a:r>
              <a:rPr sz="3200" spc="6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gestante</a:t>
            </a:r>
            <a:r>
              <a:rPr sz="3200" spc="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debe</a:t>
            </a:r>
            <a:r>
              <a:rPr sz="3200" spc="7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estar</a:t>
            </a:r>
            <a:r>
              <a:rPr sz="3200" spc="6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descalza</a:t>
            </a:r>
            <a:r>
              <a:rPr sz="3200" spc="55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de </a:t>
            </a:r>
            <a:r>
              <a:rPr sz="3200" dirty="0">
                <a:latin typeface="Arial MT"/>
                <a:cs typeface="Arial MT"/>
              </a:rPr>
              <a:t>espaldas,</a:t>
            </a:r>
            <a:r>
              <a:rPr sz="3200" spc="9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haciendo</a:t>
            </a:r>
            <a:r>
              <a:rPr sz="3200" spc="10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contacto</a:t>
            </a:r>
            <a:r>
              <a:rPr sz="3200" spc="10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con</a:t>
            </a:r>
            <a:r>
              <a:rPr sz="3200" spc="110" dirty="0">
                <a:latin typeface="Arial MT"/>
                <a:cs typeface="Arial MT"/>
              </a:rPr>
              <a:t> </a:t>
            </a:r>
            <a:r>
              <a:rPr sz="3200" spc="-25" dirty="0">
                <a:latin typeface="Arial MT"/>
                <a:cs typeface="Arial MT"/>
              </a:rPr>
              <a:t>el </a:t>
            </a:r>
            <a:r>
              <a:rPr sz="3200" dirty="0">
                <a:latin typeface="Arial MT"/>
                <a:cs typeface="Arial MT"/>
              </a:rPr>
              <a:t>tallímetro</a:t>
            </a:r>
            <a:r>
              <a:rPr sz="3200" spc="11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(colocado</a:t>
            </a:r>
            <a:r>
              <a:rPr sz="3200" spc="10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verticalmente).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590" y="3323590"/>
            <a:ext cx="418719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79805" algn="l"/>
                <a:tab pos="1556385" algn="l"/>
                <a:tab pos="1914525" algn="l"/>
                <a:tab pos="2339975" algn="l"/>
                <a:tab pos="3556635" algn="l"/>
              </a:tabLst>
            </a:pPr>
            <a:r>
              <a:rPr sz="3200" spc="-25" dirty="0">
                <a:latin typeface="Arial MT"/>
                <a:cs typeface="Arial MT"/>
              </a:rPr>
              <a:t>La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20" dirty="0">
                <a:latin typeface="Arial MT"/>
                <a:cs typeface="Arial MT"/>
              </a:rPr>
              <a:t>vista</a:t>
            </a:r>
            <a:r>
              <a:rPr sz="3200" dirty="0">
                <a:latin typeface="Arial MT"/>
                <a:cs typeface="Arial MT"/>
              </a:rPr>
              <a:t>		</a:t>
            </a:r>
            <a:r>
              <a:rPr sz="3200" spc="-20" dirty="0">
                <a:latin typeface="Arial MT"/>
                <a:cs typeface="Arial MT"/>
              </a:rPr>
              <a:t>fija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25" dirty="0">
                <a:latin typeface="Arial MT"/>
                <a:cs typeface="Arial MT"/>
              </a:rPr>
              <a:t>al </a:t>
            </a:r>
            <a:r>
              <a:rPr sz="3200" spc="-10" dirty="0">
                <a:latin typeface="Arial MT"/>
                <a:cs typeface="Arial MT"/>
              </a:rPr>
              <a:t>formando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10" dirty="0">
                <a:latin typeface="Arial MT"/>
                <a:cs typeface="Arial MT"/>
              </a:rPr>
              <a:t>ligeramente talones</a:t>
            </a:r>
            <a:r>
              <a:rPr sz="3200" dirty="0">
                <a:latin typeface="Arial MT"/>
                <a:cs typeface="Arial MT"/>
              </a:rPr>
              <a:t>	entre </a:t>
            </a:r>
            <a:r>
              <a:rPr sz="3200" spc="-10" dirty="0">
                <a:latin typeface="Arial MT"/>
                <a:cs typeface="Arial MT"/>
              </a:rPr>
              <a:t>abiertos.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0279" y="3323590"/>
            <a:ext cx="373380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5080" indent="-8890">
              <a:lnSpc>
                <a:spcPct val="100000"/>
              </a:lnSpc>
              <a:spcBef>
                <a:spcPts val="100"/>
              </a:spcBef>
              <a:tabLst>
                <a:tab pos="1042035" algn="l"/>
                <a:tab pos="1654175" algn="l"/>
                <a:tab pos="1691005" algn="l"/>
                <a:tab pos="2197735" algn="l"/>
                <a:tab pos="2908935" algn="l"/>
                <a:tab pos="3195955" algn="l"/>
              </a:tabLst>
            </a:pPr>
            <a:r>
              <a:rPr sz="3200" spc="-10" dirty="0">
                <a:latin typeface="Arial MT"/>
                <a:cs typeface="Arial MT"/>
              </a:rPr>
              <a:t>frente,</a:t>
            </a:r>
            <a:r>
              <a:rPr sz="3200" dirty="0">
                <a:latin typeface="Arial MT"/>
                <a:cs typeface="Arial MT"/>
              </a:rPr>
              <a:t>		</a:t>
            </a:r>
            <a:r>
              <a:rPr sz="3200" spc="-25" dirty="0">
                <a:latin typeface="Arial MT"/>
                <a:cs typeface="Arial MT"/>
              </a:rPr>
              <a:t>los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20" dirty="0">
                <a:latin typeface="Arial MT"/>
                <a:cs typeface="Arial MT"/>
              </a:rPr>
              <a:t>pies </a:t>
            </a:r>
            <a:r>
              <a:rPr sz="3200" spc="-25" dirty="0">
                <a:latin typeface="Arial MT"/>
                <a:cs typeface="Arial MT"/>
              </a:rPr>
              <a:t>una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50" dirty="0">
                <a:latin typeface="Arial MT"/>
                <a:cs typeface="Arial MT"/>
              </a:rPr>
              <a:t>V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50" dirty="0">
                <a:latin typeface="Arial MT"/>
                <a:cs typeface="Arial MT"/>
              </a:rPr>
              <a:t>y</a:t>
            </a:r>
            <a:r>
              <a:rPr sz="3200" dirty="0">
                <a:latin typeface="Arial MT"/>
                <a:cs typeface="Arial MT"/>
              </a:rPr>
              <a:t>	</a:t>
            </a:r>
            <a:r>
              <a:rPr sz="3200" spc="-25" dirty="0">
                <a:latin typeface="Arial MT"/>
                <a:cs typeface="Arial MT"/>
              </a:rPr>
              <a:t>con</a:t>
            </a:r>
            <a:r>
              <a:rPr sz="3200" dirty="0">
                <a:latin typeface="Arial MT"/>
                <a:cs typeface="Arial MT"/>
              </a:rPr>
              <a:t>		</a:t>
            </a:r>
            <a:r>
              <a:rPr sz="3200" spc="-25" dirty="0">
                <a:latin typeface="Arial MT"/>
                <a:cs typeface="Arial MT"/>
              </a:rPr>
              <a:t>los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7260" y="504190"/>
            <a:ext cx="4787900" cy="122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950" spc="495" dirty="0">
                <a:solidFill>
                  <a:srgbClr val="000098"/>
                </a:solidFill>
              </a:rPr>
              <a:t>ÍNDICE</a:t>
            </a:r>
            <a:r>
              <a:rPr sz="3950" spc="280" dirty="0">
                <a:solidFill>
                  <a:srgbClr val="000098"/>
                </a:solidFill>
              </a:rPr>
              <a:t> </a:t>
            </a:r>
            <a:r>
              <a:rPr sz="3950" spc="580" dirty="0">
                <a:solidFill>
                  <a:srgbClr val="000098"/>
                </a:solidFill>
              </a:rPr>
              <a:t>DE</a:t>
            </a:r>
            <a:r>
              <a:rPr sz="3950" spc="290" dirty="0">
                <a:solidFill>
                  <a:srgbClr val="000098"/>
                </a:solidFill>
              </a:rPr>
              <a:t> </a:t>
            </a:r>
            <a:r>
              <a:rPr sz="3950" spc="695" dirty="0">
                <a:solidFill>
                  <a:srgbClr val="000098"/>
                </a:solidFill>
              </a:rPr>
              <a:t>MASA </a:t>
            </a:r>
            <a:r>
              <a:rPr sz="3950" spc="540" dirty="0">
                <a:solidFill>
                  <a:srgbClr val="000098"/>
                </a:solidFill>
              </a:rPr>
              <a:t>CORPORAL</a:t>
            </a:r>
            <a:r>
              <a:rPr sz="3950" spc="254" dirty="0">
                <a:solidFill>
                  <a:srgbClr val="000098"/>
                </a:solidFill>
              </a:rPr>
              <a:t> </a:t>
            </a:r>
            <a:r>
              <a:rPr sz="3950" spc="475" dirty="0">
                <a:solidFill>
                  <a:srgbClr val="000098"/>
                </a:solidFill>
              </a:rPr>
              <a:t>(IMC)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2296160" y="1863090"/>
            <a:ext cx="3660775" cy="872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9710">
              <a:lnSpc>
                <a:spcPct val="100000"/>
              </a:lnSpc>
              <a:spcBef>
                <a:spcPts val="100"/>
              </a:spcBef>
            </a:pPr>
            <a:r>
              <a:rPr sz="2750" b="1" spc="420" dirty="0">
                <a:solidFill>
                  <a:srgbClr val="3333FF"/>
                </a:solidFill>
                <a:latin typeface="Trebuchet MS"/>
                <a:cs typeface="Trebuchet MS"/>
              </a:rPr>
              <a:t>PESO</a:t>
            </a:r>
            <a:r>
              <a:rPr sz="2750" b="1" spc="195" dirty="0">
                <a:solidFill>
                  <a:srgbClr val="3333FF"/>
                </a:solidFill>
                <a:latin typeface="Trebuchet MS"/>
                <a:cs typeface="Trebuchet MS"/>
              </a:rPr>
              <a:t> </a:t>
            </a:r>
            <a:r>
              <a:rPr sz="2750" b="1" spc="305" dirty="0">
                <a:solidFill>
                  <a:srgbClr val="3333FF"/>
                </a:solidFill>
                <a:latin typeface="Trebuchet MS"/>
                <a:cs typeface="Trebuchet MS"/>
              </a:rPr>
              <a:t>(Kg.)</a:t>
            </a:r>
            <a:endParaRPr sz="2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2615565" algn="l"/>
              </a:tabLst>
            </a:pPr>
            <a:r>
              <a:rPr sz="2750" b="1" spc="390" dirty="0">
                <a:solidFill>
                  <a:srgbClr val="080B6B"/>
                </a:solidFill>
                <a:latin typeface="Trebuchet MS"/>
                <a:cs typeface="Trebuchet MS"/>
              </a:rPr>
              <a:t>IMC</a:t>
            </a:r>
            <a:r>
              <a:rPr sz="2750" b="1" dirty="0">
                <a:solidFill>
                  <a:srgbClr val="080B6B"/>
                </a:solidFill>
                <a:latin typeface="Trebuchet MS"/>
                <a:cs typeface="Trebuchet MS"/>
              </a:rPr>
              <a:t>	</a:t>
            </a:r>
            <a:r>
              <a:rPr sz="2750" b="1" spc="625" dirty="0">
                <a:solidFill>
                  <a:srgbClr val="3333FF"/>
                </a:solidFill>
                <a:latin typeface="Trebuchet MS"/>
                <a:cs typeface="Trebuchet MS"/>
              </a:rPr>
              <a:t>=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2220" y="2722879"/>
            <a:ext cx="3677285" cy="1659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750" b="1" spc="280" dirty="0">
                <a:solidFill>
                  <a:srgbClr val="FF0000"/>
                </a:solidFill>
                <a:latin typeface="Trebuchet MS"/>
                <a:cs typeface="Trebuchet MS"/>
              </a:rPr>
              <a:t>TALLA</a:t>
            </a:r>
            <a:r>
              <a:rPr sz="2750" b="1" spc="3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750" b="1" spc="245" dirty="0">
                <a:solidFill>
                  <a:srgbClr val="FF0000"/>
                </a:solidFill>
                <a:latin typeface="Trebuchet MS"/>
                <a:cs typeface="Trebuchet MS"/>
              </a:rPr>
              <a:t>(m)</a:t>
            </a:r>
            <a:r>
              <a:rPr sz="2400" b="1" spc="367" baseline="22569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2400" baseline="22569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65"/>
              </a:spcBef>
            </a:pPr>
            <a:endParaRPr sz="275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tabLst>
                <a:tab pos="1791335" algn="l"/>
              </a:tabLst>
            </a:pPr>
            <a:r>
              <a:rPr sz="3200" b="1" spc="275" dirty="0">
                <a:solidFill>
                  <a:srgbClr val="000098"/>
                </a:solidFill>
                <a:latin typeface="Trebuchet MS"/>
                <a:cs typeface="Trebuchet MS"/>
              </a:rPr>
              <a:t>EL</a:t>
            </a:r>
            <a:r>
              <a:rPr sz="3200" b="1" dirty="0">
                <a:solidFill>
                  <a:srgbClr val="000098"/>
                </a:solidFill>
                <a:latin typeface="Trebuchet MS"/>
                <a:cs typeface="Trebuchet MS"/>
              </a:rPr>
              <a:t>	</a:t>
            </a:r>
            <a:r>
              <a:rPr sz="3200" b="1" spc="434" dirty="0">
                <a:solidFill>
                  <a:srgbClr val="000098"/>
                </a:solidFill>
                <a:latin typeface="Trebuchet MS"/>
                <a:cs typeface="Trebuchet MS"/>
              </a:rPr>
              <a:t>ESTADO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490" y="3869690"/>
            <a:ext cx="3150870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375" dirty="0">
                <a:solidFill>
                  <a:srgbClr val="000098"/>
                </a:solidFill>
                <a:latin typeface="Trebuchet MS"/>
                <a:cs typeface="Trebuchet MS"/>
              </a:rPr>
              <a:t>CLASIFICA </a:t>
            </a:r>
            <a:r>
              <a:rPr sz="3200" b="1" spc="380" dirty="0">
                <a:solidFill>
                  <a:srgbClr val="000098"/>
                </a:solidFill>
                <a:latin typeface="Trebuchet MS"/>
                <a:cs typeface="Trebuchet MS"/>
              </a:rPr>
              <a:t>NUTRICIONAL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52469" y="2480601"/>
            <a:ext cx="5591810" cy="24130"/>
          </a:xfrm>
          <a:custGeom>
            <a:avLst/>
            <a:gdLst/>
            <a:ahLst/>
            <a:cxnLst/>
            <a:rect l="l" t="t" r="r" b="b"/>
            <a:pathLst>
              <a:path w="5591809" h="24130">
                <a:moveTo>
                  <a:pt x="5591530" y="0"/>
                </a:moveTo>
                <a:lnTo>
                  <a:pt x="11150" y="0"/>
                </a:lnTo>
                <a:lnTo>
                  <a:pt x="3263" y="3263"/>
                </a:lnTo>
                <a:lnTo>
                  <a:pt x="0" y="11137"/>
                </a:lnTo>
                <a:lnTo>
                  <a:pt x="3263" y="19024"/>
                </a:lnTo>
                <a:lnTo>
                  <a:pt x="11150" y="22288"/>
                </a:lnTo>
                <a:lnTo>
                  <a:pt x="2095957" y="22288"/>
                </a:lnTo>
                <a:lnTo>
                  <a:pt x="2099030" y="23558"/>
                </a:lnTo>
                <a:lnTo>
                  <a:pt x="2102091" y="22288"/>
                </a:lnTo>
                <a:lnTo>
                  <a:pt x="5591530" y="22288"/>
                </a:lnTo>
                <a:lnTo>
                  <a:pt x="5591530" y="0"/>
                </a:lnTo>
                <a:close/>
              </a:path>
            </a:pathLst>
          </a:custGeom>
          <a:solidFill>
            <a:srgbClr val="1E477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38760" y="248920"/>
          <a:ext cx="8799830" cy="6379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0145">
                <a:tc>
                  <a:txBody>
                    <a:bodyPr/>
                    <a:lstStyle/>
                    <a:p>
                      <a:pPr marR="1270" algn="ctr">
                        <a:lnSpc>
                          <a:spcPts val="3050"/>
                        </a:lnSpc>
                      </a:pPr>
                      <a:r>
                        <a:rPr sz="2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CLASIFICACIÓN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7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ESTADO</a:t>
                      </a:r>
                      <a:r>
                        <a:rPr sz="2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NUTRICIONAL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B"/>
                    </a:solidFill>
                  </a:tcPr>
                </a:tc>
                <a:tc>
                  <a:txBody>
                    <a:bodyPr/>
                    <a:lstStyle/>
                    <a:p>
                      <a:pPr marL="1200785">
                        <a:lnSpc>
                          <a:spcPts val="3050"/>
                        </a:lnSpc>
                      </a:pPr>
                      <a:r>
                        <a:rPr sz="27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VALOR</a:t>
                      </a:r>
                      <a:r>
                        <a:rPr sz="27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IMC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E80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62230">
                        <a:lnSpc>
                          <a:spcPts val="3045"/>
                        </a:lnSpc>
                      </a:pPr>
                      <a:r>
                        <a:rPr sz="2750" b="1" dirty="0">
                          <a:latin typeface="Arial"/>
                          <a:cs typeface="Arial"/>
                        </a:rPr>
                        <a:t>Bajo</a:t>
                      </a:r>
                      <a:r>
                        <a:rPr sz="275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20" dirty="0">
                          <a:latin typeface="Arial"/>
                          <a:cs typeface="Arial"/>
                        </a:rPr>
                        <a:t>peso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953135">
                        <a:lnSpc>
                          <a:spcPts val="3045"/>
                        </a:lnSpc>
                      </a:pPr>
                      <a:r>
                        <a:rPr sz="2750" b="1" dirty="0">
                          <a:latin typeface="Arial"/>
                          <a:cs typeface="Arial"/>
                        </a:rPr>
                        <a:t>Menos</a:t>
                      </a:r>
                      <a:r>
                        <a:rPr sz="275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75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20" dirty="0">
                          <a:latin typeface="Arial"/>
                          <a:cs typeface="Arial"/>
                        </a:rPr>
                        <a:t>18.5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755">
                <a:tc>
                  <a:txBody>
                    <a:bodyPr/>
                    <a:lstStyle/>
                    <a:p>
                      <a:pPr marL="62230">
                        <a:lnSpc>
                          <a:spcPts val="3050"/>
                        </a:lnSpc>
                      </a:pPr>
                      <a:r>
                        <a:rPr sz="2750" b="1" spc="-10" dirty="0">
                          <a:latin typeface="Arial"/>
                          <a:cs typeface="Arial"/>
                        </a:rPr>
                        <a:t>Normal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marL="1287145">
                        <a:lnSpc>
                          <a:spcPts val="3050"/>
                        </a:lnSpc>
                      </a:pPr>
                      <a:r>
                        <a:rPr sz="2750" b="1" dirty="0">
                          <a:latin typeface="Arial"/>
                          <a:cs typeface="Arial"/>
                        </a:rPr>
                        <a:t>18.5</a:t>
                      </a:r>
                      <a:r>
                        <a:rPr sz="27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7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20" dirty="0">
                          <a:latin typeface="Arial"/>
                          <a:cs typeface="Arial"/>
                        </a:rPr>
                        <a:t>24.9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755">
                <a:tc>
                  <a:txBody>
                    <a:bodyPr/>
                    <a:lstStyle/>
                    <a:p>
                      <a:pPr marL="62230">
                        <a:lnSpc>
                          <a:spcPts val="3050"/>
                        </a:lnSpc>
                      </a:pPr>
                      <a:r>
                        <a:rPr sz="2750" b="1" spc="-10" dirty="0">
                          <a:latin typeface="Arial"/>
                          <a:cs typeface="Arial"/>
                        </a:rPr>
                        <a:t>Sobrepeso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3050"/>
                        </a:lnSpc>
                      </a:pPr>
                      <a:r>
                        <a:rPr sz="2750" b="1" dirty="0">
                          <a:latin typeface="Arial"/>
                          <a:cs typeface="Arial"/>
                        </a:rPr>
                        <a:t>25</a:t>
                      </a:r>
                      <a:r>
                        <a:rPr sz="275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75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20" dirty="0">
                          <a:latin typeface="Arial"/>
                          <a:cs typeface="Arial"/>
                        </a:rPr>
                        <a:t>29.9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62230">
                        <a:lnSpc>
                          <a:spcPts val="3045"/>
                        </a:lnSpc>
                      </a:pPr>
                      <a:r>
                        <a:rPr sz="2750" b="1" spc="-10" dirty="0">
                          <a:latin typeface="Arial"/>
                          <a:cs typeface="Arial"/>
                        </a:rPr>
                        <a:t>Obesidad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ts val="3045"/>
                        </a:lnSpc>
                      </a:pPr>
                      <a:r>
                        <a:rPr sz="2750" b="1" dirty="0">
                          <a:latin typeface="Arial"/>
                          <a:cs typeface="Arial"/>
                        </a:rPr>
                        <a:t>Más</a:t>
                      </a:r>
                      <a:r>
                        <a:rPr sz="27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75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25" dirty="0">
                          <a:latin typeface="Arial"/>
                          <a:cs typeface="Arial"/>
                        </a:rPr>
                        <a:t>30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755">
                <a:tc>
                  <a:txBody>
                    <a:bodyPr/>
                    <a:lstStyle/>
                    <a:p>
                      <a:pPr marL="62230">
                        <a:lnSpc>
                          <a:spcPts val="3050"/>
                        </a:lnSpc>
                      </a:pPr>
                      <a:r>
                        <a:rPr sz="2750" b="1" dirty="0">
                          <a:latin typeface="Arial"/>
                          <a:cs typeface="Arial"/>
                        </a:rPr>
                        <a:t>Obesidad</a:t>
                      </a:r>
                      <a:r>
                        <a:rPr sz="275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latin typeface="Arial"/>
                          <a:cs typeface="Arial"/>
                        </a:rPr>
                        <a:t>grado</a:t>
                      </a:r>
                      <a:r>
                        <a:rPr sz="275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75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20" dirty="0">
                          <a:latin typeface="Arial"/>
                          <a:cs typeface="Arial"/>
                        </a:rPr>
                        <a:t>leve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3050"/>
                        </a:lnSpc>
                      </a:pPr>
                      <a:r>
                        <a:rPr sz="2750" b="1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275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275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20" dirty="0">
                          <a:latin typeface="Arial"/>
                          <a:cs typeface="Arial"/>
                        </a:rPr>
                        <a:t>34.99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60145">
                <a:tc>
                  <a:txBody>
                    <a:bodyPr/>
                    <a:lstStyle/>
                    <a:p>
                      <a:pPr marL="62230">
                        <a:lnSpc>
                          <a:spcPts val="3040"/>
                        </a:lnSpc>
                      </a:pPr>
                      <a:r>
                        <a:rPr sz="2750" b="1" dirty="0">
                          <a:latin typeface="Arial"/>
                          <a:cs typeface="Arial"/>
                        </a:rPr>
                        <a:t>Obesidad</a:t>
                      </a:r>
                      <a:r>
                        <a:rPr sz="275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latin typeface="Arial"/>
                          <a:cs typeface="Arial"/>
                        </a:rPr>
                        <a:t>grado</a:t>
                      </a:r>
                      <a:r>
                        <a:rPr sz="275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25" dirty="0">
                          <a:latin typeface="Arial"/>
                          <a:cs typeface="Arial"/>
                        </a:rPr>
                        <a:t>II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750" b="1" spc="-10" dirty="0">
                          <a:latin typeface="Arial"/>
                          <a:cs typeface="Arial"/>
                        </a:rPr>
                        <a:t>moderada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3040"/>
                        </a:lnSpc>
                      </a:pPr>
                      <a:r>
                        <a:rPr sz="2750" b="1" dirty="0">
                          <a:latin typeface="Arial"/>
                          <a:cs typeface="Arial"/>
                        </a:rPr>
                        <a:t>35-</a:t>
                      </a:r>
                      <a:r>
                        <a:rPr sz="2750" b="1" spc="-20" dirty="0">
                          <a:latin typeface="Arial"/>
                          <a:cs typeface="Arial"/>
                        </a:rPr>
                        <a:t>39.99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1415">
                <a:tc>
                  <a:txBody>
                    <a:bodyPr/>
                    <a:lstStyle/>
                    <a:p>
                      <a:pPr marL="62230">
                        <a:lnSpc>
                          <a:spcPts val="3045"/>
                        </a:lnSpc>
                      </a:pPr>
                      <a:r>
                        <a:rPr sz="2750" b="1" dirty="0">
                          <a:latin typeface="Arial"/>
                          <a:cs typeface="Arial"/>
                        </a:rPr>
                        <a:t>Obesidad</a:t>
                      </a:r>
                      <a:r>
                        <a:rPr sz="275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latin typeface="Arial"/>
                          <a:cs typeface="Arial"/>
                        </a:rPr>
                        <a:t>grado</a:t>
                      </a:r>
                      <a:r>
                        <a:rPr sz="275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25" dirty="0">
                          <a:latin typeface="Arial"/>
                          <a:cs typeface="Arial"/>
                        </a:rPr>
                        <a:t>III</a:t>
                      </a:r>
                      <a:endParaRPr sz="2750">
                        <a:latin typeface="Arial"/>
                        <a:cs typeface="Arial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750" b="1" spc="-10" dirty="0">
                          <a:latin typeface="Arial"/>
                          <a:cs typeface="Arial"/>
                        </a:rPr>
                        <a:t>severa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95885" algn="ctr">
                        <a:lnSpc>
                          <a:spcPts val="3045"/>
                        </a:lnSpc>
                      </a:pPr>
                      <a:r>
                        <a:rPr sz="2750" b="1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275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75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50" b="1" spc="-25" dirty="0">
                          <a:latin typeface="Arial"/>
                          <a:cs typeface="Arial"/>
                        </a:rPr>
                        <a:t>40</a:t>
                      </a:r>
                      <a:endParaRPr sz="2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409" y="2487929"/>
            <a:ext cx="848931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600" spc="490" dirty="0">
                <a:solidFill>
                  <a:srgbClr val="000098"/>
                </a:solidFill>
              </a:rPr>
              <a:t>PROCEDIMIENTO</a:t>
            </a:r>
            <a:r>
              <a:rPr sz="3600" spc="175" dirty="0">
                <a:solidFill>
                  <a:srgbClr val="000098"/>
                </a:solidFill>
              </a:rPr>
              <a:t> </a:t>
            </a:r>
            <a:r>
              <a:rPr sz="3600" spc="515" dirty="0">
                <a:solidFill>
                  <a:srgbClr val="000098"/>
                </a:solidFill>
              </a:rPr>
              <a:t>PARA</a:t>
            </a:r>
            <a:r>
              <a:rPr sz="3600" spc="165" dirty="0">
                <a:solidFill>
                  <a:srgbClr val="000098"/>
                </a:solidFill>
              </a:rPr>
              <a:t> </a:t>
            </a:r>
            <a:r>
              <a:rPr sz="3600" spc="440" dirty="0">
                <a:solidFill>
                  <a:srgbClr val="000098"/>
                </a:solidFill>
              </a:rPr>
              <a:t>CONTROL </a:t>
            </a:r>
            <a:r>
              <a:rPr sz="3600" spc="525" dirty="0">
                <a:solidFill>
                  <a:srgbClr val="000098"/>
                </a:solidFill>
              </a:rPr>
              <a:t>DE</a:t>
            </a:r>
            <a:r>
              <a:rPr sz="3600" spc="170" dirty="0">
                <a:solidFill>
                  <a:srgbClr val="000098"/>
                </a:solidFill>
              </a:rPr>
              <a:t> </a:t>
            </a:r>
            <a:r>
              <a:rPr sz="3600" spc="495" dirty="0">
                <a:solidFill>
                  <a:srgbClr val="000098"/>
                </a:solidFill>
              </a:rPr>
              <a:t>GANANCIA</a:t>
            </a:r>
            <a:r>
              <a:rPr sz="3600" spc="185" dirty="0">
                <a:solidFill>
                  <a:srgbClr val="000098"/>
                </a:solidFill>
              </a:rPr>
              <a:t> </a:t>
            </a:r>
            <a:r>
              <a:rPr sz="3600" spc="525" dirty="0">
                <a:solidFill>
                  <a:srgbClr val="000098"/>
                </a:solidFill>
              </a:rPr>
              <a:t>DE</a:t>
            </a:r>
            <a:r>
              <a:rPr sz="3600" spc="170" dirty="0">
                <a:solidFill>
                  <a:srgbClr val="000098"/>
                </a:solidFill>
              </a:rPr>
              <a:t> </a:t>
            </a:r>
            <a:r>
              <a:rPr sz="3600" spc="540" dirty="0">
                <a:solidFill>
                  <a:srgbClr val="000098"/>
                </a:solidFill>
              </a:rPr>
              <a:t>PESO</a:t>
            </a:r>
            <a:r>
              <a:rPr sz="3600" spc="175" dirty="0">
                <a:solidFill>
                  <a:srgbClr val="000098"/>
                </a:solidFill>
              </a:rPr>
              <a:t> </a:t>
            </a:r>
            <a:r>
              <a:rPr sz="3600" spc="530" dirty="0">
                <a:solidFill>
                  <a:srgbClr val="000098"/>
                </a:solidFill>
              </a:rPr>
              <a:t>DE</a:t>
            </a:r>
            <a:r>
              <a:rPr sz="3600" spc="170" dirty="0">
                <a:solidFill>
                  <a:srgbClr val="000098"/>
                </a:solidFill>
              </a:rPr>
              <a:t> </a:t>
            </a:r>
            <a:r>
              <a:rPr sz="3600" spc="370" dirty="0">
                <a:solidFill>
                  <a:srgbClr val="000098"/>
                </a:solidFill>
              </a:rPr>
              <a:t>LA </a:t>
            </a:r>
            <a:r>
              <a:rPr sz="3600" spc="355" dirty="0">
                <a:solidFill>
                  <a:srgbClr val="000098"/>
                </a:solidFill>
              </a:rPr>
              <a:t>MUJER</a:t>
            </a:r>
            <a:r>
              <a:rPr sz="3600" spc="170" dirty="0">
                <a:solidFill>
                  <a:srgbClr val="000098"/>
                </a:solidFill>
              </a:rPr>
              <a:t> </a:t>
            </a:r>
            <a:r>
              <a:rPr sz="3600" spc="440" dirty="0">
                <a:solidFill>
                  <a:srgbClr val="000098"/>
                </a:solidFill>
              </a:rPr>
              <a:t>GESTANTE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8680" y="93979"/>
            <a:ext cx="7399020" cy="1710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750" spc="385" dirty="0">
                <a:solidFill>
                  <a:srgbClr val="000000"/>
                </a:solidFill>
              </a:rPr>
              <a:t>CURVA</a:t>
            </a:r>
            <a:r>
              <a:rPr sz="2750" spc="160" dirty="0">
                <a:solidFill>
                  <a:srgbClr val="000000"/>
                </a:solidFill>
              </a:rPr>
              <a:t> </a:t>
            </a:r>
            <a:r>
              <a:rPr sz="2750" spc="405" dirty="0">
                <a:solidFill>
                  <a:srgbClr val="000000"/>
                </a:solidFill>
              </a:rPr>
              <a:t>DE</a:t>
            </a:r>
            <a:r>
              <a:rPr sz="2750" spc="185" dirty="0">
                <a:solidFill>
                  <a:srgbClr val="000000"/>
                </a:solidFill>
              </a:rPr>
              <a:t> </a:t>
            </a:r>
            <a:r>
              <a:rPr sz="2750" spc="365" dirty="0">
                <a:solidFill>
                  <a:srgbClr val="000000"/>
                </a:solidFill>
              </a:rPr>
              <a:t>VALORACIÓN</a:t>
            </a:r>
            <a:r>
              <a:rPr sz="2750" spc="275" dirty="0">
                <a:solidFill>
                  <a:srgbClr val="000000"/>
                </a:solidFill>
              </a:rPr>
              <a:t> </a:t>
            </a:r>
            <a:r>
              <a:rPr sz="2750" spc="340" dirty="0">
                <a:solidFill>
                  <a:srgbClr val="000000"/>
                </a:solidFill>
              </a:rPr>
              <a:t>DEL</a:t>
            </a:r>
            <a:r>
              <a:rPr sz="2750" spc="225" dirty="0">
                <a:solidFill>
                  <a:srgbClr val="000000"/>
                </a:solidFill>
              </a:rPr>
              <a:t> </a:t>
            </a:r>
            <a:r>
              <a:rPr sz="2750" spc="415" dirty="0">
                <a:solidFill>
                  <a:srgbClr val="000000"/>
                </a:solidFill>
              </a:rPr>
              <a:t>IMC</a:t>
            </a:r>
            <a:r>
              <a:rPr sz="2750" spc="225" dirty="0">
                <a:solidFill>
                  <a:srgbClr val="000000"/>
                </a:solidFill>
              </a:rPr>
              <a:t> </a:t>
            </a:r>
            <a:r>
              <a:rPr sz="2750" spc="360" dirty="0">
                <a:solidFill>
                  <a:srgbClr val="000000"/>
                </a:solidFill>
              </a:rPr>
              <a:t>PRE </a:t>
            </a:r>
            <a:r>
              <a:rPr sz="2750" spc="345" dirty="0">
                <a:solidFill>
                  <a:srgbClr val="000000"/>
                </a:solidFill>
              </a:rPr>
              <a:t>GESTACIONAL</a:t>
            </a:r>
            <a:endParaRPr sz="2750"/>
          </a:p>
          <a:p>
            <a:pPr marL="721360" marR="713105" algn="ctr">
              <a:lnSpc>
                <a:spcPct val="100000"/>
              </a:lnSpc>
              <a:spcBef>
                <a:spcPts val="70"/>
              </a:spcBef>
            </a:pPr>
            <a:r>
              <a:rPr sz="2750" spc="385" dirty="0">
                <a:solidFill>
                  <a:srgbClr val="000000"/>
                </a:solidFill>
              </a:rPr>
              <a:t>Ó</a:t>
            </a:r>
            <a:r>
              <a:rPr sz="2750" spc="210" dirty="0">
                <a:solidFill>
                  <a:srgbClr val="000000"/>
                </a:solidFill>
              </a:rPr>
              <a:t> </a:t>
            </a:r>
            <a:r>
              <a:rPr sz="2750" spc="340" dirty="0">
                <a:solidFill>
                  <a:srgbClr val="000000"/>
                </a:solidFill>
              </a:rPr>
              <a:t>DEL</a:t>
            </a:r>
            <a:r>
              <a:rPr sz="2750" spc="204" dirty="0">
                <a:solidFill>
                  <a:srgbClr val="000000"/>
                </a:solidFill>
              </a:rPr>
              <a:t> </a:t>
            </a:r>
            <a:r>
              <a:rPr sz="2750" spc="415" dirty="0">
                <a:solidFill>
                  <a:srgbClr val="000000"/>
                </a:solidFill>
              </a:rPr>
              <a:t>PRIMER</a:t>
            </a:r>
            <a:r>
              <a:rPr sz="2750" spc="185" dirty="0">
                <a:solidFill>
                  <a:srgbClr val="000000"/>
                </a:solidFill>
              </a:rPr>
              <a:t> </a:t>
            </a:r>
            <a:r>
              <a:rPr sz="2750" spc="370" dirty="0">
                <a:solidFill>
                  <a:srgbClr val="000000"/>
                </a:solidFill>
              </a:rPr>
              <a:t>TRIMESTRE</a:t>
            </a:r>
            <a:r>
              <a:rPr sz="2750" spc="250" dirty="0">
                <a:solidFill>
                  <a:srgbClr val="000000"/>
                </a:solidFill>
              </a:rPr>
              <a:t> </a:t>
            </a:r>
            <a:r>
              <a:rPr sz="2750" spc="260" dirty="0">
                <a:solidFill>
                  <a:srgbClr val="000000"/>
                </a:solidFill>
              </a:rPr>
              <a:t>(12 </a:t>
            </a:r>
            <a:r>
              <a:rPr sz="2750" spc="434" dirty="0">
                <a:solidFill>
                  <a:srgbClr val="000000"/>
                </a:solidFill>
              </a:rPr>
              <a:t>SEMANAS)</a:t>
            </a:r>
            <a:endParaRPr sz="27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9920" y="1905000"/>
            <a:ext cx="5336540" cy="47205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910" y="381000"/>
            <a:ext cx="8298179" cy="6206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950" spc="484" dirty="0">
                <a:solidFill>
                  <a:srgbClr val="000098"/>
                </a:solidFill>
              </a:rPr>
              <a:t>LUEGO</a:t>
            </a:r>
            <a:r>
              <a:rPr sz="3950" spc="215" dirty="0">
                <a:solidFill>
                  <a:srgbClr val="000098"/>
                </a:solidFill>
              </a:rPr>
              <a:t> </a:t>
            </a:r>
            <a:r>
              <a:rPr sz="3950" spc="575" dirty="0">
                <a:solidFill>
                  <a:srgbClr val="000098"/>
                </a:solidFill>
              </a:rPr>
              <a:t>DE</a:t>
            </a:r>
            <a:r>
              <a:rPr sz="3950" spc="285" dirty="0">
                <a:solidFill>
                  <a:srgbClr val="000098"/>
                </a:solidFill>
              </a:rPr>
              <a:t> </a:t>
            </a:r>
            <a:r>
              <a:rPr sz="3950" spc="530" dirty="0">
                <a:solidFill>
                  <a:srgbClr val="000098"/>
                </a:solidFill>
              </a:rPr>
              <a:t>EVALUADO</a:t>
            </a:r>
            <a:r>
              <a:rPr sz="3950" spc="370" dirty="0">
                <a:solidFill>
                  <a:srgbClr val="000098"/>
                </a:solidFill>
              </a:rPr>
              <a:t> </a:t>
            </a:r>
            <a:r>
              <a:rPr sz="3950" spc="335" dirty="0">
                <a:solidFill>
                  <a:srgbClr val="000098"/>
                </a:solidFill>
              </a:rPr>
              <a:t>EL</a:t>
            </a:r>
            <a:r>
              <a:rPr lang="es-EC" sz="3950" spc="335" dirty="0">
                <a:solidFill>
                  <a:srgbClr val="000098"/>
                </a:solidFill>
              </a:rPr>
              <a:t> IMC</a:t>
            </a:r>
            <a:endParaRPr sz="3950" dirty="0"/>
          </a:p>
        </p:txBody>
      </p:sp>
      <p:sp>
        <p:nvSpPr>
          <p:cNvPr id="4" name="object 4"/>
          <p:cNvSpPr txBox="1"/>
          <p:nvPr/>
        </p:nvSpPr>
        <p:spPr>
          <a:xfrm>
            <a:off x="601345" y="1096026"/>
            <a:ext cx="7941310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l">
              <a:lnSpc>
                <a:spcPct val="100000"/>
              </a:lnSpc>
              <a:spcBef>
                <a:spcPts val="100"/>
              </a:spcBef>
              <a:tabLst>
                <a:tab pos="879475" algn="l"/>
                <a:tab pos="3322954" algn="l"/>
              </a:tabLst>
            </a:pPr>
            <a:r>
              <a:rPr lang="es-EC" sz="2750" b="1" spc="380" dirty="0">
                <a:solidFill>
                  <a:srgbClr val="000098"/>
                </a:solidFill>
                <a:latin typeface="Trebuchet MS"/>
                <a:cs typeface="Trebuchet MS"/>
              </a:rPr>
              <a:t>SE UBICA A LA GESTANTE EN SU CURVA RESPECTIVA </a:t>
            </a:r>
            <a:r>
              <a:rPr sz="2750" b="1" spc="380" dirty="0">
                <a:solidFill>
                  <a:srgbClr val="000098"/>
                </a:solidFill>
                <a:latin typeface="Trebuchet MS"/>
                <a:cs typeface="Trebuchet MS"/>
              </a:rPr>
              <a:t>DE</a:t>
            </a:r>
            <a:r>
              <a:rPr lang="es-EC" sz="2750" b="1" spc="380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2750" b="1" spc="395" dirty="0">
                <a:solidFill>
                  <a:srgbClr val="000098"/>
                </a:solidFill>
                <a:latin typeface="Trebuchet MS"/>
                <a:cs typeface="Trebuchet MS"/>
              </a:rPr>
              <a:t>GANANCIA</a:t>
            </a:r>
            <a:r>
              <a:rPr lang="es-EC" sz="2750" b="1" spc="395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2750" b="1" spc="380" dirty="0">
                <a:solidFill>
                  <a:srgbClr val="000098"/>
                </a:solidFill>
                <a:latin typeface="Trebuchet MS"/>
                <a:cs typeface="Trebuchet MS"/>
              </a:rPr>
              <a:t>DE</a:t>
            </a:r>
            <a:r>
              <a:rPr lang="es-EC" sz="2750" b="1" spc="380" dirty="0">
                <a:solidFill>
                  <a:srgbClr val="000098"/>
                </a:solidFill>
                <a:latin typeface="Trebuchet MS"/>
                <a:cs typeface="Trebuchet MS"/>
              </a:rPr>
              <a:t> PESO LA MISMA QUE LA MANTENDRÁ DURANTE TODO SU EMBARAZO</a:t>
            </a:r>
            <a:endParaRPr sz="27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344" y="2971800"/>
            <a:ext cx="7552055" cy="328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255" indent="-3429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  <a:tabLst>
                <a:tab pos="274320" algn="l"/>
              </a:tabLst>
            </a:pPr>
            <a:r>
              <a:rPr sz="2150" b="1" spc="295" dirty="0">
                <a:latin typeface="Trebuchet MS"/>
                <a:cs typeface="Trebuchet MS"/>
              </a:rPr>
              <a:t>CURVA</a:t>
            </a:r>
            <a:r>
              <a:rPr sz="2150" b="1" spc="254" dirty="0">
                <a:latin typeface="Trebuchet MS"/>
                <a:cs typeface="Trebuchet MS"/>
              </a:rPr>
              <a:t> </a:t>
            </a:r>
            <a:r>
              <a:rPr sz="2150" b="1" spc="310" dirty="0">
                <a:latin typeface="Trebuchet MS"/>
                <a:cs typeface="Trebuchet MS"/>
              </a:rPr>
              <a:t>DE</a:t>
            </a:r>
            <a:r>
              <a:rPr sz="2150" b="1" spc="200" dirty="0">
                <a:latin typeface="Trebuchet MS"/>
                <a:cs typeface="Trebuchet MS"/>
              </a:rPr>
              <a:t> </a:t>
            </a:r>
            <a:r>
              <a:rPr sz="2150" b="1" spc="310" dirty="0">
                <a:latin typeface="Trebuchet MS"/>
                <a:cs typeface="Trebuchet MS"/>
              </a:rPr>
              <a:t>GANANCIA</a:t>
            </a:r>
            <a:r>
              <a:rPr sz="2150" b="1" spc="175" dirty="0">
                <a:latin typeface="Trebuchet MS"/>
                <a:cs typeface="Trebuchet MS"/>
              </a:rPr>
              <a:t> </a:t>
            </a:r>
            <a:r>
              <a:rPr sz="2150" b="1" spc="310" dirty="0">
                <a:latin typeface="Trebuchet MS"/>
                <a:cs typeface="Trebuchet MS"/>
              </a:rPr>
              <a:t>DE</a:t>
            </a:r>
            <a:r>
              <a:rPr sz="2150" b="1" spc="210" dirty="0">
                <a:latin typeface="Trebuchet MS"/>
                <a:cs typeface="Trebuchet MS"/>
              </a:rPr>
              <a:t> </a:t>
            </a:r>
            <a:r>
              <a:rPr sz="2150" b="1" spc="320" dirty="0">
                <a:latin typeface="Trebuchet MS"/>
                <a:cs typeface="Trebuchet MS"/>
              </a:rPr>
              <a:t>PESO</a:t>
            </a:r>
            <a:r>
              <a:rPr sz="2150" b="1" spc="170" dirty="0">
                <a:latin typeface="Trebuchet MS"/>
                <a:cs typeface="Trebuchet MS"/>
              </a:rPr>
              <a:t> </a:t>
            </a:r>
            <a:r>
              <a:rPr sz="2150" b="1" spc="310" dirty="0">
                <a:latin typeface="Trebuchet MS"/>
                <a:cs typeface="Trebuchet MS"/>
              </a:rPr>
              <a:t>IMC </a:t>
            </a:r>
            <a:r>
              <a:rPr sz="2150" b="1" spc="280" dirty="0">
                <a:latin typeface="Trebuchet MS"/>
                <a:cs typeface="Trebuchet MS"/>
              </a:rPr>
              <a:t>PRECONCEPCIONAL</a:t>
            </a:r>
            <a:r>
              <a:rPr sz="2150" b="1" spc="395" dirty="0">
                <a:latin typeface="Trebuchet MS"/>
                <a:cs typeface="Trebuchet MS"/>
              </a:rPr>
              <a:t> </a:t>
            </a:r>
            <a:r>
              <a:rPr sz="2400" b="1" u="sng" spc="145" dirty="0">
                <a:latin typeface="Trebuchet MS"/>
                <a:cs typeface="Trebuchet MS"/>
              </a:rPr>
              <a:t>BAJO</a:t>
            </a:r>
            <a:endParaRPr sz="2400" b="1" u="sng" dirty="0">
              <a:latin typeface="Trebuchet MS"/>
              <a:cs typeface="Trebuchet MS"/>
            </a:endParaRPr>
          </a:p>
          <a:p>
            <a:pPr marL="342900" indent="-342900">
              <a:lnSpc>
                <a:spcPct val="100000"/>
              </a:lnSpc>
              <a:spcBef>
                <a:spcPts val="1960"/>
              </a:spcBef>
              <a:buFont typeface="Wingdings" panose="05000000000000000000" pitchFamily="2" charset="2"/>
              <a:buChar char="§"/>
            </a:pPr>
            <a:endParaRPr sz="215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274320" algn="l"/>
              </a:tabLst>
            </a:pPr>
            <a:r>
              <a:rPr sz="2150" b="1" spc="295" dirty="0">
                <a:latin typeface="Trebuchet MS"/>
                <a:cs typeface="Trebuchet MS"/>
              </a:rPr>
              <a:t>CURVA</a:t>
            </a:r>
            <a:r>
              <a:rPr sz="2150" b="1" spc="254" dirty="0">
                <a:latin typeface="Trebuchet MS"/>
                <a:cs typeface="Trebuchet MS"/>
              </a:rPr>
              <a:t> </a:t>
            </a:r>
            <a:r>
              <a:rPr sz="2150" b="1" spc="310" dirty="0">
                <a:latin typeface="Trebuchet MS"/>
                <a:cs typeface="Trebuchet MS"/>
              </a:rPr>
              <a:t>DE</a:t>
            </a:r>
            <a:r>
              <a:rPr sz="2150" b="1" spc="215" dirty="0">
                <a:latin typeface="Trebuchet MS"/>
                <a:cs typeface="Trebuchet MS"/>
              </a:rPr>
              <a:t> </a:t>
            </a:r>
            <a:r>
              <a:rPr sz="2150" b="1" spc="310" dirty="0">
                <a:latin typeface="Trebuchet MS"/>
                <a:cs typeface="Trebuchet MS"/>
              </a:rPr>
              <a:t>GANANCIA</a:t>
            </a:r>
            <a:r>
              <a:rPr sz="2150" b="1" spc="175" dirty="0">
                <a:latin typeface="Trebuchet MS"/>
                <a:cs typeface="Trebuchet MS"/>
              </a:rPr>
              <a:t> </a:t>
            </a:r>
            <a:r>
              <a:rPr sz="2150" b="1" spc="310" dirty="0">
                <a:latin typeface="Trebuchet MS"/>
                <a:cs typeface="Trebuchet MS"/>
              </a:rPr>
              <a:t>DE</a:t>
            </a:r>
            <a:r>
              <a:rPr sz="2150" b="1" spc="215" dirty="0">
                <a:latin typeface="Trebuchet MS"/>
                <a:cs typeface="Trebuchet MS"/>
              </a:rPr>
              <a:t> </a:t>
            </a:r>
            <a:r>
              <a:rPr sz="2150" b="1" spc="320" dirty="0">
                <a:latin typeface="Trebuchet MS"/>
                <a:cs typeface="Trebuchet MS"/>
              </a:rPr>
              <a:t>PESO</a:t>
            </a:r>
            <a:r>
              <a:rPr sz="2150" b="1" spc="180" dirty="0">
                <a:latin typeface="Trebuchet MS"/>
                <a:cs typeface="Trebuchet MS"/>
              </a:rPr>
              <a:t> </a:t>
            </a:r>
            <a:r>
              <a:rPr sz="2150" b="1" spc="310" dirty="0">
                <a:latin typeface="Trebuchet MS"/>
                <a:cs typeface="Trebuchet MS"/>
              </a:rPr>
              <a:t>IMC </a:t>
            </a:r>
            <a:r>
              <a:rPr sz="2150" b="1" spc="285" dirty="0">
                <a:latin typeface="Trebuchet MS"/>
                <a:cs typeface="Trebuchet MS"/>
              </a:rPr>
              <a:t>PRECONCEPCIONAL</a:t>
            </a:r>
            <a:r>
              <a:rPr sz="2150" b="1" spc="315" dirty="0">
                <a:latin typeface="Trebuchet MS"/>
                <a:cs typeface="Trebuchet MS"/>
              </a:rPr>
              <a:t> </a:t>
            </a:r>
            <a:r>
              <a:rPr sz="2400" b="1" u="sng" spc="360" dirty="0">
                <a:latin typeface="Trebuchet MS"/>
                <a:cs typeface="Trebuchet MS"/>
              </a:rPr>
              <a:t>NORMAL</a:t>
            </a:r>
            <a:endParaRPr sz="2400" u="sng" dirty="0">
              <a:latin typeface="Trebuchet MS"/>
              <a:cs typeface="Trebuchet MS"/>
            </a:endParaRPr>
          </a:p>
          <a:p>
            <a:pPr marL="342900" indent="-342900">
              <a:lnSpc>
                <a:spcPct val="100000"/>
              </a:lnSpc>
              <a:spcBef>
                <a:spcPts val="1964"/>
              </a:spcBef>
              <a:buFont typeface="Wingdings" panose="05000000000000000000" pitchFamily="2" charset="2"/>
              <a:buChar char="§"/>
            </a:pPr>
            <a:endParaRPr sz="215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274320" algn="l"/>
              </a:tabLst>
            </a:pPr>
            <a:r>
              <a:rPr sz="2150" b="1" spc="295" dirty="0">
                <a:latin typeface="Trebuchet MS"/>
                <a:cs typeface="Trebuchet MS"/>
              </a:rPr>
              <a:t>CURVA</a:t>
            </a:r>
            <a:r>
              <a:rPr sz="2150" b="1" spc="254" dirty="0">
                <a:latin typeface="Trebuchet MS"/>
                <a:cs typeface="Trebuchet MS"/>
              </a:rPr>
              <a:t> </a:t>
            </a:r>
            <a:r>
              <a:rPr sz="2150" b="1" spc="310" dirty="0">
                <a:latin typeface="Trebuchet MS"/>
                <a:cs typeface="Trebuchet MS"/>
              </a:rPr>
              <a:t>DE</a:t>
            </a:r>
            <a:r>
              <a:rPr sz="2150" b="1" spc="215" dirty="0">
                <a:latin typeface="Trebuchet MS"/>
                <a:cs typeface="Trebuchet MS"/>
              </a:rPr>
              <a:t> </a:t>
            </a:r>
            <a:r>
              <a:rPr sz="2150" b="1" spc="310" dirty="0">
                <a:latin typeface="Trebuchet MS"/>
                <a:cs typeface="Trebuchet MS"/>
              </a:rPr>
              <a:t>GANANCIA</a:t>
            </a:r>
            <a:r>
              <a:rPr sz="2150" b="1" spc="175" dirty="0">
                <a:latin typeface="Trebuchet MS"/>
                <a:cs typeface="Trebuchet MS"/>
              </a:rPr>
              <a:t> </a:t>
            </a:r>
            <a:r>
              <a:rPr sz="2150" b="1" spc="310" dirty="0">
                <a:latin typeface="Trebuchet MS"/>
                <a:cs typeface="Trebuchet MS"/>
              </a:rPr>
              <a:t>DE</a:t>
            </a:r>
            <a:r>
              <a:rPr sz="2150" b="1" spc="215" dirty="0">
                <a:latin typeface="Trebuchet MS"/>
                <a:cs typeface="Trebuchet MS"/>
              </a:rPr>
              <a:t> </a:t>
            </a:r>
            <a:r>
              <a:rPr sz="2150" b="1" spc="320" dirty="0">
                <a:latin typeface="Trebuchet MS"/>
                <a:cs typeface="Trebuchet MS"/>
              </a:rPr>
              <a:t>PESO</a:t>
            </a:r>
            <a:r>
              <a:rPr sz="2150" b="1" spc="180" dirty="0">
                <a:latin typeface="Trebuchet MS"/>
                <a:cs typeface="Trebuchet MS"/>
              </a:rPr>
              <a:t> </a:t>
            </a:r>
            <a:r>
              <a:rPr sz="2150" b="1" spc="310" dirty="0">
                <a:latin typeface="Trebuchet MS"/>
                <a:cs typeface="Trebuchet MS"/>
              </a:rPr>
              <a:t>IMC</a:t>
            </a:r>
            <a:endParaRPr lang="es-EC" sz="2150" b="1" spc="31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274320" algn="l"/>
              </a:tabLst>
            </a:pPr>
            <a:r>
              <a:rPr lang="es-EC" sz="2150" b="1" spc="310" dirty="0">
                <a:latin typeface="Trebuchet MS"/>
                <a:cs typeface="Trebuchet MS"/>
              </a:rPr>
              <a:t>	 PRECONCEPCIONAL </a:t>
            </a:r>
            <a:r>
              <a:rPr lang="es-EC" sz="2400" b="1" u="sng" spc="310" dirty="0">
                <a:latin typeface="Trebuchet MS"/>
                <a:cs typeface="Trebuchet MS"/>
              </a:rPr>
              <a:t>ALTO</a:t>
            </a:r>
            <a:endParaRPr sz="2150" u="sng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2980" y="266700"/>
            <a:ext cx="717232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7150" algn="ctr">
              <a:lnSpc>
                <a:spcPct val="100000"/>
              </a:lnSpc>
              <a:spcBef>
                <a:spcPts val="100"/>
              </a:spcBef>
            </a:pPr>
            <a:r>
              <a:rPr sz="2000" spc="330" dirty="0">
                <a:solidFill>
                  <a:srgbClr val="3333FF"/>
                </a:solidFill>
              </a:rPr>
              <a:t>CURVA</a:t>
            </a:r>
            <a:r>
              <a:rPr sz="2000" spc="120" dirty="0">
                <a:solidFill>
                  <a:srgbClr val="3333FF"/>
                </a:solidFill>
              </a:rPr>
              <a:t> </a:t>
            </a:r>
            <a:r>
              <a:rPr sz="2000" spc="355" dirty="0">
                <a:solidFill>
                  <a:srgbClr val="3333FF"/>
                </a:solidFill>
              </a:rPr>
              <a:t>DE</a:t>
            </a:r>
            <a:r>
              <a:rPr sz="2000" spc="135" dirty="0">
                <a:solidFill>
                  <a:srgbClr val="3333FF"/>
                </a:solidFill>
              </a:rPr>
              <a:t> </a:t>
            </a:r>
            <a:r>
              <a:rPr sz="2000" spc="320" dirty="0">
                <a:solidFill>
                  <a:srgbClr val="3333FF"/>
                </a:solidFill>
              </a:rPr>
              <a:t>GANANCIA</a:t>
            </a:r>
            <a:r>
              <a:rPr sz="2000" spc="145" dirty="0">
                <a:solidFill>
                  <a:srgbClr val="3333FF"/>
                </a:solidFill>
              </a:rPr>
              <a:t> </a:t>
            </a:r>
            <a:r>
              <a:rPr sz="2000" spc="360" dirty="0">
                <a:solidFill>
                  <a:srgbClr val="3333FF"/>
                </a:solidFill>
              </a:rPr>
              <a:t>DE</a:t>
            </a:r>
            <a:r>
              <a:rPr sz="2000" spc="125" dirty="0">
                <a:solidFill>
                  <a:srgbClr val="3333FF"/>
                </a:solidFill>
              </a:rPr>
              <a:t> </a:t>
            </a:r>
            <a:r>
              <a:rPr sz="2000" spc="370" dirty="0">
                <a:solidFill>
                  <a:srgbClr val="3333FF"/>
                </a:solidFill>
              </a:rPr>
              <a:t>PESO</a:t>
            </a:r>
            <a:r>
              <a:rPr sz="2000" spc="120" dirty="0">
                <a:solidFill>
                  <a:srgbClr val="3333FF"/>
                </a:solidFill>
              </a:rPr>
              <a:t> </a:t>
            </a:r>
            <a:r>
              <a:rPr sz="2000" spc="350" dirty="0">
                <a:solidFill>
                  <a:srgbClr val="3333FF"/>
                </a:solidFill>
              </a:rPr>
              <a:t>EN</a:t>
            </a:r>
            <a:r>
              <a:rPr sz="2000" spc="114" dirty="0">
                <a:solidFill>
                  <a:srgbClr val="3333FF"/>
                </a:solidFill>
              </a:rPr>
              <a:t> </a:t>
            </a:r>
            <a:r>
              <a:rPr sz="2000" spc="229" dirty="0">
                <a:solidFill>
                  <a:srgbClr val="3333FF"/>
                </a:solidFill>
              </a:rPr>
              <a:t>MUJER </a:t>
            </a:r>
            <a:r>
              <a:rPr sz="2000" spc="305" dirty="0">
                <a:solidFill>
                  <a:srgbClr val="3333FF"/>
                </a:solidFill>
              </a:rPr>
              <a:t>GESTANTE</a:t>
            </a:r>
            <a:r>
              <a:rPr sz="2000" spc="130" dirty="0">
                <a:solidFill>
                  <a:srgbClr val="3333FF"/>
                </a:solidFill>
              </a:rPr>
              <a:t> </a:t>
            </a:r>
            <a:r>
              <a:rPr sz="2000" spc="350" dirty="0">
                <a:solidFill>
                  <a:srgbClr val="3333FF"/>
                </a:solidFill>
              </a:rPr>
              <a:t>CON</a:t>
            </a:r>
            <a:r>
              <a:rPr sz="2000" spc="110" dirty="0">
                <a:solidFill>
                  <a:srgbClr val="3333FF"/>
                </a:solidFill>
              </a:rPr>
              <a:t> </a:t>
            </a:r>
            <a:r>
              <a:rPr sz="2000" spc="320" dirty="0">
                <a:solidFill>
                  <a:srgbClr val="3333FF"/>
                </a:solidFill>
              </a:rPr>
              <a:t>UN</a:t>
            </a:r>
            <a:endParaRPr sz="2000" dirty="0"/>
          </a:p>
          <a:p>
            <a:pPr marL="12065" marR="5080" algn="ctr">
              <a:lnSpc>
                <a:spcPct val="100000"/>
              </a:lnSpc>
            </a:pPr>
            <a:r>
              <a:rPr sz="2000" spc="365" dirty="0">
                <a:solidFill>
                  <a:srgbClr val="3333FF"/>
                </a:solidFill>
              </a:rPr>
              <a:t>IMC</a:t>
            </a:r>
            <a:r>
              <a:rPr sz="2000" spc="140" dirty="0">
                <a:solidFill>
                  <a:srgbClr val="3333FF"/>
                </a:solidFill>
              </a:rPr>
              <a:t> </a:t>
            </a:r>
            <a:r>
              <a:rPr sz="2000" spc="315" dirty="0">
                <a:solidFill>
                  <a:srgbClr val="3333FF"/>
                </a:solidFill>
              </a:rPr>
              <a:t>PRECONCEPCIONAL</a:t>
            </a:r>
            <a:r>
              <a:rPr sz="2000" spc="130" dirty="0">
                <a:solidFill>
                  <a:srgbClr val="3333FF"/>
                </a:solidFill>
              </a:rPr>
              <a:t> </a:t>
            </a:r>
            <a:r>
              <a:rPr sz="2000" spc="355" dirty="0">
                <a:solidFill>
                  <a:srgbClr val="3333FF"/>
                </a:solidFill>
              </a:rPr>
              <a:t>DE</a:t>
            </a:r>
            <a:r>
              <a:rPr sz="2000" spc="145" dirty="0">
                <a:solidFill>
                  <a:srgbClr val="3333FF"/>
                </a:solidFill>
              </a:rPr>
              <a:t> </a:t>
            </a:r>
            <a:r>
              <a:rPr sz="2000" spc="170" dirty="0">
                <a:solidFill>
                  <a:srgbClr val="3333FF"/>
                </a:solidFill>
              </a:rPr>
              <a:t>BAJO</a:t>
            </a:r>
            <a:r>
              <a:rPr sz="2000" spc="130" dirty="0">
                <a:solidFill>
                  <a:srgbClr val="3333FF"/>
                </a:solidFill>
              </a:rPr>
              <a:t> </a:t>
            </a:r>
            <a:r>
              <a:rPr sz="2000" spc="370" dirty="0">
                <a:solidFill>
                  <a:srgbClr val="3333FF"/>
                </a:solidFill>
              </a:rPr>
              <a:t>PESO</a:t>
            </a:r>
            <a:r>
              <a:rPr sz="2000" spc="135" dirty="0">
                <a:solidFill>
                  <a:srgbClr val="3333FF"/>
                </a:solidFill>
              </a:rPr>
              <a:t> </a:t>
            </a:r>
            <a:r>
              <a:rPr sz="2000" spc="365" dirty="0">
                <a:solidFill>
                  <a:srgbClr val="3333FF"/>
                </a:solidFill>
              </a:rPr>
              <a:t>(&lt; </a:t>
            </a:r>
            <a:r>
              <a:rPr sz="2000" spc="170" dirty="0">
                <a:solidFill>
                  <a:srgbClr val="3333FF"/>
                </a:solidFill>
              </a:rPr>
              <a:t>18,5)</a:t>
            </a:r>
            <a:endParaRPr sz="2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1" y="1202854"/>
            <a:ext cx="8688068" cy="53693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5050" y="266700"/>
            <a:ext cx="70675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330" dirty="0">
                <a:solidFill>
                  <a:srgbClr val="3333FF"/>
                </a:solidFill>
              </a:rPr>
              <a:t>CURVA</a:t>
            </a:r>
            <a:r>
              <a:rPr sz="2000" spc="120" dirty="0">
                <a:solidFill>
                  <a:srgbClr val="3333FF"/>
                </a:solidFill>
              </a:rPr>
              <a:t> </a:t>
            </a:r>
            <a:r>
              <a:rPr sz="2000" spc="355" dirty="0">
                <a:solidFill>
                  <a:srgbClr val="3333FF"/>
                </a:solidFill>
              </a:rPr>
              <a:t>DE</a:t>
            </a:r>
            <a:r>
              <a:rPr sz="2000" spc="135" dirty="0">
                <a:solidFill>
                  <a:srgbClr val="3333FF"/>
                </a:solidFill>
              </a:rPr>
              <a:t> </a:t>
            </a:r>
            <a:r>
              <a:rPr sz="2000" spc="320" dirty="0">
                <a:solidFill>
                  <a:srgbClr val="3333FF"/>
                </a:solidFill>
              </a:rPr>
              <a:t>GANANCIA</a:t>
            </a:r>
            <a:r>
              <a:rPr sz="2000" spc="145" dirty="0">
                <a:solidFill>
                  <a:srgbClr val="3333FF"/>
                </a:solidFill>
              </a:rPr>
              <a:t> </a:t>
            </a:r>
            <a:r>
              <a:rPr sz="2000" spc="360" dirty="0">
                <a:solidFill>
                  <a:srgbClr val="3333FF"/>
                </a:solidFill>
              </a:rPr>
              <a:t>DE</a:t>
            </a:r>
            <a:r>
              <a:rPr sz="2000" spc="125" dirty="0">
                <a:solidFill>
                  <a:srgbClr val="3333FF"/>
                </a:solidFill>
              </a:rPr>
              <a:t> </a:t>
            </a:r>
            <a:r>
              <a:rPr sz="2000" spc="370" dirty="0">
                <a:solidFill>
                  <a:srgbClr val="3333FF"/>
                </a:solidFill>
              </a:rPr>
              <a:t>PESO</a:t>
            </a:r>
            <a:r>
              <a:rPr sz="2000" spc="120" dirty="0">
                <a:solidFill>
                  <a:srgbClr val="3333FF"/>
                </a:solidFill>
              </a:rPr>
              <a:t> </a:t>
            </a:r>
            <a:r>
              <a:rPr sz="2000" spc="350" dirty="0">
                <a:solidFill>
                  <a:srgbClr val="3333FF"/>
                </a:solidFill>
              </a:rPr>
              <a:t>EN</a:t>
            </a:r>
            <a:r>
              <a:rPr sz="2000" spc="114" dirty="0">
                <a:solidFill>
                  <a:srgbClr val="3333FF"/>
                </a:solidFill>
              </a:rPr>
              <a:t> </a:t>
            </a:r>
            <a:r>
              <a:rPr sz="2000" spc="229" dirty="0">
                <a:solidFill>
                  <a:srgbClr val="3333FF"/>
                </a:solidFill>
              </a:rPr>
              <a:t>MUJER </a:t>
            </a:r>
            <a:r>
              <a:rPr sz="2000" spc="305" dirty="0">
                <a:solidFill>
                  <a:srgbClr val="3333FF"/>
                </a:solidFill>
              </a:rPr>
              <a:t>GESTANTE</a:t>
            </a:r>
            <a:r>
              <a:rPr sz="2000" spc="130" dirty="0">
                <a:solidFill>
                  <a:srgbClr val="3333FF"/>
                </a:solidFill>
              </a:rPr>
              <a:t> </a:t>
            </a:r>
            <a:r>
              <a:rPr sz="2000" spc="350" dirty="0">
                <a:solidFill>
                  <a:srgbClr val="3333FF"/>
                </a:solidFill>
              </a:rPr>
              <a:t>CON</a:t>
            </a:r>
            <a:r>
              <a:rPr sz="2000" spc="110" dirty="0">
                <a:solidFill>
                  <a:srgbClr val="3333FF"/>
                </a:solidFill>
              </a:rPr>
              <a:t> </a:t>
            </a:r>
            <a:r>
              <a:rPr sz="2000" spc="320" dirty="0">
                <a:solidFill>
                  <a:srgbClr val="3333FF"/>
                </a:solidFill>
              </a:rPr>
              <a:t>UN</a:t>
            </a:r>
            <a:endParaRPr sz="2000" dirty="0"/>
          </a:p>
          <a:p>
            <a:pPr marL="58419" marR="42545" algn="ctr">
              <a:lnSpc>
                <a:spcPct val="100000"/>
              </a:lnSpc>
            </a:pPr>
            <a:r>
              <a:rPr sz="2000" spc="370" dirty="0">
                <a:solidFill>
                  <a:srgbClr val="3333FF"/>
                </a:solidFill>
              </a:rPr>
              <a:t>IMC</a:t>
            </a:r>
            <a:r>
              <a:rPr sz="2000" spc="120" dirty="0">
                <a:solidFill>
                  <a:srgbClr val="3333FF"/>
                </a:solidFill>
              </a:rPr>
              <a:t> </a:t>
            </a:r>
            <a:r>
              <a:rPr sz="2000" spc="320" dirty="0">
                <a:solidFill>
                  <a:srgbClr val="3333FF"/>
                </a:solidFill>
              </a:rPr>
              <a:t>PRECONCEPCIONAL</a:t>
            </a:r>
            <a:r>
              <a:rPr sz="2000" spc="110" dirty="0">
                <a:solidFill>
                  <a:srgbClr val="3333FF"/>
                </a:solidFill>
              </a:rPr>
              <a:t> </a:t>
            </a:r>
            <a:r>
              <a:rPr sz="2000" spc="370" dirty="0">
                <a:solidFill>
                  <a:srgbClr val="3333FF"/>
                </a:solidFill>
              </a:rPr>
              <a:t>NORMAL</a:t>
            </a:r>
            <a:r>
              <a:rPr sz="2000" spc="130" dirty="0">
                <a:solidFill>
                  <a:srgbClr val="3333FF"/>
                </a:solidFill>
              </a:rPr>
              <a:t> </a:t>
            </a:r>
            <a:r>
              <a:rPr sz="2000" spc="185" dirty="0">
                <a:solidFill>
                  <a:srgbClr val="3333FF"/>
                </a:solidFill>
              </a:rPr>
              <a:t>(18,5 </a:t>
            </a:r>
            <a:r>
              <a:rPr sz="2000" spc="260" dirty="0">
                <a:solidFill>
                  <a:srgbClr val="3333FF"/>
                </a:solidFill>
              </a:rPr>
              <a:t>– </a:t>
            </a:r>
            <a:r>
              <a:rPr sz="2000" spc="170" dirty="0">
                <a:solidFill>
                  <a:srgbClr val="3333FF"/>
                </a:solidFill>
              </a:rPr>
              <a:t>24,9)</a:t>
            </a:r>
            <a:endParaRPr sz="2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685" y="1202854"/>
            <a:ext cx="8590280" cy="54444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225" y="200496"/>
            <a:ext cx="83375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330" dirty="0">
                <a:solidFill>
                  <a:srgbClr val="3333FF"/>
                </a:solidFill>
              </a:rPr>
              <a:t>CURVA</a:t>
            </a:r>
            <a:r>
              <a:rPr sz="2000" spc="120" dirty="0">
                <a:solidFill>
                  <a:srgbClr val="3333FF"/>
                </a:solidFill>
              </a:rPr>
              <a:t> </a:t>
            </a:r>
            <a:r>
              <a:rPr sz="2000" spc="355" dirty="0">
                <a:solidFill>
                  <a:srgbClr val="3333FF"/>
                </a:solidFill>
              </a:rPr>
              <a:t>DE</a:t>
            </a:r>
            <a:r>
              <a:rPr sz="2000" spc="135" dirty="0">
                <a:solidFill>
                  <a:srgbClr val="3333FF"/>
                </a:solidFill>
              </a:rPr>
              <a:t> </a:t>
            </a:r>
            <a:r>
              <a:rPr sz="2000" spc="320" dirty="0">
                <a:solidFill>
                  <a:srgbClr val="3333FF"/>
                </a:solidFill>
              </a:rPr>
              <a:t>GANANCIA</a:t>
            </a:r>
            <a:r>
              <a:rPr sz="2000" spc="145" dirty="0">
                <a:solidFill>
                  <a:srgbClr val="3333FF"/>
                </a:solidFill>
              </a:rPr>
              <a:t> </a:t>
            </a:r>
            <a:r>
              <a:rPr sz="2000" spc="360" dirty="0">
                <a:solidFill>
                  <a:srgbClr val="3333FF"/>
                </a:solidFill>
              </a:rPr>
              <a:t>DE</a:t>
            </a:r>
            <a:r>
              <a:rPr sz="2000" spc="125" dirty="0">
                <a:solidFill>
                  <a:srgbClr val="3333FF"/>
                </a:solidFill>
              </a:rPr>
              <a:t> </a:t>
            </a:r>
            <a:r>
              <a:rPr sz="2000" spc="370" dirty="0">
                <a:solidFill>
                  <a:srgbClr val="3333FF"/>
                </a:solidFill>
              </a:rPr>
              <a:t>PESO</a:t>
            </a:r>
            <a:r>
              <a:rPr sz="2000" spc="120" dirty="0">
                <a:solidFill>
                  <a:srgbClr val="3333FF"/>
                </a:solidFill>
              </a:rPr>
              <a:t> </a:t>
            </a:r>
            <a:r>
              <a:rPr sz="2000" spc="350" dirty="0">
                <a:solidFill>
                  <a:srgbClr val="3333FF"/>
                </a:solidFill>
              </a:rPr>
              <a:t>EN</a:t>
            </a:r>
            <a:r>
              <a:rPr sz="2000" spc="114" dirty="0">
                <a:solidFill>
                  <a:srgbClr val="3333FF"/>
                </a:solidFill>
              </a:rPr>
              <a:t> </a:t>
            </a:r>
            <a:r>
              <a:rPr sz="2000" spc="229" dirty="0">
                <a:solidFill>
                  <a:srgbClr val="3333FF"/>
                </a:solidFill>
              </a:rPr>
              <a:t>MUJER </a:t>
            </a:r>
            <a:r>
              <a:rPr sz="2000" spc="305" dirty="0">
                <a:solidFill>
                  <a:srgbClr val="3333FF"/>
                </a:solidFill>
              </a:rPr>
              <a:t>GESTANTE</a:t>
            </a:r>
            <a:r>
              <a:rPr sz="2000" spc="130" dirty="0">
                <a:solidFill>
                  <a:srgbClr val="3333FF"/>
                </a:solidFill>
              </a:rPr>
              <a:t> </a:t>
            </a:r>
            <a:r>
              <a:rPr sz="2000" spc="350" dirty="0">
                <a:solidFill>
                  <a:srgbClr val="3333FF"/>
                </a:solidFill>
              </a:rPr>
              <a:t>CON</a:t>
            </a:r>
            <a:r>
              <a:rPr sz="2000" spc="110" dirty="0">
                <a:solidFill>
                  <a:srgbClr val="3333FF"/>
                </a:solidFill>
              </a:rPr>
              <a:t> </a:t>
            </a:r>
            <a:r>
              <a:rPr sz="2000" spc="320" dirty="0">
                <a:solidFill>
                  <a:srgbClr val="3333FF"/>
                </a:solidFill>
              </a:rPr>
              <a:t>UN</a:t>
            </a:r>
            <a:endParaRPr sz="2000" dirty="0"/>
          </a:p>
          <a:p>
            <a:pPr marL="57150" marR="41275" algn="ctr">
              <a:lnSpc>
                <a:spcPct val="100000"/>
              </a:lnSpc>
            </a:pPr>
            <a:r>
              <a:rPr sz="2000" spc="370" dirty="0">
                <a:solidFill>
                  <a:srgbClr val="3333FF"/>
                </a:solidFill>
              </a:rPr>
              <a:t>IMC</a:t>
            </a:r>
            <a:r>
              <a:rPr sz="2000" spc="114" dirty="0">
                <a:solidFill>
                  <a:srgbClr val="3333FF"/>
                </a:solidFill>
              </a:rPr>
              <a:t> </a:t>
            </a:r>
            <a:r>
              <a:rPr sz="2000" spc="320" dirty="0">
                <a:solidFill>
                  <a:srgbClr val="3333FF"/>
                </a:solidFill>
              </a:rPr>
              <a:t>PRECONCEPCIONAL</a:t>
            </a:r>
            <a:r>
              <a:rPr sz="2000" spc="110" dirty="0">
                <a:solidFill>
                  <a:srgbClr val="3333FF"/>
                </a:solidFill>
              </a:rPr>
              <a:t> </a:t>
            </a:r>
            <a:r>
              <a:rPr sz="2000" spc="360" dirty="0">
                <a:solidFill>
                  <a:srgbClr val="3333FF"/>
                </a:solidFill>
              </a:rPr>
              <a:t>DE</a:t>
            </a:r>
            <a:r>
              <a:rPr sz="2000" spc="130" dirty="0">
                <a:solidFill>
                  <a:srgbClr val="3333FF"/>
                </a:solidFill>
              </a:rPr>
              <a:t> </a:t>
            </a:r>
            <a:r>
              <a:rPr sz="2000" spc="375" dirty="0">
                <a:solidFill>
                  <a:srgbClr val="3333FF"/>
                </a:solidFill>
              </a:rPr>
              <a:t>SOBRE</a:t>
            </a:r>
            <a:r>
              <a:rPr sz="2000" spc="135" dirty="0">
                <a:solidFill>
                  <a:srgbClr val="3333FF"/>
                </a:solidFill>
              </a:rPr>
              <a:t> </a:t>
            </a:r>
            <a:r>
              <a:rPr sz="2000" spc="350" dirty="0">
                <a:solidFill>
                  <a:srgbClr val="3333FF"/>
                </a:solidFill>
              </a:rPr>
              <a:t>PESO </a:t>
            </a:r>
            <a:r>
              <a:rPr sz="2000" spc="185" dirty="0">
                <a:solidFill>
                  <a:srgbClr val="3333FF"/>
                </a:solidFill>
              </a:rPr>
              <a:t>(25,0</a:t>
            </a:r>
            <a:r>
              <a:rPr sz="2000" spc="210" dirty="0">
                <a:solidFill>
                  <a:srgbClr val="3333FF"/>
                </a:solidFill>
              </a:rPr>
              <a:t> </a:t>
            </a:r>
            <a:r>
              <a:rPr sz="2000" spc="310" dirty="0">
                <a:solidFill>
                  <a:srgbClr val="3333FF"/>
                </a:solidFill>
              </a:rPr>
              <a:t>–</a:t>
            </a:r>
            <a:r>
              <a:rPr sz="2000" spc="120" dirty="0">
                <a:solidFill>
                  <a:srgbClr val="3333FF"/>
                </a:solidFill>
              </a:rPr>
              <a:t> </a:t>
            </a:r>
            <a:r>
              <a:rPr sz="2000" spc="170" dirty="0">
                <a:solidFill>
                  <a:srgbClr val="3333FF"/>
                </a:solidFill>
              </a:rPr>
              <a:t>29,9)</a:t>
            </a:r>
            <a:endParaRPr sz="2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070" y="1136650"/>
            <a:ext cx="8712200" cy="54978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315" y="190335"/>
            <a:ext cx="765937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20955" algn="ctr">
              <a:lnSpc>
                <a:spcPct val="100000"/>
              </a:lnSpc>
              <a:spcBef>
                <a:spcPts val="100"/>
              </a:spcBef>
            </a:pPr>
            <a:r>
              <a:rPr sz="2000" spc="330" dirty="0">
                <a:solidFill>
                  <a:srgbClr val="3333FF"/>
                </a:solidFill>
              </a:rPr>
              <a:t>CURVA</a:t>
            </a:r>
            <a:r>
              <a:rPr sz="2000" spc="120" dirty="0">
                <a:solidFill>
                  <a:srgbClr val="3333FF"/>
                </a:solidFill>
              </a:rPr>
              <a:t> </a:t>
            </a:r>
            <a:r>
              <a:rPr sz="2000" spc="355" dirty="0">
                <a:solidFill>
                  <a:srgbClr val="3333FF"/>
                </a:solidFill>
              </a:rPr>
              <a:t>DE</a:t>
            </a:r>
            <a:r>
              <a:rPr sz="2000" spc="135" dirty="0">
                <a:solidFill>
                  <a:srgbClr val="3333FF"/>
                </a:solidFill>
              </a:rPr>
              <a:t> </a:t>
            </a:r>
            <a:r>
              <a:rPr sz="2000" spc="320" dirty="0">
                <a:solidFill>
                  <a:srgbClr val="3333FF"/>
                </a:solidFill>
              </a:rPr>
              <a:t>GANANCIA</a:t>
            </a:r>
            <a:r>
              <a:rPr sz="2000" spc="145" dirty="0">
                <a:solidFill>
                  <a:srgbClr val="3333FF"/>
                </a:solidFill>
              </a:rPr>
              <a:t> </a:t>
            </a:r>
            <a:r>
              <a:rPr sz="2000" spc="360" dirty="0">
                <a:solidFill>
                  <a:srgbClr val="3333FF"/>
                </a:solidFill>
              </a:rPr>
              <a:t>DE</a:t>
            </a:r>
            <a:r>
              <a:rPr sz="2000" spc="125" dirty="0">
                <a:solidFill>
                  <a:srgbClr val="3333FF"/>
                </a:solidFill>
              </a:rPr>
              <a:t> </a:t>
            </a:r>
            <a:r>
              <a:rPr sz="2000" spc="370" dirty="0">
                <a:solidFill>
                  <a:srgbClr val="3333FF"/>
                </a:solidFill>
              </a:rPr>
              <a:t>PESO</a:t>
            </a:r>
            <a:r>
              <a:rPr sz="2000" spc="120" dirty="0">
                <a:solidFill>
                  <a:srgbClr val="3333FF"/>
                </a:solidFill>
              </a:rPr>
              <a:t> </a:t>
            </a:r>
            <a:r>
              <a:rPr sz="2000" spc="350" dirty="0">
                <a:solidFill>
                  <a:srgbClr val="3333FF"/>
                </a:solidFill>
              </a:rPr>
              <a:t>EN</a:t>
            </a:r>
            <a:r>
              <a:rPr sz="2000" spc="114" dirty="0">
                <a:solidFill>
                  <a:srgbClr val="3333FF"/>
                </a:solidFill>
              </a:rPr>
              <a:t> </a:t>
            </a:r>
            <a:r>
              <a:rPr sz="2000" spc="229" dirty="0">
                <a:solidFill>
                  <a:srgbClr val="3333FF"/>
                </a:solidFill>
              </a:rPr>
              <a:t>MUJER </a:t>
            </a:r>
            <a:r>
              <a:rPr sz="2000" spc="305" dirty="0">
                <a:solidFill>
                  <a:srgbClr val="3333FF"/>
                </a:solidFill>
              </a:rPr>
              <a:t>GESTANTE</a:t>
            </a:r>
            <a:r>
              <a:rPr sz="2000" spc="130" dirty="0">
                <a:solidFill>
                  <a:srgbClr val="3333FF"/>
                </a:solidFill>
              </a:rPr>
              <a:t> </a:t>
            </a:r>
            <a:r>
              <a:rPr sz="2000" spc="350" dirty="0">
                <a:solidFill>
                  <a:srgbClr val="3333FF"/>
                </a:solidFill>
              </a:rPr>
              <a:t>CON</a:t>
            </a:r>
            <a:r>
              <a:rPr sz="2000" spc="110" dirty="0">
                <a:solidFill>
                  <a:srgbClr val="3333FF"/>
                </a:solidFill>
              </a:rPr>
              <a:t> </a:t>
            </a:r>
            <a:r>
              <a:rPr sz="2000" spc="320" dirty="0">
                <a:solidFill>
                  <a:srgbClr val="3333FF"/>
                </a:solidFill>
              </a:rPr>
              <a:t>UN</a:t>
            </a:r>
            <a:endParaRPr sz="2000" dirty="0"/>
          </a:p>
          <a:p>
            <a:pPr marL="12065" marR="5080" algn="ctr">
              <a:lnSpc>
                <a:spcPct val="100000"/>
              </a:lnSpc>
            </a:pPr>
            <a:r>
              <a:rPr sz="2000" spc="370" dirty="0">
                <a:solidFill>
                  <a:srgbClr val="3333FF"/>
                </a:solidFill>
              </a:rPr>
              <a:t>IMC</a:t>
            </a:r>
            <a:r>
              <a:rPr sz="2000" spc="114" dirty="0">
                <a:solidFill>
                  <a:srgbClr val="3333FF"/>
                </a:solidFill>
              </a:rPr>
              <a:t> </a:t>
            </a:r>
            <a:r>
              <a:rPr sz="2000" spc="320" dirty="0">
                <a:solidFill>
                  <a:srgbClr val="3333FF"/>
                </a:solidFill>
              </a:rPr>
              <a:t>PRECONCEPCIONAL</a:t>
            </a:r>
            <a:r>
              <a:rPr sz="2000" spc="110" dirty="0">
                <a:solidFill>
                  <a:srgbClr val="3333FF"/>
                </a:solidFill>
              </a:rPr>
              <a:t> </a:t>
            </a:r>
            <a:r>
              <a:rPr sz="2000" spc="360" dirty="0">
                <a:solidFill>
                  <a:srgbClr val="3333FF"/>
                </a:solidFill>
              </a:rPr>
              <a:t>DE</a:t>
            </a:r>
            <a:r>
              <a:rPr sz="2000" spc="114" dirty="0">
                <a:solidFill>
                  <a:srgbClr val="3333FF"/>
                </a:solidFill>
              </a:rPr>
              <a:t> </a:t>
            </a:r>
            <a:r>
              <a:rPr sz="2000" spc="375" dirty="0">
                <a:solidFill>
                  <a:srgbClr val="3333FF"/>
                </a:solidFill>
              </a:rPr>
              <a:t>OBESIDAD</a:t>
            </a:r>
            <a:r>
              <a:rPr sz="2000" spc="114" dirty="0">
                <a:solidFill>
                  <a:srgbClr val="3333FF"/>
                </a:solidFill>
              </a:rPr>
              <a:t> </a:t>
            </a:r>
            <a:r>
              <a:rPr sz="2000" spc="370" dirty="0">
                <a:solidFill>
                  <a:srgbClr val="3333FF"/>
                </a:solidFill>
              </a:rPr>
              <a:t>(&gt; </a:t>
            </a:r>
            <a:r>
              <a:rPr sz="2000" spc="170" dirty="0">
                <a:solidFill>
                  <a:srgbClr val="3333FF"/>
                </a:solidFill>
              </a:rPr>
              <a:t>30,0)</a:t>
            </a:r>
            <a:endParaRPr sz="2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570" y="1126489"/>
            <a:ext cx="8642350" cy="54584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019" y="336550"/>
            <a:ext cx="5979795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6520" marR="5080" indent="-1353820" algn="just">
              <a:lnSpc>
                <a:spcPct val="100000"/>
              </a:lnSpc>
              <a:spcBef>
                <a:spcPts val="100"/>
              </a:spcBef>
            </a:pPr>
            <a:r>
              <a:rPr sz="3200" spc="400" dirty="0">
                <a:solidFill>
                  <a:srgbClr val="000098"/>
                </a:solidFill>
              </a:rPr>
              <a:t>EVALUACION</a:t>
            </a:r>
            <a:r>
              <a:rPr sz="3200" spc="175" dirty="0">
                <a:solidFill>
                  <a:srgbClr val="000098"/>
                </a:solidFill>
              </a:rPr>
              <a:t> </a:t>
            </a:r>
            <a:r>
              <a:rPr sz="3200" spc="385" dirty="0">
                <a:solidFill>
                  <a:srgbClr val="000098"/>
                </a:solidFill>
              </a:rPr>
              <a:t>DEL</a:t>
            </a:r>
            <a:r>
              <a:rPr sz="3200" spc="190" dirty="0">
                <a:solidFill>
                  <a:srgbClr val="000098"/>
                </a:solidFill>
              </a:rPr>
              <a:t> </a:t>
            </a:r>
            <a:r>
              <a:rPr sz="3200" spc="434" dirty="0">
                <a:solidFill>
                  <a:srgbClr val="000098"/>
                </a:solidFill>
              </a:rPr>
              <a:t>ESTADO </a:t>
            </a:r>
            <a:r>
              <a:rPr sz="3200" spc="390" dirty="0">
                <a:solidFill>
                  <a:srgbClr val="000098"/>
                </a:solidFill>
              </a:rPr>
              <a:t>NUTRICIONAL</a:t>
            </a:r>
            <a:r>
              <a:rPr sz="3200" spc="170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85" dirty="0">
                <a:solidFill>
                  <a:srgbClr val="000098"/>
                </a:solidFill>
              </a:rPr>
              <a:t> </a:t>
            </a:r>
            <a:r>
              <a:rPr sz="3200" spc="320" dirty="0">
                <a:solidFill>
                  <a:srgbClr val="000098"/>
                </a:solidFill>
              </a:rPr>
              <a:t>LA </a:t>
            </a:r>
            <a:r>
              <a:rPr sz="3200" spc="310" dirty="0">
                <a:solidFill>
                  <a:srgbClr val="000098"/>
                </a:solidFill>
              </a:rPr>
              <a:t>MUJER</a:t>
            </a:r>
            <a:r>
              <a:rPr sz="3200" spc="170" dirty="0">
                <a:solidFill>
                  <a:srgbClr val="000098"/>
                </a:solidFill>
              </a:rPr>
              <a:t> </a:t>
            </a:r>
            <a:r>
              <a:rPr sz="3200" spc="390" dirty="0">
                <a:solidFill>
                  <a:srgbClr val="000098"/>
                </a:solidFill>
              </a:rPr>
              <a:t>GESTANTE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30200" y="1926590"/>
            <a:ext cx="7602220" cy="479679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750" b="1" u="heavy" spc="340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PROPÓSITO:</a:t>
            </a:r>
            <a:endParaRPr sz="2750">
              <a:latin typeface="Trebuchet MS"/>
              <a:cs typeface="Trebuchet MS"/>
            </a:endParaRPr>
          </a:p>
          <a:p>
            <a:pPr marL="355600" marR="759460" indent="-342900">
              <a:lnSpc>
                <a:spcPct val="100000"/>
              </a:lnSpc>
              <a:spcBef>
                <a:spcPts val="890"/>
              </a:spcBef>
              <a:buFont typeface="Arial MT"/>
              <a:buChar char="•"/>
              <a:tabLst>
                <a:tab pos="355600" algn="l"/>
              </a:tabLst>
            </a:pPr>
            <a:r>
              <a:rPr sz="2750" b="1" spc="300" dirty="0">
                <a:latin typeface="Trebuchet MS"/>
                <a:cs typeface="Trebuchet MS"/>
              </a:rPr>
              <a:t>Determinar</a:t>
            </a:r>
            <a:r>
              <a:rPr sz="2750" b="1" spc="260" dirty="0">
                <a:latin typeface="Trebuchet MS"/>
                <a:cs typeface="Trebuchet MS"/>
              </a:rPr>
              <a:t> </a:t>
            </a:r>
            <a:r>
              <a:rPr sz="2750" b="1" spc="215" dirty="0">
                <a:latin typeface="Trebuchet MS"/>
                <a:cs typeface="Trebuchet MS"/>
              </a:rPr>
              <a:t>el</a:t>
            </a:r>
            <a:r>
              <a:rPr sz="2750" b="1" spc="150" dirty="0">
                <a:latin typeface="Trebuchet MS"/>
                <a:cs typeface="Trebuchet MS"/>
              </a:rPr>
              <a:t> </a:t>
            </a:r>
            <a:r>
              <a:rPr sz="2750" b="1" spc="340" dirty="0">
                <a:latin typeface="Trebuchet MS"/>
                <a:cs typeface="Trebuchet MS"/>
              </a:rPr>
              <a:t>estado</a:t>
            </a:r>
            <a:r>
              <a:rPr sz="2750" b="1" spc="145" dirty="0">
                <a:latin typeface="Trebuchet MS"/>
                <a:cs typeface="Trebuchet MS"/>
              </a:rPr>
              <a:t> </a:t>
            </a:r>
            <a:r>
              <a:rPr sz="2750" b="1" spc="229" dirty="0">
                <a:latin typeface="Trebuchet MS"/>
                <a:cs typeface="Trebuchet MS"/>
              </a:rPr>
              <a:t>nutricional </a:t>
            </a:r>
            <a:r>
              <a:rPr sz="2750" b="1" spc="330" dirty="0">
                <a:latin typeface="Trebuchet MS"/>
                <a:cs typeface="Trebuchet MS"/>
              </a:rPr>
              <a:t>de</a:t>
            </a:r>
            <a:r>
              <a:rPr sz="2750" b="1" spc="150" dirty="0">
                <a:latin typeface="Trebuchet MS"/>
                <a:cs typeface="Trebuchet MS"/>
              </a:rPr>
              <a:t> </a:t>
            </a:r>
            <a:r>
              <a:rPr sz="2750" b="1" spc="254" dirty="0">
                <a:latin typeface="Trebuchet MS"/>
                <a:cs typeface="Trebuchet MS"/>
              </a:rPr>
              <a:t>la</a:t>
            </a:r>
            <a:r>
              <a:rPr sz="2750" b="1" spc="180" dirty="0">
                <a:latin typeface="Trebuchet MS"/>
                <a:cs typeface="Trebuchet MS"/>
              </a:rPr>
              <a:t> </a:t>
            </a:r>
            <a:r>
              <a:rPr sz="2750" b="1" spc="250" dirty="0">
                <a:latin typeface="Trebuchet MS"/>
                <a:cs typeface="Trebuchet MS"/>
              </a:rPr>
              <a:t>mujer</a:t>
            </a:r>
            <a:r>
              <a:rPr sz="2750" b="1" spc="150" dirty="0">
                <a:latin typeface="Trebuchet MS"/>
                <a:cs typeface="Trebuchet MS"/>
              </a:rPr>
              <a:t> </a:t>
            </a:r>
            <a:r>
              <a:rPr sz="2750" b="1" spc="305" dirty="0">
                <a:latin typeface="Trebuchet MS"/>
                <a:cs typeface="Trebuchet MS"/>
              </a:rPr>
              <a:t>gestante.</a:t>
            </a:r>
            <a:endParaRPr sz="275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2000"/>
              </a:lnSpc>
              <a:spcBef>
                <a:spcPts val="790"/>
              </a:spcBef>
              <a:buFont typeface="Arial MT"/>
              <a:buChar char="•"/>
              <a:tabLst>
                <a:tab pos="355600" algn="l"/>
              </a:tabLst>
            </a:pPr>
            <a:r>
              <a:rPr sz="2750" b="1" spc="275" dirty="0">
                <a:latin typeface="Trebuchet MS"/>
                <a:cs typeface="Trebuchet MS"/>
              </a:rPr>
              <a:t>Vigilar</a:t>
            </a:r>
            <a:r>
              <a:rPr sz="2750" b="1" spc="190" dirty="0">
                <a:latin typeface="Trebuchet MS"/>
                <a:cs typeface="Trebuchet MS"/>
              </a:rPr>
              <a:t> </a:t>
            </a:r>
            <a:r>
              <a:rPr sz="2750" b="1" spc="310" dirty="0">
                <a:latin typeface="Trebuchet MS"/>
                <a:cs typeface="Trebuchet MS"/>
              </a:rPr>
              <a:t>en</a:t>
            </a:r>
            <a:r>
              <a:rPr sz="2750" b="1" spc="210" dirty="0">
                <a:latin typeface="Trebuchet MS"/>
                <a:cs typeface="Trebuchet MS"/>
              </a:rPr>
              <a:t> </a:t>
            </a:r>
            <a:r>
              <a:rPr sz="2750" b="1" spc="310" dirty="0">
                <a:latin typeface="Trebuchet MS"/>
                <a:cs typeface="Trebuchet MS"/>
              </a:rPr>
              <a:t>forma</a:t>
            </a:r>
            <a:r>
              <a:rPr sz="2750" b="1" spc="265" dirty="0">
                <a:latin typeface="Trebuchet MS"/>
                <a:cs typeface="Trebuchet MS"/>
              </a:rPr>
              <a:t> </a:t>
            </a:r>
            <a:r>
              <a:rPr sz="2750" b="1" spc="305" dirty="0">
                <a:latin typeface="Trebuchet MS"/>
                <a:cs typeface="Trebuchet MS"/>
              </a:rPr>
              <a:t>sistemática</a:t>
            </a:r>
            <a:r>
              <a:rPr sz="2750" b="1" spc="195" dirty="0">
                <a:latin typeface="Trebuchet MS"/>
                <a:cs typeface="Trebuchet MS"/>
              </a:rPr>
              <a:t> </a:t>
            </a:r>
            <a:r>
              <a:rPr sz="2750" b="1" spc="270" dirty="0">
                <a:latin typeface="Trebuchet MS"/>
                <a:cs typeface="Trebuchet MS"/>
              </a:rPr>
              <a:t>y </a:t>
            </a:r>
            <a:r>
              <a:rPr sz="2750" b="1" spc="305" dirty="0">
                <a:latin typeface="Trebuchet MS"/>
                <a:cs typeface="Trebuchet MS"/>
              </a:rPr>
              <a:t>adecuada,</a:t>
            </a:r>
            <a:r>
              <a:rPr sz="2750" b="1" spc="310" dirty="0">
                <a:latin typeface="Trebuchet MS"/>
                <a:cs typeface="Trebuchet MS"/>
              </a:rPr>
              <a:t> </a:t>
            </a:r>
            <a:r>
              <a:rPr sz="2750" b="1" spc="250" dirty="0">
                <a:latin typeface="Trebuchet MS"/>
                <a:cs typeface="Trebuchet MS"/>
              </a:rPr>
              <a:t>la</a:t>
            </a:r>
            <a:r>
              <a:rPr sz="2750" b="1" spc="200" dirty="0">
                <a:latin typeface="Trebuchet MS"/>
                <a:cs typeface="Trebuchet MS"/>
              </a:rPr>
              <a:t> </a:t>
            </a:r>
            <a:r>
              <a:rPr sz="2750" b="1" spc="335" dirty="0">
                <a:latin typeface="Trebuchet MS"/>
                <a:cs typeface="Trebuchet MS"/>
              </a:rPr>
              <a:t>ganancia</a:t>
            </a:r>
            <a:r>
              <a:rPr sz="2750" b="1" spc="170" dirty="0">
                <a:latin typeface="Trebuchet MS"/>
                <a:cs typeface="Trebuchet MS"/>
              </a:rPr>
              <a:t> </a:t>
            </a:r>
            <a:r>
              <a:rPr sz="2750" b="1" spc="330" dirty="0">
                <a:latin typeface="Trebuchet MS"/>
                <a:cs typeface="Trebuchet MS"/>
              </a:rPr>
              <a:t>de</a:t>
            </a:r>
            <a:r>
              <a:rPr sz="2750" b="1" spc="165" dirty="0">
                <a:latin typeface="Trebuchet MS"/>
                <a:cs typeface="Trebuchet MS"/>
              </a:rPr>
              <a:t> </a:t>
            </a:r>
            <a:r>
              <a:rPr sz="2750" b="1" spc="360" dirty="0">
                <a:latin typeface="Trebuchet MS"/>
                <a:cs typeface="Trebuchet MS"/>
              </a:rPr>
              <a:t>peso</a:t>
            </a:r>
            <a:r>
              <a:rPr sz="2750" b="1" spc="145" dirty="0">
                <a:latin typeface="Trebuchet MS"/>
                <a:cs typeface="Trebuchet MS"/>
              </a:rPr>
              <a:t> </a:t>
            </a:r>
            <a:r>
              <a:rPr sz="2750" b="1" spc="330" dirty="0">
                <a:latin typeface="Trebuchet MS"/>
                <a:cs typeface="Trebuchet MS"/>
              </a:rPr>
              <a:t>de</a:t>
            </a:r>
            <a:r>
              <a:rPr sz="2750" b="1" spc="229" dirty="0">
                <a:latin typeface="Trebuchet MS"/>
                <a:cs typeface="Trebuchet MS"/>
              </a:rPr>
              <a:t> la </a:t>
            </a:r>
            <a:r>
              <a:rPr sz="2750" b="1" spc="250" dirty="0">
                <a:latin typeface="Trebuchet MS"/>
                <a:cs typeface="Trebuchet MS"/>
              </a:rPr>
              <a:t>mujer</a:t>
            </a:r>
            <a:r>
              <a:rPr sz="2750" b="1" spc="180" dirty="0">
                <a:latin typeface="Trebuchet MS"/>
                <a:cs typeface="Trebuchet MS"/>
              </a:rPr>
              <a:t> </a:t>
            </a:r>
            <a:r>
              <a:rPr sz="2750" b="1" spc="305" dirty="0">
                <a:latin typeface="Trebuchet MS"/>
                <a:cs typeface="Trebuchet MS"/>
              </a:rPr>
              <a:t>gestante.</a:t>
            </a:r>
            <a:endParaRPr sz="2750">
              <a:latin typeface="Trebuchet MS"/>
              <a:cs typeface="Trebuchet MS"/>
            </a:endParaRPr>
          </a:p>
          <a:p>
            <a:pPr marL="355600" marR="16510" indent="-342900">
              <a:lnSpc>
                <a:spcPct val="102000"/>
              </a:lnSpc>
              <a:spcBef>
                <a:spcPts val="795"/>
              </a:spcBef>
              <a:buFont typeface="Arial MT"/>
              <a:buChar char="•"/>
              <a:tabLst>
                <a:tab pos="355600" algn="l"/>
              </a:tabLst>
            </a:pPr>
            <a:r>
              <a:rPr sz="2750" b="1" spc="295" dirty="0">
                <a:latin typeface="Trebuchet MS"/>
                <a:cs typeface="Trebuchet MS"/>
              </a:rPr>
              <a:t>Disminuir</a:t>
            </a:r>
            <a:r>
              <a:rPr sz="2750" b="1" spc="265" dirty="0">
                <a:latin typeface="Trebuchet MS"/>
                <a:cs typeface="Trebuchet MS"/>
              </a:rPr>
              <a:t> </a:t>
            </a:r>
            <a:r>
              <a:rPr sz="2750" b="1" spc="300" dirty="0">
                <a:latin typeface="Trebuchet MS"/>
                <a:cs typeface="Trebuchet MS"/>
              </a:rPr>
              <a:t>los</a:t>
            </a:r>
            <a:r>
              <a:rPr sz="2750" b="1" spc="165" dirty="0">
                <a:latin typeface="Trebuchet MS"/>
                <a:cs typeface="Trebuchet MS"/>
              </a:rPr>
              <a:t> </a:t>
            </a:r>
            <a:r>
              <a:rPr sz="2750" b="1" spc="345" dirty="0">
                <a:latin typeface="Trebuchet MS"/>
                <a:cs typeface="Trebuchet MS"/>
              </a:rPr>
              <a:t>riesgos</a:t>
            </a:r>
            <a:r>
              <a:rPr sz="2750" b="1" spc="155" dirty="0">
                <a:latin typeface="Trebuchet MS"/>
                <a:cs typeface="Trebuchet MS"/>
              </a:rPr>
              <a:t> </a:t>
            </a:r>
            <a:r>
              <a:rPr sz="2750" b="1" spc="360" dirty="0">
                <a:latin typeface="Trebuchet MS"/>
                <a:cs typeface="Trebuchet MS"/>
              </a:rPr>
              <a:t>causados</a:t>
            </a:r>
            <a:r>
              <a:rPr sz="2750" b="1" spc="295" dirty="0">
                <a:latin typeface="Trebuchet MS"/>
                <a:cs typeface="Trebuchet MS"/>
              </a:rPr>
              <a:t> </a:t>
            </a:r>
            <a:r>
              <a:rPr sz="2750" b="1" spc="265" dirty="0">
                <a:latin typeface="Trebuchet MS"/>
                <a:cs typeface="Trebuchet MS"/>
              </a:rPr>
              <a:t>por </a:t>
            </a:r>
            <a:r>
              <a:rPr sz="2750" b="1" spc="250" dirty="0">
                <a:latin typeface="Trebuchet MS"/>
                <a:cs typeface="Trebuchet MS"/>
              </a:rPr>
              <a:t>la</a:t>
            </a:r>
            <a:r>
              <a:rPr sz="2750" b="1" spc="190" dirty="0">
                <a:latin typeface="Trebuchet MS"/>
                <a:cs typeface="Trebuchet MS"/>
              </a:rPr>
              <a:t> </a:t>
            </a:r>
            <a:r>
              <a:rPr sz="2750" b="1" spc="245" dirty="0">
                <a:latin typeface="Trebuchet MS"/>
                <a:cs typeface="Trebuchet MS"/>
              </a:rPr>
              <a:t>deficiente</a:t>
            </a:r>
            <a:r>
              <a:rPr sz="2750" b="1" spc="155" dirty="0">
                <a:latin typeface="Trebuchet MS"/>
                <a:cs typeface="Trebuchet MS"/>
              </a:rPr>
              <a:t> </a:t>
            </a:r>
            <a:r>
              <a:rPr sz="2750" b="1" spc="310" dirty="0">
                <a:latin typeface="Trebuchet MS"/>
                <a:cs typeface="Trebuchet MS"/>
              </a:rPr>
              <a:t>o</a:t>
            </a:r>
            <a:r>
              <a:rPr sz="2750" b="1" spc="150" dirty="0">
                <a:latin typeface="Trebuchet MS"/>
                <a:cs typeface="Trebuchet MS"/>
              </a:rPr>
              <a:t> </a:t>
            </a:r>
            <a:r>
              <a:rPr sz="2750" b="1" spc="290" dirty="0">
                <a:latin typeface="Trebuchet MS"/>
                <a:cs typeface="Trebuchet MS"/>
              </a:rPr>
              <a:t>excesiva</a:t>
            </a:r>
            <a:r>
              <a:rPr sz="2750" b="1" spc="265" dirty="0">
                <a:latin typeface="Trebuchet MS"/>
                <a:cs typeface="Trebuchet MS"/>
              </a:rPr>
              <a:t> </a:t>
            </a:r>
            <a:r>
              <a:rPr sz="2750" b="1" spc="340" dirty="0">
                <a:latin typeface="Trebuchet MS"/>
                <a:cs typeface="Trebuchet MS"/>
              </a:rPr>
              <a:t>ganancia</a:t>
            </a:r>
            <a:r>
              <a:rPr sz="2750" b="1" spc="330" dirty="0">
                <a:latin typeface="Trebuchet MS"/>
                <a:cs typeface="Trebuchet MS"/>
              </a:rPr>
              <a:t> </a:t>
            </a:r>
            <a:r>
              <a:rPr sz="2750" b="1" spc="305" dirty="0">
                <a:latin typeface="Trebuchet MS"/>
                <a:cs typeface="Trebuchet MS"/>
              </a:rPr>
              <a:t>de </a:t>
            </a:r>
            <a:r>
              <a:rPr sz="2750" b="1" spc="280" dirty="0">
                <a:latin typeface="Trebuchet MS"/>
                <a:cs typeface="Trebuchet MS"/>
              </a:rPr>
              <a:t>peso.</a:t>
            </a:r>
            <a:endParaRPr sz="275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810"/>
              </a:spcBef>
              <a:buFont typeface="Arial MT"/>
              <a:buChar char="•"/>
              <a:tabLst>
                <a:tab pos="354965" algn="l"/>
                <a:tab pos="2407285" algn="l"/>
                <a:tab pos="2980055" algn="l"/>
                <a:tab pos="6002655" algn="l"/>
              </a:tabLst>
            </a:pPr>
            <a:r>
              <a:rPr sz="2750" b="1" spc="280" dirty="0">
                <a:latin typeface="Trebuchet MS"/>
                <a:cs typeface="Trebuchet MS"/>
              </a:rPr>
              <a:t>Estimular</a:t>
            </a:r>
            <a:r>
              <a:rPr sz="2750" b="1" dirty="0">
                <a:latin typeface="Trebuchet MS"/>
                <a:cs typeface="Trebuchet MS"/>
              </a:rPr>
              <a:t>	</a:t>
            </a:r>
            <a:r>
              <a:rPr sz="2750" b="1" spc="229" dirty="0">
                <a:latin typeface="Trebuchet MS"/>
                <a:cs typeface="Trebuchet MS"/>
              </a:rPr>
              <a:t>la</a:t>
            </a:r>
            <a:r>
              <a:rPr sz="2750" b="1" dirty="0">
                <a:latin typeface="Trebuchet MS"/>
                <a:cs typeface="Trebuchet MS"/>
              </a:rPr>
              <a:t>	</a:t>
            </a:r>
            <a:r>
              <a:rPr sz="2750" b="1" spc="265" dirty="0">
                <a:latin typeface="Trebuchet MS"/>
                <a:cs typeface="Trebuchet MS"/>
              </a:rPr>
              <a:t>atención</a:t>
            </a:r>
            <a:r>
              <a:rPr sz="2750" b="1" dirty="0">
                <a:latin typeface="Trebuchet MS"/>
                <a:cs typeface="Trebuchet MS"/>
              </a:rPr>
              <a:t>	</a:t>
            </a:r>
            <a:r>
              <a:rPr sz="2750" b="1" spc="270" dirty="0">
                <a:latin typeface="Trebuchet MS"/>
                <a:cs typeface="Trebuchet MS"/>
              </a:rPr>
              <a:t>integral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887" y="274751"/>
            <a:ext cx="884809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1905" marR="5080" indent="-1259840" algn="ctr">
              <a:lnSpc>
                <a:spcPct val="100000"/>
              </a:lnSpc>
              <a:spcBef>
                <a:spcPts val="100"/>
              </a:spcBef>
            </a:pPr>
            <a:r>
              <a:rPr spc="465" dirty="0">
                <a:solidFill>
                  <a:srgbClr val="000098"/>
                </a:solidFill>
              </a:rPr>
              <a:t>RECOMENDACIÓN</a:t>
            </a:r>
            <a:r>
              <a:rPr spc="210" dirty="0">
                <a:solidFill>
                  <a:srgbClr val="000098"/>
                </a:solidFill>
              </a:rPr>
              <a:t> </a:t>
            </a:r>
            <a:r>
              <a:rPr spc="434" dirty="0">
                <a:solidFill>
                  <a:srgbClr val="000098"/>
                </a:solidFill>
              </a:rPr>
              <a:t>D</a:t>
            </a:r>
            <a:r>
              <a:rPr lang="es-EC" spc="434" dirty="0">
                <a:solidFill>
                  <a:srgbClr val="000098"/>
                </a:solidFill>
              </a:rPr>
              <a:t>E </a:t>
            </a:r>
            <a:r>
              <a:rPr spc="440" dirty="0">
                <a:solidFill>
                  <a:srgbClr val="000098"/>
                </a:solidFill>
              </a:rPr>
              <a:t>INCREMENTO</a:t>
            </a:r>
            <a:r>
              <a:rPr spc="170" dirty="0">
                <a:solidFill>
                  <a:srgbClr val="000098"/>
                </a:solidFill>
              </a:rPr>
              <a:t> </a:t>
            </a:r>
            <a:r>
              <a:rPr spc="459" dirty="0">
                <a:solidFill>
                  <a:srgbClr val="000098"/>
                </a:solidFill>
              </a:rPr>
              <a:t>DE</a:t>
            </a:r>
            <a:r>
              <a:rPr spc="170" dirty="0">
                <a:solidFill>
                  <a:srgbClr val="000098"/>
                </a:solidFill>
              </a:rPr>
              <a:t> </a:t>
            </a:r>
            <a:r>
              <a:rPr spc="459" dirty="0">
                <a:solidFill>
                  <a:srgbClr val="000098"/>
                </a:solidFill>
              </a:rPr>
              <a:t>PESO</a:t>
            </a:r>
            <a:r>
              <a:rPr lang="es-EC" spc="459" dirty="0">
                <a:solidFill>
                  <a:srgbClr val="000098"/>
                </a:solidFill>
              </a:rPr>
              <a:t> SEGÚN ESTADO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256789" y="1842730"/>
            <a:ext cx="3124200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10"/>
              </a:lnSpc>
            </a:pPr>
            <a:r>
              <a:rPr sz="3200" b="1" spc="380" dirty="0">
                <a:solidFill>
                  <a:srgbClr val="000098"/>
                </a:solidFill>
                <a:latin typeface="Trebuchet MS"/>
                <a:cs typeface="Trebuchet MS"/>
              </a:rPr>
              <a:t>NUTRICIONAL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309" y="1605279"/>
            <a:ext cx="1253490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b="1" spc="-10" dirty="0">
                <a:latin typeface="Arial"/>
                <a:cs typeface="Arial"/>
              </a:rPr>
              <a:t>Clasificación</a:t>
            </a:r>
            <a:endParaRPr sz="155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35463"/>
              </p:ext>
            </p:extLst>
          </p:nvPr>
        </p:nvGraphicFramePr>
        <p:xfrm>
          <a:off x="470432" y="1424100"/>
          <a:ext cx="8214364" cy="4375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3110">
                <a:tc gridSpan="3"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1470"/>
                        </a:spcBef>
                        <a:tabLst>
                          <a:tab pos="2355850" algn="l"/>
                        </a:tabLst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IMC</a:t>
                      </a:r>
                      <a:r>
                        <a:rPr sz="15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latin typeface="Arial"/>
                          <a:cs typeface="Arial"/>
                        </a:rPr>
                        <a:t>(peso</a:t>
                      </a:r>
                      <a:r>
                        <a:rPr sz="155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55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latin typeface="Arial"/>
                          <a:cs typeface="Arial"/>
                        </a:rPr>
                        <a:t>Kg</a:t>
                      </a:r>
                      <a:r>
                        <a:rPr sz="155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5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55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3000" b="1" spc="359" baseline="-20833" dirty="0">
                          <a:latin typeface="Trebuchet MS"/>
                          <a:cs typeface="Trebuchet MS"/>
                        </a:rPr>
                        <a:t>peso</a:t>
                      </a:r>
                      <a:endParaRPr sz="3000" baseline="-20833">
                        <a:latin typeface="Trebuchet MS"/>
                        <a:cs typeface="Trebuchet MS"/>
                      </a:endParaRPr>
                    </a:p>
                    <a:p>
                      <a:pPr marL="3702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talla</a:t>
                      </a:r>
                      <a:r>
                        <a:rPr sz="1550" b="1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55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350" b="1" baseline="21604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350" b="1" spc="202" baseline="216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50" dirty="0">
                          <a:latin typeface="Arial"/>
                          <a:cs typeface="Arial"/>
                        </a:rPr>
                        <a:t>)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8DB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0555" marR="468630">
                        <a:lnSpc>
                          <a:spcPct val="117700"/>
                        </a:lnSpc>
                        <a:spcBef>
                          <a:spcPts val="1750"/>
                        </a:spcBef>
                      </a:pPr>
                      <a:r>
                        <a:rPr sz="1550" b="1" spc="200" dirty="0">
                          <a:latin typeface="Trebuchet MS"/>
                          <a:cs typeface="Trebuchet MS"/>
                        </a:rPr>
                        <a:t>peso</a:t>
                      </a:r>
                      <a:r>
                        <a:rPr sz="1550" b="1" spc="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75" dirty="0"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sz="1550" b="1" spc="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10" dirty="0">
                          <a:latin typeface="Trebuchet MS"/>
                          <a:cs typeface="Trebuchet MS"/>
                        </a:rPr>
                        <a:t>el</a:t>
                      </a:r>
                      <a:r>
                        <a:rPr sz="1550" b="1" spc="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215" dirty="0">
                          <a:latin typeface="Trebuchet MS"/>
                          <a:cs typeface="Trebuchet MS"/>
                        </a:rPr>
                        <a:t>Segundo</a:t>
                      </a:r>
                      <a:r>
                        <a:rPr sz="1550" b="1" spc="2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30" dirty="0">
                          <a:latin typeface="Trebuchet MS"/>
                          <a:cs typeface="Trebuchet MS"/>
                        </a:rPr>
                        <a:t>y </a:t>
                      </a:r>
                      <a:r>
                        <a:rPr sz="1550" b="1" spc="125" dirty="0">
                          <a:latin typeface="Trebuchet MS"/>
                          <a:cs typeface="Trebuchet MS"/>
                        </a:rPr>
                        <a:t>Tercer</a:t>
                      </a:r>
                      <a:r>
                        <a:rPr sz="1550" b="1" spc="1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35" dirty="0">
                          <a:latin typeface="Trebuchet MS"/>
                          <a:cs typeface="Trebuchet MS"/>
                        </a:rPr>
                        <a:t>trimestre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T="222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243"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Pre</a:t>
                      </a:r>
                      <a:r>
                        <a:rPr sz="155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10" dirty="0">
                          <a:latin typeface="Arial"/>
                          <a:cs typeface="Arial"/>
                        </a:rPr>
                        <a:t>gestacional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marL="490220">
                        <a:lnSpc>
                          <a:spcPts val="1714"/>
                        </a:lnSpc>
                      </a:pPr>
                      <a:r>
                        <a:rPr sz="1550" b="1" spc="-10" dirty="0">
                          <a:latin typeface="Arial"/>
                          <a:cs typeface="Arial"/>
                        </a:rPr>
                        <a:t>Rango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53721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55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25" dirty="0">
                          <a:latin typeface="Arial"/>
                          <a:cs typeface="Arial"/>
                        </a:rPr>
                        <a:t>kg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marL="574040">
                        <a:lnSpc>
                          <a:spcPts val="1714"/>
                        </a:lnSpc>
                      </a:pPr>
                      <a:r>
                        <a:rPr sz="1550" b="1" spc="-10" dirty="0">
                          <a:latin typeface="Arial"/>
                          <a:cs typeface="Arial"/>
                        </a:rPr>
                        <a:t>Rango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47498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55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10" dirty="0">
                          <a:latin typeface="Arial"/>
                          <a:cs typeface="Arial"/>
                        </a:rPr>
                        <a:t>libras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1714"/>
                        </a:lnSpc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Promedio</a:t>
                      </a:r>
                      <a:r>
                        <a:rPr sz="155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25" dirty="0">
                          <a:latin typeface="Arial"/>
                          <a:cs typeface="Arial"/>
                        </a:rPr>
                        <a:t>en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3346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50" b="1" spc="-10" dirty="0">
                          <a:latin typeface="Arial"/>
                          <a:cs typeface="Arial"/>
                        </a:rPr>
                        <a:t>Kg/semana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1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ts val="1714"/>
                        </a:lnSpc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Promedio</a:t>
                      </a:r>
                      <a:r>
                        <a:rPr sz="155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25" dirty="0">
                          <a:latin typeface="Arial"/>
                          <a:cs typeface="Arial"/>
                        </a:rPr>
                        <a:t>en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346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50" b="1" spc="-10" dirty="0">
                          <a:latin typeface="Arial"/>
                          <a:cs typeface="Arial"/>
                        </a:rPr>
                        <a:t>Lb/semana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8DB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337">
                <a:tc>
                  <a:txBody>
                    <a:bodyPr/>
                    <a:lstStyle/>
                    <a:p>
                      <a:pPr algn="ctr">
                        <a:lnSpc>
                          <a:spcPts val="1714"/>
                        </a:lnSpc>
                      </a:pPr>
                      <a:r>
                        <a:rPr sz="1550" b="1" dirty="0">
                          <a:latin typeface="Arial"/>
                          <a:cs typeface="Arial"/>
                        </a:rPr>
                        <a:t>Bajo</a:t>
                      </a:r>
                      <a:r>
                        <a:rPr sz="155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20" dirty="0">
                          <a:latin typeface="Arial"/>
                          <a:cs typeface="Arial"/>
                        </a:rPr>
                        <a:t>peso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(&lt;18.5</a:t>
                      </a:r>
                      <a:r>
                        <a:rPr sz="15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50" dirty="0">
                          <a:latin typeface="Arial MT"/>
                          <a:cs typeface="Arial MT"/>
                        </a:rPr>
                        <a:t>)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1714"/>
                        </a:lnSpc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12.5</a:t>
                      </a:r>
                      <a:r>
                        <a:rPr sz="15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155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25" dirty="0">
                          <a:latin typeface="Arial MT"/>
                          <a:cs typeface="Arial MT"/>
                        </a:rPr>
                        <a:t>18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714"/>
                        </a:lnSpc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28</a:t>
                      </a:r>
                      <a:r>
                        <a:rPr sz="155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15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25" dirty="0">
                          <a:latin typeface="Arial MT"/>
                          <a:cs typeface="Arial MT"/>
                        </a:rPr>
                        <a:t>40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714"/>
                        </a:lnSpc>
                      </a:pPr>
                      <a:r>
                        <a:rPr sz="1550" b="1" spc="-20" dirty="0">
                          <a:latin typeface="Arial"/>
                          <a:cs typeface="Arial"/>
                        </a:rPr>
                        <a:t>0.51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(0.44</a:t>
                      </a:r>
                      <a:r>
                        <a:rPr sz="155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10" dirty="0">
                          <a:latin typeface="Arial MT"/>
                          <a:cs typeface="Arial MT"/>
                        </a:rPr>
                        <a:t>0.58)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714"/>
                        </a:lnSpc>
                      </a:pPr>
                      <a:r>
                        <a:rPr sz="1550" spc="-50" dirty="0">
                          <a:latin typeface="Arial MT"/>
                          <a:cs typeface="Arial MT"/>
                        </a:rPr>
                        <a:t>1</a:t>
                      </a:r>
                      <a:endParaRPr sz="1550">
                        <a:latin typeface="Arial MT"/>
                        <a:cs typeface="Arial MT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(1</a:t>
                      </a:r>
                      <a:r>
                        <a:rPr sz="155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- </a:t>
                      </a:r>
                      <a:r>
                        <a:rPr sz="1550" spc="-20" dirty="0">
                          <a:latin typeface="Arial MT"/>
                          <a:cs typeface="Arial MT"/>
                        </a:rPr>
                        <a:t>1.3)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337">
                <a:tc>
                  <a:txBody>
                    <a:bodyPr/>
                    <a:lstStyle/>
                    <a:p>
                      <a:pPr algn="ctr">
                        <a:lnSpc>
                          <a:spcPts val="1714"/>
                        </a:lnSpc>
                      </a:pPr>
                      <a:r>
                        <a:rPr sz="1550" b="1" spc="-10" dirty="0">
                          <a:latin typeface="Arial"/>
                          <a:cs typeface="Arial"/>
                        </a:rPr>
                        <a:t>Normal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R="1270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(18.5</a:t>
                      </a:r>
                      <a:r>
                        <a:rPr sz="155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15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20" dirty="0">
                          <a:latin typeface="Arial MT"/>
                          <a:cs typeface="Arial MT"/>
                        </a:rPr>
                        <a:t>24.9)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ts val="1714"/>
                        </a:lnSpc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11.5</a:t>
                      </a:r>
                      <a:r>
                        <a:rPr sz="155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15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25" dirty="0">
                          <a:latin typeface="Arial MT"/>
                          <a:cs typeface="Arial MT"/>
                        </a:rPr>
                        <a:t>16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714"/>
                        </a:lnSpc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25</a:t>
                      </a:r>
                      <a:r>
                        <a:rPr sz="155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15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25" dirty="0">
                          <a:latin typeface="Arial MT"/>
                          <a:cs typeface="Arial MT"/>
                        </a:rPr>
                        <a:t>35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714"/>
                        </a:lnSpc>
                      </a:pPr>
                      <a:r>
                        <a:rPr sz="1550" b="1" spc="-20" dirty="0">
                          <a:latin typeface="Arial"/>
                          <a:cs typeface="Arial"/>
                        </a:rPr>
                        <a:t>0.42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(0.35</a:t>
                      </a:r>
                      <a:r>
                        <a:rPr sz="155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20" dirty="0">
                          <a:latin typeface="Arial MT"/>
                          <a:cs typeface="Arial MT"/>
                        </a:rPr>
                        <a:t>0.50)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714"/>
                        </a:lnSpc>
                      </a:pPr>
                      <a:r>
                        <a:rPr sz="1550" spc="-50" dirty="0">
                          <a:latin typeface="Arial MT"/>
                          <a:cs typeface="Arial MT"/>
                        </a:rPr>
                        <a:t>1</a:t>
                      </a:r>
                      <a:endParaRPr sz="1550">
                        <a:latin typeface="Arial MT"/>
                        <a:cs typeface="Arial MT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(0.8</a:t>
                      </a:r>
                      <a:r>
                        <a:rPr sz="155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5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25" dirty="0">
                          <a:latin typeface="Arial MT"/>
                          <a:cs typeface="Arial MT"/>
                        </a:rPr>
                        <a:t>1)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337">
                <a:tc>
                  <a:txBody>
                    <a:bodyPr/>
                    <a:lstStyle/>
                    <a:p>
                      <a:pPr marL="405765">
                        <a:lnSpc>
                          <a:spcPts val="1710"/>
                        </a:lnSpc>
                      </a:pPr>
                      <a:r>
                        <a:rPr sz="1550" b="1" spc="-10" dirty="0">
                          <a:latin typeface="Arial"/>
                          <a:cs typeface="Arial"/>
                        </a:rPr>
                        <a:t>Sobrepeso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43370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(25</a:t>
                      </a:r>
                      <a:r>
                        <a:rPr sz="155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155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10" dirty="0">
                          <a:latin typeface="Arial MT"/>
                          <a:cs typeface="Arial MT"/>
                        </a:rPr>
                        <a:t>29.9)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0"/>
                        </a:lnSpc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7</a:t>
                      </a:r>
                      <a:r>
                        <a:rPr sz="155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155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20" dirty="0">
                          <a:latin typeface="Arial MT"/>
                          <a:cs typeface="Arial MT"/>
                        </a:rPr>
                        <a:t>11.5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710"/>
                        </a:lnSpc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15</a:t>
                      </a:r>
                      <a:r>
                        <a:rPr sz="155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155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25" dirty="0">
                          <a:latin typeface="Arial MT"/>
                          <a:cs typeface="Arial MT"/>
                        </a:rPr>
                        <a:t>25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710"/>
                        </a:lnSpc>
                      </a:pPr>
                      <a:r>
                        <a:rPr sz="1550" b="1" spc="-20" dirty="0">
                          <a:latin typeface="Arial"/>
                          <a:cs typeface="Arial"/>
                        </a:rPr>
                        <a:t>0.28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(0.23</a:t>
                      </a:r>
                      <a:r>
                        <a:rPr sz="155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20" dirty="0">
                          <a:latin typeface="Arial MT"/>
                          <a:cs typeface="Arial MT"/>
                        </a:rPr>
                        <a:t>0.33)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3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710"/>
                        </a:lnSpc>
                      </a:pPr>
                      <a:r>
                        <a:rPr sz="1550" spc="-25" dirty="0">
                          <a:latin typeface="Arial MT"/>
                          <a:cs typeface="Arial MT"/>
                        </a:rPr>
                        <a:t>0.6</a:t>
                      </a:r>
                      <a:endParaRPr sz="1550">
                        <a:latin typeface="Arial MT"/>
                        <a:cs typeface="Arial MT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(0.5</a:t>
                      </a:r>
                      <a:r>
                        <a:rPr sz="155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20" dirty="0">
                          <a:latin typeface="Arial MT"/>
                          <a:cs typeface="Arial MT"/>
                        </a:rPr>
                        <a:t>0.7)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337">
                <a:tc>
                  <a:txBody>
                    <a:bodyPr/>
                    <a:lstStyle/>
                    <a:p>
                      <a:pPr marL="471805">
                        <a:lnSpc>
                          <a:spcPts val="1710"/>
                        </a:lnSpc>
                      </a:pPr>
                      <a:r>
                        <a:rPr sz="1550" b="1" spc="-10" dirty="0">
                          <a:latin typeface="Arial"/>
                          <a:cs typeface="Arial"/>
                        </a:rPr>
                        <a:t>Obesidad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52006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(&gt;</a:t>
                      </a:r>
                      <a:r>
                        <a:rPr sz="155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55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25" dirty="0">
                          <a:latin typeface="Arial MT"/>
                          <a:cs typeface="Arial MT"/>
                        </a:rPr>
                        <a:t>30)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710"/>
                        </a:lnSpc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5</a:t>
                      </a:r>
                      <a:r>
                        <a:rPr sz="155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155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50" dirty="0">
                          <a:latin typeface="Arial MT"/>
                          <a:cs typeface="Arial MT"/>
                        </a:rPr>
                        <a:t>9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10"/>
                        </a:lnSpc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11</a:t>
                      </a:r>
                      <a:r>
                        <a:rPr sz="15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–</a:t>
                      </a:r>
                      <a:r>
                        <a:rPr sz="155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25" dirty="0">
                          <a:latin typeface="Arial MT"/>
                          <a:cs typeface="Arial MT"/>
                        </a:rPr>
                        <a:t>20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1710"/>
                        </a:lnSpc>
                      </a:pPr>
                      <a:r>
                        <a:rPr sz="1550" b="1" spc="-20" dirty="0">
                          <a:latin typeface="Arial"/>
                          <a:cs typeface="Arial"/>
                        </a:rPr>
                        <a:t>0.22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(0.17</a:t>
                      </a:r>
                      <a:r>
                        <a:rPr sz="155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20" dirty="0">
                          <a:latin typeface="Arial MT"/>
                          <a:cs typeface="Arial MT"/>
                        </a:rPr>
                        <a:t>0.27)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710"/>
                        </a:lnSpc>
                      </a:pPr>
                      <a:r>
                        <a:rPr sz="1550" spc="-25" dirty="0">
                          <a:latin typeface="Arial MT"/>
                          <a:cs typeface="Arial MT"/>
                        </a:rPr>
                        <a:t>0.5</a:t>
                      </a:r>
                      <a:endParaRPr sz="1550" dirty="0">
                        <a:latin typeface="Arial MT"/>
                        <a:cs typeface="Arial MT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550" dirty="0">
                          <a:latin typeface="Arial MT"/>
                          <a:cs typeface="Arial MT"/>
                        </a:rPr>
                        <a:t>(0.4</a:t>
                      </a:r>
                      <a:r>
                        <a:rPr sz="155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55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50" spc="-20" dirty="0">
                          <a:latin typeface="Arial MT"/>
                          <a:cs typeface="Arial MT"/>
                        </a:rPr>
                        <a:t>0.6)</a:t>
                      </a:r>
                      <a:endParaRPr sz="1550" dirty="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2950" y="1711959"/>
            <a:ext cx="7684134" cy="404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8255" algn="ctr">
              <a:lnSpc>
                <a:spcPct val="100000"/>
              </a:lnSpc>
              <a:spcBef>
                <a:spcPts val="100"/>
              </a:spcBef>
            </a:pPr>
            <a:r>
              <a:rPr sz="4400" b="1" spc="434" dirty="0">
                <a:solidFill>
                  <a:srgbClr val="000098"/>
                </a:solidFill>
                <a:latin typeface="Trebuchet MS"/>
                <a:cs typeface="Trebuchet MS"/>
              </a:rPr>
              <a:t>MUJER</a:t>
            </a:r>
            <a:r>
              <a:rPr sz="4400" b="1" spc="225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4400" b="1" spc="560" dirty="0">
                <a:solidFill>
                  <a:srgbClr val="000098"/>
                </a:solidFill>
                <a:latin typeface="Trebuchet MS"/>
                <a:cs typeface="Trebuchet MS"/>
              </a:rPr>
              <a:t>QUE</a:t>
            </a:r>
            <a:r>
              <a:rPr sz="4400" b="1" spc="225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4400" b="1" spc="675" dirty="0">
                <a:solidFill>
                  <a:srgbClr val="000098"/>
                </a:solidFill>
                <a:latin typeface="Trebuchet MS"/>
                <a:cs typeface="Trebuchet MS"/>
              </a:rPr>
              <a:t>ES </a:t>
            </a:r>
            <a:r>
              <a:rPr sz="4400" b="1" spc="625" dirty="0">
                <a:solidFill>
                  <a:srgbClr val="000098"/>
                </a:solidFill>
                <a:latin typeface="Trebuchet MS"/>
                <a:cs typeface="Trebuchet MS"/>
              </a:rPr>
              <a:t>VALORADA</a:t>
            </a:r>
            <a:r>
              <a:rPr sz="4400" b="1" spc="225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4400" b="1" spc="610" dirty="0">
                <a:solidFill>
                  <a:srgbClr val="000098"/>
                </a:solidFill>
                <a:latin typeface="Trebuchet MS"/>
                <a:cs typeface="Trebuchet MS"/>
              </a:rPr>
              <a:t>DENTRO</a:t>
            </a:r>
            <a:r>
              <a:rPr sz="4400" b="1" spc="235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4400" b="1" spc="535" dirty="0">
                <a:solidFill>
                  <a:srgbClr val="000098"/>
                </a:solidFill>
                <a:latin typeface="Trebuchet MS"/>
                <a:cs typeface="Trebuchet MS"/>
              </a:rPr>
              <a:t>DEL </a:t>
            </a:r>
            <a:r>
              <a:rPr sz="4400" b="1" spc="675" dirty="0">
                <a:solidFill>
                  <a:srgbClr val="000098"/>
                </a:solidFill>
                <a:latin typeface="Trebuchet MS"/>
                <a:cs typeface="Trebuchet MS"/>
              </a:rPr>
              <a:t>PRIMER</a:t>
            </a:r>
            <a:r>
              <a:rPr sz="4400" b="1" spc="235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4400" b="1" spc="595" dirty="0">
                <a:solidFill>
                  <a:srgbClr val="000098"/>
                </a:solidFill>
                <a:latin typeface="Trebuchet MS"/>
                <a:cs typeface="Trebuchet MS"/>
              </a:rPr>
              <a:t>TRIMESTRE</a:t>
            </a:r>
            <a:r>
              <a:rPr sz="4400" b="1" spc="229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4400" b="1" spc="635" dirty="0">
                <a:solidFill>
                  <a:srgbClr val="000098"/>
                </a:solidFill>
                <a:latin typeface="Trebuchet MS"/>
                <a:cs typeface="Trebuchet MS"/>
              </a:rPr>
              <a:t>DE </a:t>
            </a:r>
            <a:r>
              <a:rPr sz="4400" b="1" spc="730" dirty="0">
                <a:solidFill>
                  <a:srgbClr val="000098"/>
                </a:solidFill>
                <a:latin typeface="Trebuchet MS"/>
                <a:cs typeface="Trebuchet MS"/>
              </a:rPr>
              <a:t>SU</a:t>
            </a:r>
            <a:r>
              <a:rPr sz="4400" b="1" spc="220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4400" b="1" spc="580" dirty="0">
                <a:solidFill>
                  <a:srgbClr val="000098"/>
                </a:solidFill>
                <a:latin typeface="Trebuchet MS"/>
                <a:cs typeface="Trebuchet MS"/>
              </a:rPr>
              <a:t>GESTACIÓN</a:t>
            </a:r>
            <a:r>
              <a:rPr sz="4400" b="1" spc="225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4400" b="1" spc="620" dirty="0">
                <a:solidFill>
                  <a:srgbClr val="000098"/>
                </a:solidFill>
                <a:latin typeface="Trebuchet MS"/>
                <a:cs typeface="Trebuchet MS"/>
              </a:rPr>
              <a:t>O</a:t>
            </a:r>
            <a:r>
              <a:rPr sz="4400" b="1" spc="220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4400" b="1" spc="655" dirty="0">
                <a:solidFill>
                  <a:srgbClr val="000098"/>
                </a:solidFill>
                <a:latin typeface="Trebuchet MS"/>
                <a:cs typeface="Trebuchet MS"/>
              </a:rPr>
              <a:t>SE </a:t>
            </a:r>
            <a:r>
              <a:rPr sz="4400" b="1" spc="590" dirty="0">
                <a:solidFill>
                  <a:srgbClr val="000098"/>
                </a:solidFill>
                <a:latin typeface="Trebuchet MS"/>
                <a:cs typeface="Trebuchet MS"/>
              </a:rPr>
              <a:t>CONOCE</a:t>
            </a:r>
            <a:r>
              <a:rPr sz="4400" b="1" spc="210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4400" b="1" spc="730" dirty="0">
                <a:solidFill>
                  <a:srgbClr val="000098"/>
                </a:solidFill>
                <a:latin typeface="Trebuchet MS"/>
                <a:cs typeface="Trebuchet MS"/>
              </a:rPr>
              <a:t>SU</a:t>
            </a:r>
            <a:r>
              <a:rPr sz="4400" b="1" spc="225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4400" b="1" spc="645" dirty="0">
                <a:solidFill>
                  <a:srgbClr val="000098"/>
                </a:solidFill>
                <a:latin typeface="Trebuchet MS"/>
                <a:cs typeface="Trebuchet MS"/>
              </a:rPr>
              <a:t>PESO </a:t>
            </a:r>
            <a:r>
              <a:rPr sz="4400" b="1" spc="570" dirty="0">
                <a:solidFill>
                  <a:srgbClr val="000098"/>
                </a:solidFill>
                <a:latin typeface="Trebuchet MS"/>
                <a:cs typeface="Trebuchet MS"/>
              </a:rPr>
              <a:t>PRECONCEPCIONAL</a:t>
            </a:r>
            <a:endParaRPr sz="4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050" y="388620"/>
            <a:ext cx="765111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440" dirty="0">
                <a:solidFill>
                  <a:srgbClr val="000098"/>
                </a:solidFill>
              </a:rPr>
              <a:t>GANANCIA</a:t>
            </a:r>
            <a:r>
              <a:rPr sz="3200" spc="185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480" dirty="0">
                <a:solidFill>
                  <a:srgbClr val="000098"/>
                </a:solidFill>
              </a:rPr>
              <a:t>PESO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345" dirty="0">
                <a:solidFill>
                  <a:srgbClr val="000098"/>
                </a:solidFill>
              </a:rPr>
              <a:t>LA</a:t>
            </a:r>
            <a:r>
              <a:rPr sz="3200" spc="185" dirty="0">
                <a:solidFill>
                  <a:srgbClr val="000098"/>
                </a:solidFill>
              </a:rPr>
              <a:t> </a:t>
            </a:r>
            <a:r>
              <a:rPr sz="3200" spc="300" dirty="0">
                <a:solidFill>
                  <a:srgbClr val="000098"/>
                </a:solidFill>
              </a:rPr>
              <a:t>MUJER </a:t>
            </a:r>
            <a:r>
              <a:rPr sz="3200" spc="390" dirty="0">
                <a:solidFill>
                  <a:srgbClr val="000098"/>
                </a:solidFill>
              </a:rPr>
              <a:t>GESTANTE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729614" y="3679191"/>
            <a:ext cx="7883525" cy="669925"/>
            <a:chOff x="629602" y="3843972"/>
            <a:chExt cx="7883525" cy="669925"/>
          </a:xfrm>
        </p:grpSpPr>
        <p:sp>
          <p:nvSpPr>
            <p:cNvPr id="4" name="object 4"/>
            <p:cNvSpPr/>
            <p:nvPr/>
          </p:nvSpPr>
          <p:spPr>
            <a:xfrm>
              <a:off x="642620" y="3856989"/>
              <a:ext cx="7857490" cy="642620"/>
            </a:xfrm>
            <a:custGeom>
              <a:avLst/>
              <a:gdLst/>
              <a:ahLst/>
              <a:cxnLst/>
              <a:rect l="l" t="t" r="r" b="b"/>
              <a:pathLst>
                <a:path w="7857490" h="642620">
                  <a:moveTo>
                    <a:pt x="0" y="642620"/>
                  </a:moveTo>
                  <a:lnTo>
                    <a:pt x="7857489" y="642620"/>
                  </a:lnTo>
                  <a:lnTo>
                    <a:pt x="7857489" y="0"/>
                  </a:lnTo>
                  <a:lnTo>
                    <a:pt x="0" y="0"/>
                  </a:lnTo>
                  <a:lnTo>
                    <a:pt x="0" y="642620"/>
                  </a:lnTo>
                  <a:close/>
                </a:path>
              </a:pathLst>
            </a:custGeom>
            <a:solidFill>
              <a:srgbClr val="4E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20" y="3856989"/>
              <a:ext cx="7857490" cy="642620"/>
            </a:xfrm>
            <a:custGeom>
              <a:avLst/>
              <a:gdLst/>
              <a:ahLst/>
              <a:cxnLst/>
              <a:rect l="l" t="t" r="r" b="b"/>
              <a:pathLst>
                <a:path w="7857490" h="642620">
                  <a:moveTo>
                    <a:pt x="0" y="642620"/>
                  </a:moveTo>
                  <a:lnTo>
                    <a:pt x="7857489" y="642620"/>
                  </a:lnTo>
                  <a:lnTo>
                    <a:pt x="7857489" y="0"/>
                  </a:lnTo>
                  <a:lnTo>
                    <a:pt x="0" y="0"/>
                  </a:lnTo>
                  <a:lnTo>
                    <a:pt x="0" y="642620"/>
                  </a:lnTo>
                  <a:close/>
                </a:path>
              </a:pathLst>
            </a:custGeom>
            <a:ln w="25518">
              <a:solidFill>
                <a:srgbClr val="375C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9856" y="3844238"/>
              <a:ext cx="7883525" cy="669925"/>
            </a:xfrm>
            <a:custGeom>
              <a:avLst/>
              <a:gdLst/>
              <a:ahLst/>
              <a:cxnLst/>
              <a:rect l="l" t="t" r="r" b="b"/>
              <a:pathLst>
                <a:path w="7883525" h="669925">
                  <a:moveTo>
                    <a:pt x="25514" y="12750"/>
                  </a:moveTo>
                  <a:lnTo>
                    <a:pt x="21780" y="3733"/>
                  </a:lnTo>
                  <a:lnTo>
                    <a:pt x="12763" y="0"/>
                  </a:lnTo>
                  <a:lnTo>
                    <a:pt x="3733" y="3733"/>
                  </a:lnTo>
                  <a:lnTo>
                    <a:pt x="0" y="12750"/>
                  </a:lnTo>
                  <a:lnTo>
                    <a:pt x="3733" y="21780"/>
                  </a:lnTo>
                  <a:lnTo>
                    <a:pt x="12763" y="25514"/>
                  </a:lnTo>
                  <a:lnTo>
                    <a:pt x="21780" y="21780"/>
                  </a:lnTo>
                  <a:lnTo>
                    <a:pt x="25514" y="12750"/>
                  </a:lnTo>
                  <a:close/>
                </a:path>
                <a:path w="7883525" h="669925">
                  <a:moveTo>
                    <a:pt x="7883004" y="656640"/>
                  </a:moveTo>
                  <a:lnTo>
                    <a:pt x="7879270" y="647623"/>
                  </a:lnTo>
                  <a:lnTo>
                    <a:pt x="7870253" y="643890"/>
                  </a:lnTo>
                  <a:lnTo>
                    <a:pt x="7861224" y="647623"/>
                  </a:lnTo>
                  <a:lnTo>
                    <a:pt x="7857490" y="656640"/>
                  </a:lnTo>
                  <a:lnTo>
                    <a:pt x="7861224" y="665670"/>
                  </a:lnTo>
                  <a:lnTo>
                    <a:pt x="7870253" y="669404"/>
                  </a:lnTo>
                  <a:lnTo>
                    <a:pt x="7879270" y="665670"/>
                  </a:lnTo>
                  <a:lnTo>
                    <a:pt x="7883004" y="656640"/>
                  </a:lnTo>
                  <a:close/>
                </a:path>
              </a:pathLst>
            </a:custGeom>
            <a:solidFill>
              <a:srgbClr val="375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1980" y="2153920"/>
            <a:ext cx="773049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506845" algn="l"/>
              </a:tabLst>
            </a:pPr>
            <a:r>
              <a:rPr sz="2750" b="1" spc="320" dirty="0">
                <a:latin typeface="Trebuchet MS"/>
                <a:cs typeface="Trebuchet MS"/>
              </a:rPr>
              <a:t>Ganancia</a:t>
            </a:r>
            <a:r>
              <a:rPr sz="2750" b="1" spc="310" dirty="0">
                <a:latin typeface="Trebuchet MS"/>
                <a:cs typeface="Trebuchet MS"/>
              </a:rPr>
              <a:t> </a:t>
            </a:r>
            <a:r>
              <a:rPr sz="2750" b="1" spc="330" dirty="0">
                <a:latin typeface="Trebuchet MS"/>
                <a:cs typeface="Trebuchet MS"/>
              </a:rPr>
              <a:t>de</a:t>
            </a:r>
            <a:r>
              <a:rPr sz="2750" b="1" spc="150" dirty="0">
                <a:latin typeface="Trebuchet MS"/>
                <a:cs typeface="Trebuchet MS"/>
              </a:rPr>
              <a:t> </a:t>
            </a:r>
            <a:r>
              <a:rPr sz="2750" b="1" spc="355" dirty="0">
                <a:latin typeface="Trebuchet MS"/>
                <a:cs typeface="Trebuchet MS"/>
              </a:rPr>
              <a:t>peso</a:t>
            </a:r>
            <a:r>
              <a:rPr sz="2750" b="1" spc="125" dirty="0">
                <a:latin typeface="Trebuchet MS"/>
                <a:cs typeface="Trebuchet MS"/>
              </a:rPr>
              <a:t> </a:t>
            </a:r>
            <a:r>
              <a:rPr sz="2750" b="1" spc="675" dirty="0">
                <a:latin typeface="Trebuchet MS"/>
                <a:cs typeface="Trebuchet MS"/>
              </a:rPr>
              <a:t>=</a:t>
            </a:r>
            <a:r>
              <a:rPr sz="2750" b="1" spc="160" dirty="0">
                <a:latin typeface="Trebuchet MS"/>
                <a:cs typeface="Trebuchet MS"/>
              </a:rPr>
              <a:t> </a:t>
            </a:r>
            <a:r>
              <a:rPr sz="2750" b="1" spc="355" dirty="0">
                <a:latin typeface="Trebuchet MS"/>
                <a:cs typeface="Trebuchet MS"/>
              </a:rPr>
              <a:t>peso</a:t>
            </a:r>
            <a:r>
              <a:rPr sz="2750" b="1" spc="140" dirty="0">
                <a:latin typeface="Trebuchet MS"/>
                <a:cs typeface="Trebuchet MS"/>
              </a:rPr>
              <a:t> </a:t>
            </a:r>
            <a:r>
              <a:rPr sz="2750" b="1" spc="260" dirty="0">
                <a:latin typeface="Trebuchet MS"/>
                <a:cs typeface="Trebuchet MS"/>
              </a:rPr>
              <a:t>actual</a:t>
            </a:r>
            <a:r>
              <a:rPr sz="2750" b="1" dirty="0">
                <a:latin typeface="Trebuchet MS"/>
                <a:cs typeface="Trebuchet MS"/>
              </a:rPr>
              <a:t>	</a:t>
            </a:r>
            <a:r>
              <a:rPr sz="2750" b="1" spc="120" dirty="0">
                <a:latin typeface="Trebuchet MS"/>
                <a:cs typeface="Trebuchet MS"/>
              </a:rPr>
              <a:t>-</a:t>
            </a:r>
            <a:r>
              <a:rPr sz="2750" b="1" spc="160" dirty="0">
                <a:latin typeface="Trebuchet MS"/>
                <a:cs typeface="Trebuchet MS"/>
              </a:rPr>
              <a:t> </a:t>
            </a:r>
            <a:r>
              <a:rPr sz="2750" b="1" spc="335" dirty="0">
                <a:latin typeface="Trebuchet MS"/>
                <a:cs typeface="Trebuchet MS"/>
              </a:rPr>
              <a:t>peso </a:t>
            </a:r>
            <a:r>
              <a:rPr sz="2750" b="1" spc="254" dirty="0">
                <a:latin typeface="Trebuchet MS"/>
                <a:cs typeface="Trebuchet MS"/>
              </a:rPr>
              <a:t>preconcepcional</a:t>
            </a:r>
            <a:endParaRPr sz="2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750" b="1" u="heavy" spc="260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EJEMPLO</a:t>
            </a:r>
            <a:r>
              <a:rPr sz="2750" b="1" u="heavy" spc="285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 </a:t>
            </a:r>
            <a:r>
              <a:rPr sz="2750" b="1" u="heavy" spc="165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1: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5665" y="3748344"/>
            <a:ext cx="74021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35" dirty="0">
                <a:solidFill>
                  <a:srgbClr val="FFFFFF"/>
                </a:solidFill>
                <a:latin typeface="Trebuchet MS"/>
                <a:cs typeface="Trebuchet MS"/>
              </a:rPr>
              <a:t>Ganancia</a:t>
            </a:r>
            <a:r>
              <a:rPr sz="32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229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32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270" dirty="0">
                <a:solidFill>
                  <a:srgbClr val="FFFFFF"/>
                </a:solidFill>
                <a:latin typeface="Trebuchet MS"/>
                <a:cs typeface="Trebuchet MS"/>
              </a:rPr>
              <a:t>peso</a:t>
            </a:r>
            <a:r>
              <a:rPr sz="32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1005" dirty="0">
                <a:solidFill>
                  <a:srgbClr val="D89492"/>
                </a:solidFill>
                <a:latin typeface="Trebuchet MS"/>
                <a:cs typeface="Trebuchet MS"/>
              </a:rPr>
              <a:t>=</a:t>
            </a:r>
            <a:r>
              <a:rPr sz="3200" spc="60" dirty="0">
                <a:solidFill>
                  <a:srgbClr val="D89492"/>
                </a:solidFill>
                <a:latin typeface="Trebuchet MS"/>
                <a:cs typeface="Trebuchet MS"/>
              </a:rPr>
              <a:t> </a:t>
            </a:r>
            <a:r>
              <a:rPr sz="3200" spc="355" dirty="0">
                <a:solidFill>
                  <a:srgbClr val="FFFFFF"/>
                </a:solidFill>
                <a:latin typeface="Trebuchet MS"/>
                <a:cs typeface="Trebuchet MS"/>
              </a:rPr>
              <a:t>45</a:t>
            </a:r>
            <a:r>
              <a:rPr sz="32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335" dirty="0">
                <a:solidFill>
                  <a:srgbClr val="FFFFFF"/>
                </a:solidFill>
                <a:latin typeface="Trebuchet MS"/>
                <a:cs typeface="Trebuchet MS"/>
              </a:rPr>
              <a:t>kg</a:t>
            </a:r>
            <a:r>
              <a:rPr sz="32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32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229" dirty="0">
                <a:solidFill>
                  <a:srgbClr val="FFFFFF"/>
                </a:solidFill>
                <a:latin typeface="Trebuchet MS"/>
                <a:cs typeface="Trebuchet MS"/>
              </a:rPr>
              <a:t>42.6</a:t>
            </a:r>
            <a:r>
              <a:rPr sz="32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305" dirty="0">
                <a:solidFill>
                  <a:srgbClr val="FFFFFF"/>
                </a:solidFill>
                <a:latin typeface="Trebuchet MS"/>
                <a:cs typeface="Trebuchet MS"/>
              </a:rPr>
              <a:t>kg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1966" y="4794633"/>
            <a:ext cx="17271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210" dirty="0">
                <a:solidFill>
                  <a:srgbClr val="FFFF00"/>
                </a:solidFill>
                <a:latin typeface="Trebuchet MS"/>
                <a:cs typeface="Trebuchet MS"/>
              </a:rPr>
              <a:t>2.4</a:t>
            </a:r>
            <a:r>
              <a:rPr lang="es-EC" sz="3200" b="1" spc="210" dirty="0">
                <a:solidFill>
                  <a:srgbClr val="FFFF00"/>
                </a:solidFill>
                <a:latin typeface="Trebuchet MS"/>
                <a:cs typeface="Trebuchet MS"/>
              </a:rPr>
              <a:t> kg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96584" y="4427220"/>
            <a:ext cx="39370" cy="1282700"/>
          </a:xfrm>
          <a:custGeom>
            <a:avLst/>
            <a:gdLst/>
            <a:ahLst/>
            <a:cxnLst/>
            <a:rect l="l" t="t" r="r" b="b"/>
            <a:pathLst>
              <a:path w="39370" h="1282700">
                <a:moveTo>
                  <a:pt x="20320" y="0"/>
                </a:moveTo>
                <a:lnTo>
                  <a:pt x="1270" y="33020"/>
                </a:lnTo>
                <a:lnTo>
                  <a:pt x="1270" y="95250"/>
                </a:lnTo>
                <a:lnTo>
                  <a:pt x="0" y="1282700"/>
                </a:lnTo>
                <a:lnTo>
                  <a:pt x="38100" y="1282700"/>
                </a:lnTo>
                <a:lnTo>
                  <a:pt x="39306" y="95250"/>
                </a:lnTo>
                <a:lnTo>
                  <a:pt x="39370" y="33020"/>
                </a:lnTo>
                <a:lnTo>
                  <a:pt x="20320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96970" y="4427220"/>
            <a:ext cx="707390" cy="1652270"/>
          </a:xfrm>
          <a:custGeom>
            <a:avLst/>
            <a:gdLst/>
            <a:ahLst/>
            <a:cxnLst/>
            <a:rect l="l" t="t" r="r" b="b"/>
            <a:pathLst>
              <a:path w="707389" h="1652270">
                <a:moveTo>
                  <a:pt x="702309" y="0"/>
                </a:moveTo>
                <a:lnTo>
                  <a:pt x="671829" y="22859"/>
                </a:lnTo>
                <a:lnTo>
                  <a:pt x="0" y="1638299"/>
                </a:lnTo>
                <a:lnTo>
                  <a:pt x="34289" y="1652269"/>
                </a:lnTo>
                <a:lnTo>
                  <a:pt x="707389" y="36829"/>
                </a:lnTo>
                <a:lnTo>
                  <a:pt x="702309" y="0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4291329" y="4286250"/>
            <a:ext cx="1510030" cy="255270"/>
            <a:chOff x="4291329" y="4286250"/>
            <a:chExt cx="1510030" cy="25527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1179" y="4286250"/>
              <a:ext cx="170180" cy="17018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1329" y="4357369"/>
              <a:ext cx="158750" cy="1841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019" y="274320"/>
            <a:ext cx="7318375" cy="609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96670">
              <a:lnSpc>
                <a:spcPct val="100000"/>
              </a:lnSpc>
              <a:spcBef>
                <a:spcPts val="100"/>
              </a:spcBef>
            </a:pPr>
            <a:r>
              <a:rPr sz="3200" b="1" spc="440" dirty="0">
                <a:solidFill>
                  <a:srgbClr val="000098"/>
                </a:solidFill>
                <a:latin typeface="Trebuchet MS"/>
                <a:cs typeface="Trebuchet MS"/>
              </a:rPr>
              <a:t>GANANCIA</a:t>
            </a:r>
            <a:r>
              <a:rPr sz="3200" b="1" spc="180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3200" b="1" spc="459" dirty="0">
                <a:solidFill>
                  <a:srgbClr val="000098"/>
                </a:solidFill>
                <a:latin typeface="Trebuchet MS"/>
                <a:cs typeface="Trebuchet MS"/>
              </a:rPr>
              <a:t>DE</a:t>
            </a:r>
            <a:r>
              <a:rPr sz="3200" b="1" spc="170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3200" b="1" spc="475" dirty="0">
                <a:solidFill>
                  <a:srgbClr val="000098"/>
                </a:solidFill>
                <a:latin typeface="Trebuchet MS"/>
                <a:cs typeface="Trebuchet MS"/>
              </a:rPr>
              <a:t>PESO</a:t>
            </a:r>
            <a:r>
              <a:rPr sz="3200" b="1" spc="170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3200" b="1" spc="459" dirty="0">
                <a:solidFill>
                  <a:srgbClr val="000098"/>
                </a:solidFill>
                <a:latin typeface="Trebuchet MS"/>
                <a:cs typeface="Trebuchet MS"/>
              </a:rPr>
              <a:t>DE</a:t>
            </a:r>
            <a:r>
              <a:rPr sz="3200" b="1" spc="170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3200" b="1" spc="320" dirty="0">
                <a:solidFill>
                  <a:srgbClr val="000098"/>
                </a:solidFill>
                <a:latin typeface="Trebuchet MS"/>
                <a:cs typeface="Trebuchet MS"/>
              </a:rPr>
              <a:t>LA </a:t>
            </a:r>
            <a:r>
              <a:rPr sz="3200" b="1" spc="310" dirty="0">
                <a:solidFill>
                  <a:srgbClr val="000098"/>
                </a:solidFill>
                <a:latin typeface="Trebuchet MS"/>
                <a:cs typeface="Trebuchet MS"/>
              </a:rPr>
              <a:t>MUJER</a:t>
            </a:r>
            <a:r>
              <a:rPr sz="3200" b="1" spc="170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3200" b="1" spc="390" dirty="0">
                <a:solidFill>
                  <a:srgbClr val="000098"/>
                </a:solidFill>
                <a:latin typeface="Trebuchet MS"/>
                <a:cs typeface="Trebuchet MS"/>
              </a:rPr>
              <a:t>GESTANTE</a:t>
            </a:r>
            <a:endParaRPr sz="3200" dirty="0">
              <a:latin typeface="Trebuchet MS"/>
              <a:cs typeface="Trebuchet MS"/>
            </a:endParaRPr>
          </a:p>
          <a:p>
            <a:pPr marL="97155">
              <a:lnSpc>
                <a:spcPct val="100000"/>
              </a:lnSpc>
              <a:spcBef>
                <a:spcPts val="2140"/>
              </a:spcBef>
            </a:pPr>
            <a:r>
              <a:rPr sz="3200" b="1" u="heavy" spc="305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EJEMPLO</a:t>
            </a:r>
            <a:r>
              <a:rPr sz="3200" b="1" u="heavy" spc="175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spc="195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2:</a:t>
            </a:r>
            <a:endParaRPr sz="3200" dirty="0">
              <a:latin typeface="Trebuchet MS"/>
              <a:cs typeface="Trebuchet MS"/>
            </a:endParaRPr>
          </a:p>
          <a:p>
            <a:pPr marL="97155">
              <a:lnSpc>
                <a:spcPct val="100000"/>
              </a:lnSpc>
              <a:spcBef>
                <a:spcPts val="880"/>
              </a:spcBef>
            </a:pPr>
            <a:r>
              <a:rPr sz="3200" b="1" spc="350" dirty="0">
                <a:solidFill>
                  <a:srgbClr val="0033CC"/>
                </a:solidFill>
                <a:latin typeface="Trebuchet MS"/>
                <a:cs typeface="Trebuchet MS"/>
              </a:rPr>
              <a:t>Determine</a:t>
            </a:r>
            <a:r>
              <a:rPr sz="3200" b="1" spc="17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200" b="1" spc="240" dirty="0">
                <a:solidFill>
                  <a:srgbClr val="0033CC"/>
                </a:solidFill>
                <a:latin typeface="Trebuchet MS"/>
                <a:cs typeface="Trebuchet MS"/>
              </a:rPr>
              <a:t>el</a:t>
            </a:r>
            <a:r>
              <a:rPr sz="3200" b="1" spc="18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200" b="1" spc="470" dirty="0">
                <a:solidFill>
                  <a:srgbClr val="0033CC"/>
                </a:solidFill>
                <a:latin typeface="Trebuchet MS"/>
                <a:cs typeface="Trebuchet MS"/>
              </a:rPr>
              <a:t>IMC</a:t>
            </a:r>
            <a:endParaRPr sz="3200" dirty="0">
              <a:latin typeface="Trebuchet MS"/>
              <a:cs typeface="Trebuchet MS"/>
            </a:endParaRPr>
          </a:p>
          <a:p>
            <a:pPr marL="97155" marR="5080">
              <a:lnSpc>
                <a:spcPct val="100000"/>
              </a:lnSpc>
              <a:spcBef>
                <a:spcPts val="2680"/>
              </a:spcBef>
            </a:pPr>
            <a:r>
              <a:rPr sz="3200" spc="150" dirty="0">
                <a:latin typeface="Trebuchet MS"/>
                <a:cs typeface="Trebuchet MS"/>
              </a:rPr>
              <a:t>Mujer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215" dirty="0">
                <a:latin typeface="Trebuchet MS"/>
                <a:cs typeface="Trebuchet MS"/>
              </a:rPr>
              <a:t>gestante</a:t>
            </a:r>
            <a:r>
              <a:rPr sz="3200" spc="60" dirty="0">
                <a:latin typeface="Trebuchet MS"/>
                <a:cs typeface="Trebuchet MS"/>
              </a:rPr>
              <a:t> </a:t>
            </a:r>
            <a:r>
              <a:rPr sz="3200" spc="245" dirty="0">
                <a:latin typeface="Trebuchet MS"/>
                <a:cs typeface="Trebuchet MS"/>
              </a:rPr>
              <a:t>acude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270" dirty="0">
                <a:latin typeface="Trebuchet MS"/>
                <a:cs typeface="Trebuchet MS"/>
              </a:rPr>
              <a:t>a</a:t>
            </a:r>
            <a:r>
              <a:rPr sz="3200" spc="120" dirty="0">
                <a:latin typeface="Trebuchet MS"/>
                <a:cs typeface="Trebuchet MS"/>
              </a:rPr>
              <a:t> </a:t>
            </a:r>
            <a:r>
              <a:rPr sz="3200" spc="105" dirty="0">
                <a:latin typeface="Trebuchet MS"/>
                <a:cs typeface="Trebuchet MS"/>
              </a:rPr>
              <a:t>la</a:t>
            </a:r>
            <a:r>
              <a:rPr sz="3200" spc="70" dirty="0">
                <a:latin typeface="Trebuchet MS"/>
                <a:cs typeface="Trebuchet MS"/>
              </a:rPr>
              <a:t> </a:t>
            </a:r>
            <a:r>
              <a:rPr sz="3200" spc="185" dirty="0">
                <a:latin typeface="Trebuchet MS"/>
                <a:cs typeface="Trebuchet MS"/>
              </a:rPr>
              <a:t>consulta </a:t>
            </a:r>
            <a:r>
              <a:rPr sz="3200" spc="135" dirty="0">
                <a:latin typeface="Trebuchet MS"/>
                <a:cs typeface="Trebuchet MS"/>
              </a:rPr>
              <a:t>con:</a:t>
            </a:r>
            <a:endParaRPr sz="3200" dirty="0">
              <a:latin typeface="Trebuchet MS"/>
              <a:cs typeface="Trebuchet MS"/>
            </a:endParaRPr>
          </a:p>
          <a:p>
            <a:pPr marL="97155" marR="3972560">
              <a:lnSpc>
                <a:spcPts val="4810"/>
              </a:lnSpc>
              <a:spcBef>
                <a:spcPts val="229"/>
              </a:spcBef>
            </a:pPr>
            <a:r>
              <a:rPr sz="3200" spc="229" dirty="0">
                <a:latin typeface="Trebuchet MS"/>
                <a:cs typeface="Trebuchet MS"/>
              </a:rPr>
              <a:t>Peso</a:t>
            </a:r>
            <a:r>
              <a:rPr sz="3200" spc="60" dirty="0">
                <a:latin typeface="Trebuchet MS"/>
                <a:cs typeface="Trebuchet MS"/>
              </a:rPr>
              <a:t> </a:t>
            </a:r>
            <a:r>
              <a:rPr sz="3200" spc="1005" dirty="0">
                <a:latin typeface="Trebuchet MS"/>
                <a:cs typeface="Trebuchet MS"/>
              </a:rPr>
              <a:t>=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355" dirty="0">
                <a:latin typeface="Trebuchet MS"/>
                <a:cs typeface="Trebuchet MS"/>
              </a:rPr>
              <a:t>60</a:t>
            </a:r>
            <a:r>
              <a:rPr sz="3200" spc="70" dirty="0">
                <a:latin typeface="Trebuchet MS"/>
                <a:cs typeface="Trebuchet MS"/>
              </a:rPr>
              <a:t> </a:t>
            </a:r>
            <a:r>
              <a:rPr sz="3200" spc="135" dirty="0">
                <a:latin typeface="Trebuchet MS"/>
                <a:cs typeface="Trebuchet MS"/>
              </a:rPr>
              <a:t>Kg. </a:t>
            </a:r>
            <a:r>
              <a:rPr sz="3200" spc="100" dirty="0">
                <a:latin typeface="Trebuchet MS"/>
                <a:cs typeface="Trebuchet MS"/>
              </a:rPr>
              <a:t>Talla</a:t>
            </a:r>
            <a:r>
              <a:rPr sz="3200" spc="70" dirty="0">
                <a:latin typeface="Trebuchet MS"/>
                <a:cs typeface="Trebuchet MS"/>
              </a:rPr>
              <a:t> </a:t>
            </a:r>
            <a:r>
              <a:rPr sz="3200" spc="1005" dirty="0">
                <a:latin typeface="Trebuchet MS"/>
                <a:cs typeface="Trebuchet MS"/>
              </a:rPr>
              <a:t>=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360" dirty="0">
                <a:latin typeface="Trebuchet MS"/>
                <a:cs typeface="Trebuchet MS"/>
              </a:rPr>
              <a:t>152</a:t>
            </a:r>
            <a:r>
              <a:rPr sz="3200" spc="70" dirty="0">
                <a:latin typeface="Trebuchet MS"/>
                <a:cs typeface="Trebuchet MS"/>
              </a:rPr>
              <a:t> </a:t>
            </a:r>
            <a:r>
              <a:rPr sz="3200" spc="125" dirty="0">
                <a:latin typeface="Trebuchet MS"/>
                <a:cs typeface="Trebuchet MS"/>
              </a:rPr>
              <a:t>cm.</a:t>
            </a:r>
            <a:endParaRPr sz="3200" dirty="0">
              <a:latin typeface="Trebuchet MS"/>
              <a:cs typeface="Trebuchet MS"/>
            </a:endParaRPr>
          </a:p>
          <a:p>
            <a:pPr marL="97155" marR="4428490">
              <a:lnSpc>
                <a:spcPct val="120800"/>
              </a:lnSpc>
            </a:pPr>
            <a:r>
              <a:rPr sz="3200" spc="229" dirty="0">
                <a:latin typeface="Trebuchet MS"/>
                <a:cs typeface="Trebuchet MS"/>
              </a:rPr>
              <a:t>Peso</a:t>
            </a:r>
            <a:r>
              <a:rPr sz="3200" spc="75" dirty="0">
                <a:latin typeface="Trebuchet MS"/>
                <a:cs typeface="Trebuchet MS"/>
              </a:rPr>
              <a:t> </a:t>
            </a:r>
            <a:r>
              <a:rPr sz="3200" spc="-1280" dirty="0">
                <a:latin typeface="Trebuchet MS"/>
                <a:cs typeface="Trebuchet MS"/>
              </a:rPr>
              <a:t></a:t>
            </a:r>
            <a:r>
              <a:rPr lang="es-EC" sz="3200" spc="-150" dirty="0">
                <a:latin typeface="Trebuchet MS"/>
                <a:cs typeface="Trebuchet MS"/>
              </a:rPr>
              <a:t>  </a:t>
            </a:r>
            <a:r>
              <a:rPr sz="3200" spc="-20" dirty="0">
                <a:latin typeface="Trebuchet MS"/>
                <a:cs typeface="Trebuchet MS"/>
              </a:rPr>
              <a:t>(</a:t>
            </a:r>
            <a:r>
              <a:rPr sz="3200" spc="-20" dirty="0" err="1">
                <a:latin typeface="Trebuchet MS"/>
                <a:cs typeface="Trebuchet MS"/>
              </a:rPr>
              <a:t>eje</a:t>
            </a:r>
            <a:r>
              <a:rPr lang="es-EC" sz="3200" spc="-20" dirty="0">
                <a:latin typeface="Trebuchet MS"/>
                <a:cs typeface="Trebuchet MS"/>
              </a:rPr>
              <a:t> </a:t>
            </a:r>
            <a:r>
              <a:rPr sz="3200" spc="105" dirty="0">
                <a:latin typeface="Trebuchet MS"/>
                <a:cs typeface="Trebuchet MS"/>
              </a:rPr>
              <a:t>vertical)</a:t>
            </a:r>
            <a:r>
              <a:rPr sz="3200" spc="75" dirty="0">
                <a:latin typeface="Trebuchet MS"/>
                <a:cs typeface="Trebuchet MS"/>
              </a:rPr>
              <a:t> 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48137"/>
            <a:ext cx="5763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25" dirty="0">
                <a:solidFill>
                  <a:srgbClr val="000098"/>
                </a:solidFill>
              </a:rPr>
              <a:t>TABLA</a:t>
            </a:r>
            <a:r>
              <a:rPr sz="3600" spc="160" dirty="0">
                <a:solidFill>
                  <a:srgbClr val="000098"/>
                </a:solidFill>
              </a:rPr>
              <a:t> </a:t>
            </a:r>
            <a:r>
              <a:rPr sz="3600" spc="515" dirty="0">
                <a:solidFill>
                  <a:srgbClr val="000098"/>
                </a:solidFill>
              </a:rPr>
              <a:t>PARA</a:t>
            </a:r>
            <a:r>
              <a:rPr sz="3600" spc="170" dirty="0">
                <a:solidFill>
                  <a:srgbClr val="000098"/>
                </a:solidFill>
              </a:rPr>
              <a:t> </a:t>
            </a:r>
            <a:r>
              <a:rPr sz="3600" spc="405" dirty="0">
                <a:solidFill>
                  <a:srgbClr val="000098"/>
                </a:solidFill>
              </a:rPr>
              <a:t>CÁLCULO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6324600" y="137977"/>
            <a:ext cx="219456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55"/>
              </a:lnSpc>
            </a:pPr>
            <a:r>
              <a:rPr sz="3600" b="1" spc="450" dirty="0">
                <a:solidFill>
                  <a:srgbClr val="000098"/>
                </a:solidFill>
                <a:latin typeface="Trebuchet MS"/>
                <a:cs typeface="Trebuchet MS"/>
              </a:rPr>
              <a:t>DEL</a:t>
            </a:r>
            <a:r>
              <a:rPr sz="3600" b="1" spc="175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3950" b="1" spc="570" dirty="0">
                <a:solidFill>
                  <a:srgbClr val="000098"/>
                </a:solidFill>
                <a:latin typeface="Trebuchet MS"/>
                <a:cs typeface="Trebuchet MS"/>
              </a:rPr>
              <a:t>IMC</a:t>
            </a:r>
            <a:endParaRPr sz="395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2719" y="838200"/>
            <a:ext cx="6638561" cy="576025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04720" y="4850129"/>
            <a:ext cx="1570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60" dirty="0">
                <a:solidFill>
                  <a:srgbClr val="BF0000"/>
                </a:solidFill>
                <a:latin typeface="Trebuchet MS"/>
                <a:cs typeface="Trebuchet MS"/>
              </a:rPr>
              <a:t>SOBREPESO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44499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spc="440" dirty="0">
                <a:solidFill>
                  <a:srgbClr val="000098"/>
                </a:solidFill>
              </a:rPr>
              <a:t>GANANCIA</a:t>
            </a:r>
            <a:r>
              <a:rPr sz="3200" spc="180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475" dirty="0">
                <a:solidFill>
                  <a:srgbClr val="000098"/>
                </a:solidFill>
              </a:rPr>
              <a:t>PESO</a:t>
            </a:r>
            <a:r>
              <a:rPr sz="3200" spc="170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345" dirty="0">
                <a:solidFill>
                  <a:srgbClr val="000098"/>
                </a:solidFill>
              </a:rPr>
              <a:t>LA</a:t>
            </a:r>
            <a:r>
              <a:rPr sz="3200" spc="180" dirty="0">
                <a:solidFill>
                  <a:srgbClr val="000098"/>
                </a:solidFill>
              </a:rPr>
              <a:t> </a:t>
            </a:r>
            <a:r>
              <a:rPr sz="3200" spc="295" dirty="0">
                <a:solidFill>
                  <a:srgbClr val="000098"/>
                </a:solidFill>
              </a:rPr>
              <a:t>MUJER </a:t>
            </a:r>
            <a:r>
              <a:rPr sz="3200" spc="390" dirty="0">
                <a:solidFill>
                  <a:srgbClr val="000098"/>
                </a:solidFill>
              </a:rPr>
              <a:t>GESTANTE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352550"/>
            <a:ext cx="7734934" cy="4718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heavy" spc="305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Ejemplo</a:t>
            </a:r>
            <a:r>
              <a:rPr sz="3200" b="1" u="heavy" spc="165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spc="195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3:</a:t>
            </a:r>
            <a:endParaRPr sz="32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2660"/>
              </a:spcBef>
              <a:buFont typeface="Segoe UI Symbol"/>
              <a:buChar char="➢"/>
              <a:tabLst>
                <a:tab pos="355600" algn="l"/>
              </a:tabLst>
            </a:pPr>
            <a:r>
              <a:rPr sz="2400" spc="114" dirty="0">
                <a:latin typeface="Trebuchet MS"/>
                <a:cs typeface="Trebuchet MS"/>
              </a:rPr>
              <a:t>Mujer</a:t>
            </a:r>
            <a:r>
              <a:rPr sz="2400" spc="45" dirty="0">
                <a:latin typeface="Trebuchet MS"/>
                <a:cs typeface="Trebuchet MS"/>
              </a:rPr>
              <a:t> </a:t>
            </a:r>
            <a:r>
              <a:rPr sz="2400" spc="165" dirty="0">
                <a:latin typeface="Trebuchet MS"/>
                <a:cs typeface="Trebuchet MS"/>
              </a:rPr>
              <a:t>gestante</a:t>
            </a:r>
            <a:r>
              <a:rPr sz="2400" spc="45" dirty="0">
                <a:latin typeface="Trebuchet MS"/>
                <a:cs typeface="Trebuchet MS"/>
              </a:rPr>
              <a:t> </a:t>
            </a:r>
            <a:r>
              <a:rPr sz="2400" spc="180" dirty="0">
                <a:latin typeface="Trebuchet MS"/>
                <a:cs typeface="Trebuchet MS"/>
              </a:rPr>
              <a:t>acude</a:t>
            </a:r>
            <a:r>
              <a:rPr sz="2400" spc="45" dirty="0">
                <a:latin typeface="Trebuchet MS"/>
                <a:cs typeface="Trebuchet MS"/>
              </a:rPr>
              <a:t> </a:t>
            </a:r>
            <a:r>
              <a:rPr sz="2400" spc="200" dirty="0">
                <a:latin typeface="Trebuchet MS"/>
                <a:cs typeface="Trebuchet MS"/>
              </a:rPr>
              <a:t>a</a:t>
            </a:r>
            <a:r>
              <a:rPr sz="2400" spc="95" dirty="0">
                <a:latin typeface="Trebuchet MS"/>
                <a:cs typeface="Trebuchet MS"/>
              </a:rPr>
              <a:t> </a:t>
            </a:r>
            <a:r>
              <a:rPr sz="2400" spc="75" dirty="0">
                <a:latin typeface="Trebuchet MS"/>
                <a:cs typeface="Trebuchet MS"/>
              </a:rPr>
              <a:t>la</a:t>
            </a:r>
            <a:r>
              <a:rPr sz="2400" spc="80" dirty="0">
                <a:latin typeface="Trebuchet MS"/>
                <a:cs typeface="Trebuchet MS"/>
              </a:rPr>
              <a:t> </a:t>
            </a:r>
            <a:r>
              <a:rPr sz="2400" spc="135" dirty="0">
                <a:latin typeface="Trebuchet MS"/>
                <a:cs typeface="Trebuchet MS"/>
              </a:rPr>
              <a:t>primera</a:t>
            </a:r>
            <a:r>
              <a:rPr sz="2400" spc="80" dirty="0">
                <a:latin typeface="Trebuchet MS"/>
                <a:cs typeface="Trebuchet MS"/>
              </a:rPr>
              <a:t> </a:t>
            </a:r>
            <a:r>
              <a:rPr sz="2400" spc="145" dirty="0">
                <a:latin typeface="Trebuchet MS"/>
                <a:cs typeface="Trebuchet MS"/>
              </a:rPr>
              <a:t>consulta</a:t>
            </a:r>
            <a:r>
              <a:rPr sz="2400" spc="55" dirty="0">
                <a:latin typeface="Trebuchet MS"/>
                <a:cs typeface="Trebuchet MS"/>
              </a:rPr>
              <a:t> </a:t>
            </a:r>
            <a:r>
              <a:rPr sz="2400" spc="200" dirty="0">
                <a:latin typeface="Trebuchet MS"/>
                <a:cs typeface="Trebuchet MS"/>
              </a:rPr>
              <a:t>a</a:t>
            </a:r>
            <a:r>
              <a:rPr sz="2400" spc="60" dirty="0">
                <a:latin typeface="Trebuchet MS"/>
                <a:cs typeface="Trebuchet MS"/>
              </a:rPr>
              <a:t> </a:t>
            </a:r>
            <a:r>
              <a:rPr sz="2400" spc="50" dirty="0">
                <a:latin typeface="Trebuchet MS"/>
                <a:cs typeface="Trebuchet MS"/>
              </a:rPr>
              <a:t>la </a:t>
            </a:r>
            <a:r>
              <a:rPr sz="2400" spc="235" dirty="0">
                <a:latin typeface="Trebuchet MS"/>
                <a:cs typeface="Trebuchet MS"/>
              </a:rPr>
              <a:t>semana</a:t>
            </a:r>
            <a:r>
              <a:rPr sz="2400" spc="55" dirty="0">
                <a:latin typeface="Trebuchet MS"/>
                <a:cs typeface="Trebuchet MS"/>
              </a:rPr>
              <a:t> </a:t>
            </a:r>
            <a:r>
              <a:rPr sz="2400" spc="250" dirty="0">
                <a:latin typeface="Trebuchet MS"/>
                <a:cs typeface="Trebuchet MS"/>
              </a:rPr>
              <a:t>8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spc="140" dirty="0">
                <a:latin typeface="Trebuchet MS"/>
                <a:cs typeface="Trebuchet MS"/>
              </a:rPr>
              <a:t>de</a:t>
            </a:r>
            <a:endParaRPr sz="2400" dirty="0">
              <a:latin typeface="Trebuchet MS"/>
              <a:cs typeface="Trebuchet MS"/>
            </a:endParaRPr>
          </a:p>
          <a:p>
            <a:pPr marL="355600" marR="417830">
              <a:lnSpc>
                <a:spcPct val="100000"/>
              </a:lnSpc>
            </a:pPr>
            <a:r>
              <a:rPr sz="2400" spc="145" dirty="0">
                <a:latin typeface="Trebuchet MS"/>
                <a:cs typeface="Trebuchet MS"/>
              </a:rPr>
              <a:t>embarazo,</a:t>
            </a:r>
            <a:r>
              <a:rPr sz="2400" spc="110" dirty="0">
                <a:latin typeface="Trebuchet MS"/>
                <a:cs typeface="Trebuchet MS"/>
              </a:rPr>
              <a:t> </a:t>
            </a:r>
            <a:r>
              <a:rPr sz="2400" spc="175" dirty="0">
                <a:latin typeface="Trebuchet MS"/>
                <a:cs typeface="Trebuchet MS"/>
              </a:rPr>
              <a:t>con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spc="195" dirty="0">
                <a:latin typeface="Trebuchet MS"/>
                <a:cs typeface="Trebuchet MS"/>
              </a:rPr>
              <a:t>un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spc="200" dirty="0">
                <a:latin typeface="Trebuchet MS"/>
                <a:cs typeface="Trebuchet MS"/>
              </a:rPr>
              <a:t>peso</a:t>
            </a:r>
            <a:r>
              <a:rPr sz="2400" spc="45" dirty="0">
                <a:latin typeface="Trebuchet MS"/>
                <a:cs typeface="Trebuchet MS"/>
              </a:rPr>
              <a:t> </a:t>
            </a:r>
            <a:r>
              <a:rPr sz="2400" spc="170" dirty="0">
                <a:latin typeface="Trebuchet MS"/>
                <a:cs typeface="Trebuchet MS"/>
              </a:rPr>
              <a:t>de</a:t>
            </a:r>
            <a:r>
              <a:rPr sz="2400" spc="50" dirty="0">
                <a:latin typeface="Trebuchet MS"/>
                <a:cs typeface="Trebuchet MS"/>
              </a:rPr>
              <a:t> </a:t>
            </a:r>
            <a:r>
              <a:rPr sz="2400" spc="145" dirty="0">
                <a:latin typeface="Trebuchet MS"/>
                <a:cs typeface="Trebuchet MS"/>
              </a:rPr>
              <a:t>42.6</a:t>
            </a:r>
            <a:r>
              <a:rPr sz="2400" spc="80" dirty="0">
                <a:latin typeface="Trebuchet MS"/>
                <a:cs typeface="Trebuchet MS"/>
              </a:rPr>
              <a:t> </a:t>
            </a:r>
            <a:r>
              <a:rPr sz="2400" spc="254" dirty="0">
                <a:latin typeface="Trebuchet MS"/>
                <a:cs typeface="Trebuchet MS"/>
              </a:rPr>
              <a:t>Kg</a:t>
            </a:r>
            <a:r>
              <a:rPr sz="2400" spc="60" dirty="0">
                <a:latin typeface="Trebuchet MS"/>
                <a:cs typeface="Trebuchet MS"/>
              </a:rPr>
              <a:t> </a:t>
            </a:r>
            <a:r>
              <a:rPr sz="2400" spc="225" dirty="0">
                <a:latin typeface="Trebuchet MS"/>
                <a:cs typeface="Trebuchet MS"/>
              </a:rPr>
              <a:t>y</a:t>
            </a:r>
            <a:r>
              <a:rPr sz="2400" spc="45" dirty="0">
                <a:latin typeface="Trebuchet MS"/>
                <a:cs typeface="Trebuchet MS"/>
              </a:rPr>
              <a:t> </a:t>
            </a:r>
            <a:r>
              <a:rPr sz="2400" spc="175" dirty="0">
                <a:latin typeface="Trebuchet MS"/>
                <a:cs typeface="Trebuchet MS"/>
              </a:rPr>
              <a:t>con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spc="180" dirty="0">
                <a:latin typeface="Trebuchet MS"/>
                <a:cs typeface="Trebuchet MS"/>
              </a:rPr>
              <a:t>una </a:t>
            </a:r>
            <a:r>
              <a:rPr sz="2400" spc="50" dirty="0">
                <a:latin typeface="Trebuchet MS"/>
                <a:cs typeface="Trebuchet MS"/>
              </a:rPr>
              <a:t>talla </a:t>
            </a:r>
            <a:r>
              <a:rPr sz="2400" spc="170" dirty="0">
                <a:latin typeface="Trebuchet MS"/>
                <a:cs typeface="Trebuchet MS"/>
              </a:rPr>
              <a:t>de</a:t>
            </a:r>
            <a:r>
              <a:rPr sz="2400" spc="45" dirty="0">
                <a:latin typeface="Trebuchet MS"/>
                <a:cs typeface="Trebuchet MS"/>
              </a:rPr>
              <a:t> </a:t>
            </a:r>
            <a:r>
              <a:rPr sz="2400" spc="240" dirty="0">
                <a:latin typeface="Trebuchet MS"/>
                <a:cs typeface="Trebuchet MS"/>
              </a:rPr>
              <a:t>154</a:t>
            </a:r>
            <a:r>
              <a:rPr sz="2400" spc="85" dirty="0">
                <a:latin typeface="Trebuchet MS"/>
                <a:cs typeface="Trebuchet MS"/>
              </a:rPr>
              <a:t> </a:t>
            </a:r>
            <a:r>
              <a:rPr sz="2400" spc="105" dirty="0">
                <a:latin typeface="Trebuchet MS"/>
                <a:cs typeface="Trebuchet MS"/>
              </a:rPr>
              <a:t>cm.</a:t>
            </a:r>
            <a:endParaRPr sz="2400" dirty="0">
              <a:latin typeface="Trebuchet MS"/>
              <a:cs typeface="Trebuchet MS"/>
            </a:endParaRPr>
          </a:p>
          <a:p>
            <a:pPr marL="355600" marR="328295" indent="-342900">
              <a:lnSpc>
                <a:spcPct val="101000"/>
              </a:lnSpc>
              <a:spcBef>
                <a:spcPts val="620"/>
              </a:spcBef>
              <a:buFont typeface="Segoe UI Symbol"/>
              <a:buChar char="➢"/>
              <a:tabLst>
                <a:tab pos="355600" algn="l"/>
              </a:tabLst>
            </a:pPr>
            <a:r>
              <a:rPr sz="2400" spc="160" dirty="0">
                <a:latin typeface="Trebuchet MS"/>
                <a:cs typeface="Trebuchet MS"/>
              </a:rPr>
              <a:t>Asiste</a:t>
            </a:r>
            <a:r>
              <a:rPr sz="2400" spc="50" dirty="0">
                <a:latin typeface="Trebuchet MS"/>
                <a:cs typeface="Trebuchet MS"/>
              </a:rPr>
              <a:t> </a:t>
            </a:r>
            <a:r>
              <a:rPr sz="2400" spc="200" dirty="0">
                <a:latin typeface="Trebuchet MS"/>
                <a:cs typeface="Trebuchet MS"/>
              </a:rPr>
              <a:t>a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spc="245" dirty="0">
                <a:latin typeface="Trebuchet MS"/>
                <a:cs typeface="Trebuchet MS"/>
              </a:rPr>
              <a:t>su</a:t>
            </a:r>
            <a:r>
              <a:rPr sz="2400" spc="55" dirty="0">
                <a:latin typeface="Trebuchet MS"/>
                <a:cs typeface="Trebuchet MS"/>
              </a:rPr>
              <a:t> </a:t>
            </a:r>
            <a:r>
              <a:rPr sz="2400" spc="220" dirty="0">
                <a:latin typeface="Trebuchet MS"/>
                <a:cs typeface="Trebuchet MS"/>
              </a:rPr>
              <a:t>segunda</a:t>
            </a:r>
            <a:r>
              <a:rPr sz="2400" spc="55" dirty="0">
                <a:latin typeface="Trebuchet MS"/>
                <a:cs typeface="Trebuchet MS"/>
              </a:rPr>
              <a:t> </a:t>
            </a:r>
            <a:r>
              <a:rPr sz="2400" spc="150" dirty="0">
                <a:latin typeface="Trebuchet MS"/>
                <a:cs typeface="Trebuchet MS"/>
              </a:rPr>
              <a:t>consulta</a:t>
            </a:r>
            <a:r>
              <a:rPr sz="2400" spc="60" dirty="0">
                <a:latin typeface="Trebuchet MS"/>
                <a:cs typeface="Trebuchet MS"/>
              </a:rPr>
              <a:t> </a:t>
            </a:r>
            <a:r>
              <a:rPr sz="2400" spc="200" dirty="0">
                <a:latin typeface="Trebuchet MS"/>
                <a:cs typeface="Trebuchet MS"/>
              </a:rPr>
              <a:t>a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spc="75" dirty="0">
                <a:latin typeface="Trebuchet MS"/>
                <a:cs typeface="Trebuchet MS"/>
              </a:rPr>
              <a:t>la</a:t>
            </a:r>
            <a:r>
              <a:rPr sz="2400" spc="85" dirty="0">
                <a:latin typeface="Trebuchet MS"/>
                <a:cs typeface="Trebuchet MS"/>
              </a:rPr>
              <a:t> </a:t>
            </a:r>
            <a:r>
              <a:rPr sz="2400" spc="235" dirty="0">
                <a:latin typeface="Trebuchet MS"/>
                <a:cs typeface="Trebuchet MS"/>
              </a:rPr>
              <a:t>semana</a:t>
            </a:r>
            <a:r>
              <a:rPr sz="2400" spc="70" dirty="0">
                <a:latin typeface="Trebuchet MS"/>
                <a:cs typeface="Trebuchet MS"/>
              </a:rPr>
              <a:t> </a:t>
            </a:r>
            <a:r>
              <a:rPr sz="2400" spc="85" dirty="0">
                <a:latin typeface="Trebuchet MS"/>
                <a:cs typeface="Trebuchet MS"/>
              </a:rPr>
              <a:t>16, </a:t>
            </a:r>
            <a:r>
              <a:rPr sz="2400" spc="175" dirty="0">
                <a:latin typeface="Trebuchet MS"/>
                <a:cs typeface="Trebuchet MS"/>
              </a:rPr>
              <a:t>con</a:t>
            </a:r>
            <a:r>
              <a:rPr sz="2400" spc="60" dirty="0">
                <a:latin typeface="Trebuchet MS"/>
                <a:cs typeface="Trebuchet MS"/>
              </a:rPr>
              <a:t> </a:t>
            </a:r>
            <a:r>
              <a:rPr sz="2400" spc="195" dirty="0">
                <a:latin typeface="Trebuchet MS"/>
                <a:cs typeface="Trebuchet MS"/>
              </a:rPr>
              <a:t>un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spc="200" dirty="0">
                <a:latin typeface="Trebuchet MS"/>
                <a:cs typeface="Trebuchet MS"/>
              </a:rPr>
              <a:t>peso</a:t>
            </a:r>
            <a:r>
              <a:rPr sz="2400" spc="45" dirty="0">
                <a:latin typeface="Trebuchet MS"/>
                <a:cs typeface="Trebuchet MS"/>
              </a:rPr>
              <a:t> </a:t>
            </a:r>
            <a:r>
              <a:rPr sz="2400" spc="170" dirty="0">
                <a:latin typeface="Trebuchet MS"/>
                <a:cs typeface="Trebuchet MS"/>
              </a:rPr>
              <a:t>de</a:t>
            </a:r>
            <a:r>
              <a:rPr sz="2400" spc="50" dirty="0">
                <a:latin typeface="Trebuchet MS"/>
                <a:cs typeface="Trebuchet MS"/>
              </a:rPr>
              <a:t> </a:t>
            </a:r>
            <a:r>
              <a:rPr sz="2400" spc="250" dirty="0">
                <a:latin typeface="Trebuchet MS"/>
                <a:cs typeface="Trebuchet MS"/>
              </a:rPr>
              <a:t>45</a:t>
            </a:r>
            <a:r>
              <a:rPr sz="2400" spc="50" dirty="0">
                <a:latin typeface="Trebuchet MS"/>
                <a:cs typeface="Trebuchet MS"/>
              </a:rPr>
              <a:t> </a:t>
            </a:r>
            <a:r>
              <a:rPr sz="2400" spc="100" dirty="0">
                <a:latin typeface="Trebuchet MS"/>
                <a:cs typeface="Trebuchet MS"/>
              </a:rPr>
              <a:t>Kg.</a:t>
            </a:r>
            <a:endParaRPr sz="2400" dirty="0">
              <a:latin typeface="Trebuchet MS"/>
              <a:cs typeface="Trebuchet MS"/>
            </a:endParaRPr>
          </a:p>
          <a:p>
            <a:pPr marL="355600" marR="298450" indent="-342900">
              <a:lnSpc>
                <a:spcPct val="100000"/>
              </a:lnSpc>
              <a:spcBef>
                <a:spcPts val="680"/>
              </a:spcBef>
              <a:buFont typeface="Segoe UI Symbol"/>
              <a:buChar char="➢"/>
              <a:tabLst>
                <a:tab pos="355600" algn="l"/>
              </a:tabLst>
            </a:pPr>
            <a:r>
              <a:rPr sz="2400" spc="210" dirty="0">
                <a:latin typeface="Trebuchet MS"/>
                <a:cs typeface="Trebuchet MS"/>
              </a:rPr>
              <a:t>En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spc="75" dirty="0">
                <a:latin typeface="Trebuchet MS"/>
                <a:cs typeface="Trebuchet MS"/>
              </a:rPr>
              <a:t>la</a:t>
            </a:r>
            <a:r>
              <a:rPr sz="2400" spc="70" dirty="0">
                <a:latin typeface="Trebuchet MS"/>
                <a:cs typeface="Trebuchet MS"/>
              </a:rPr>
              <a:t> </a:t>
            </a:r>
            <a:r>
              <a:rPr sz="2400" spc="105" dirty="0">
                <a:latin typeface="Trebuchet MS"/>
                <a:cs typeface="Trebuchet MS"/>
              </a:rPr>
              <a:t>tercera</a:t>
            </a:r>
            <a:r>
              <a:rPr sz="2400" spc="55" dirty="0">
                <a:latin typeface="Trebuchet MS"/>
                <a:cs typeface="Trebuchet MS"/>
              </a:rPr>
              <a:t> </a:t>
            </a:r>
            <a:r>
              <a:rPr sz="2400" spc="145" dirty="0">
                <a:latin typeface="Trebuchet MS"/>
                <a:cs typeface="Trebuchet MS"/>
              </a:rPr>
              <a:t>consulta</a:t>
            </a:r>
            <a:r>
              <a:rPr sz="2400" spc="60" dirty="0">
                <a:latin typeface="Trebuchet MS"/>
                <a:cs typeface="Trebuchet MS"/>
              </a:rPr>
              <a:t> </a:t>
            </a:r>
            <a:r>
              <a:rPr sz="2400" spc="200" dirty="0">
                <a:latin typeface="Trebuchet MS"/>
                <a:cs typeface="Trebuchet MS"/>
              </a:rPr>
              <a:t>a</a:t>
            </a:r>
            <a:r>
              <a:rPr sz="2400" spc="85" dirty="0">
                <a:latin typeface="Trebuchet MS"/>
                <a:cs typeface="Trebuchet MS"/>
              </a:rPr>
              <a:t> </a:t>
            </a:r>
            <a:r>
              <a:rPr sz="2400" spc="130" dirty="0">
                <a:latin typeface="Trebuchet MS"/>
                <a:cs typeface="Trebuchet MS"/>
              </a:rPr>
              <a:t>las</a:t>
            </a:r>
            <a:r>
              <a:rPr sz="2400" spc="70" dirty="0">
                <a:latin typeface="Trebuchet MS"/>
                <a:cs typeface="Trebuchet MS"/>
              </a:rPr>
              <a:t> </a:t>
            </a:r>
            <a:r>
              <a:rPr sz="2400" spc="250" dirty="0">
                <a:latin typeface="Trebuchet MS"/>
                <a:cs typeface="Trebuchet MS"/>
              </a:rPr>
              <a:t>20</a:t>
            </a:r>
            <a:r>
              <a:rPr sz="2400" spc="80" dirty="0">
                <a:latin typeface="Trebuchet MS"/>
                <a:cs typeface="Trebuchet MS"/>
              </a:rPr>
              <a:t> </a:t>
            </a:r>
            <a:r>
              <a:rPr sz="2400" spc="195" dirty="0">
                <a:latin typeface="Trebuchet MS"/>
                <a:cs typeface="Trebuchet MS"/>
              </a:rPr>
              <a:t>semanas,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spc="185" dirty="0">
                <a:latin typeface="Trebuchet MS"/>
                <a:cs typeface="Trebuchet MS"/>
              </a:rPr>
              <a:t>pesa </a:t>
            </a:r>
            <a:r>
              <a:rPr sz="2400" spc="250" dirty="0">
                <a:latin typeface="Trebuchet MS"/>
                <a:cs typeface="Trebuchet MS"/>
              </a:rPr>
              <a:t>48</a:t>
            </a:r>
            <a:r>
              <a:rPr sz="2400" spc="45" dirty="0">
                <a:latin typeface="Trebuchet MS"/>
                <a:cs typeface="Trebuchet MS"/>
              </a:rPr>
              <a:t> </a:t>
            </a:r>
            <a:r>
              <a:rPr sz="2400" spc="100" dirty="0">
                <a:latin typeface="Trebuchet MS"/>
                <a:cs typeface="Trebuchet MS"/>
              </a:rPr>
              <a:t>Kg.</a:t>
            </a:r>
            <a:endParaRPr sz="2400" dirty="0">
              <a:latin typeface="Trebuchet MS"/>
              <a:cs typeface="Trebuchet MS"/>
            </a:endParaRPr>
          </a:p>
          <a:p>
            <a:pPr marL="355600" marR="342900" indent="-342900">
              <a:lnSpc>
                <a:spcPct val="100000"/>
              </a:lnSpc>
              <a:spcBef>
                <a:spcPts val="5"/>
              </a:spcBef>
              <a:buFont typeface="Segoe UI Symbol"/>
              <a:buChar char="➢"/>
              <a:tabLst>
                <a:tab pos="355600" algn="l"/>
              </a:tabLst>
            </a:pPr>
            <a:r>
              <a:rPr sz="2400" b="1" spc="260" dirty="0">
                <a:solidFill>
                  <a:srgbClr val="0033CC"/>
                </a:solidFill>
                <a:latin typeface="Trebuchet MS"/>
                <a:cs typeface="Trebuchet MS"/>
              </a:rPr>
              <a:t>Determine</a:t>
            </a:r>
            <a:r>
              <a:rPr sz="2400" b="1" spc="175" dirty="0">
                <a:solidFill>
                  <a:srgbClr val="0033CC"/>
                </a:solidFill>
                <a:latin typeface="Trebuchet MS"/>
                <a:cs typeface="Trebuchet MS"/>
              </a:rPr>
              <a:t> el</a:t>
            </a:r>
            <a:r>
              <a:rPr sz="2400" b="1" spc="12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400" b="1" spc="280" dirty="0">
                <a:solidFill>
                  <a:srgbClr val="0033CC"/>
                </a:solidFill>
                <a:latin typeface="Trebuchet MS"/>
                <a:cs typeface="Trebuchet MS"/>
              </a:rPr>
              <a:t>IMC,</a:t>
            </a:r>
            <a:r>
              <a:rPr sz="2400" b="1" spc="12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400" b="1" spc="225" dirty="0">
                <a:solidFill>
                  <a:srgbClr val="0033CC"/>
                </a:solidFill>
                <a:latin typeface="Trebuchet MS"/>
                <a:cs typeface="Trebuchet MS"/>
              </a:rPr>
              <a:t>seleccione</a:t>
            </a:r>
            <a:r>
              <a:rPr sz="2400" b="1" spc="18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400" b="1" spc="225" dirty="0">
                <a:solidFill>
                  <a:srgbClr val="0033CC"/>
                </a:solidFill>
                <a:latin typeface="Trebuchet MS"/>
                <a:cs typeface="Trebuchet MS"/>
              </a:rPr>
              <a:t>la</a:t>
            </a:r>
            <a:r>
              <a:rPr sz="2400" b="1" spc="12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400" b="1" spc="250" dirty="0">
                <a:solidFill>
                  <a:srgbClr val="0033CC"/>
                </a:solidFill>
                <a:latin typeface="Trebuchet MS"/>
                <a:cs typeface="Trebuchet MS"/>
              </a:rPr>
              <a:t>curva</a:t>
            </a:r>
            <a:r>
              <a:rPr sz="2400" b="1" spc="19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400" b="1" spc="254" dirty="0">
                <a:solidFill>
                  <a:srgbClr val="0033CC"/>
                </a:solidFill>
                <a:latin typeface="Trebuchet MS"/>
                <a:cs typeface="Trebuchet MS"/>
              </a:rPr>
              <a:t>de </a:t>
            </a:r>
            <a:r>
              <a:rPr sz="2400" b="1" spc="300" dirty="0">
                <a:solidFill>
                  <a:srgbClr val="0033CC"/>
                </a:solidFill>
                <a:latin typeface="Trebuchet MS"/>
                <a:cs typeface="Trebuchet MS"/>
              </a:rPr>
              <a:t>ganancia</a:t>
            </a:r>
            <a:r>
              <a:rPr sz="2400" b="1" spc="18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400" b="1" spc="280" dirty="0">
                <a:solidFill>
                  <a:srgbClr val="0033CC"/>
                </a:solidFill>
                <a:latin typeface="Trebuchet MS"/>
                <a:cs typeface="Trebuchet MS"/>
              </a:rPr>
              <a:t>de</a:t>
            </a:r>
            <a:r>
              <a:rPr sz="2400" b="1" spc="12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400" b="1" spc="305" dirty="0">
                <a:solidFill>
                  <a:srgbClr val="0033CC"/>
                </a:solidFill>
                <a:latin typeface="Trebuchet MS"/>
                <a:cs typeface="Trebuchet MS"/>
              </a:rPr>
              <a:t>peso</a:t>
            </a:r>
            <a:r>
              <a:rPr sz="2400" b="1" spc="16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400" b="1" spc="280" dirty="0">
                <a:solidFill>
                  <a:srgbClr val="0033CC"/>
                </a:solidFill>
                <a:latin typeface="Trebuchet MS"/>
                <a:cs typeface="Trebuchet MS"/>
              </a:rPr>
              <a:t>y</a:t>
            </a:r>
            <a:r>
              <a:rPr sz="2400" b="1" spc="12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400" b="1" spc="220" dirty="0">
                <a:solidFill>
                  <a:srgbClr val="0033CC"/>
                </a:solidFill>
                <a:latin typeface="Trebuchet MS"/>
                <a:cs typeface="Trebuchet MS"/>
              </a:rPr>
              <a:t>grafique.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39378"/>
            <a:ext cx="61575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75" dirty="0">
                <a:solidFill>
                  <a:srgbClr val="000098"/>
                </a:solidFill>
              </a:rPr>
              <a:t>TABLA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470" dirty="0">
                <a:solidFill>
                  <a:srgbClr val="000098"/>
                </a:solidFill>
              </a:rPr>
              <a:t>PARA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370" dirty="0">
                <a:solidFill>
                  <a:srgbClr val="000098"/>
                </a:solidFill>
              </a:rPr>
              <a:t>CÁLCULO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360" dirty="0">
                <a:solidFill>
                  <a:srgbClr val="000098"/>
                </a:solidFill>
              </a:rPr>
              <a:t>DEL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6705600" y="379383"/>
            <a:ext cx="857250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10"/>
              </a:lnSpc>
            </a:pPr>
            <a:r>
              <a:rPr sz="3200" b="1" spc="465" dirty="0">
                <a:solidFill>
                  <a:srgbClr val="000098"/>
                </a:solidFill>
                <a:latin typeface="Trebuchet MS"/>
                <a:cs typeface="Trebuchet MS"/>
              </a:rPr>
              <a:t>IMC</a:t>
            </a:r>
            <a:endParaRPr sz="32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990600"/>
            <a:ext cx="6967983" cy="56890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57450" y="5683250"/>
            <a:ext cx="141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30" dirty="0">
                <a:solidFill>
                  <a:srgbClr val="BF0000"/>
                </a:solidFill>
                <a:latin typeface="Trebuchet MS"/>
                <a:cs typeface="Trebuchet MS"/>
              </a:rPr>
              <a:t>BAJO</a:t>
            </a:r>
            <a:r>
              <a:rPr sz="1800" b="1" spc="8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1800" b="1" spc="235" dirty="0">
                <a:solidFill>
                  <a:srgbClr val="BF0000"/>
                </a:solidFill>
                <a:latin typeface="Trebuchet MS"/>
                <a:cs typeface="Trebuchet MS"/>
              </a:rPr>
              <a:t>PESO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4" y="209303"/>
            <a:ext cx="9089391" cy="919481"/>
          </a:xfrm>
          <a:prstGeom prst="rect">
            <a:avLst/>
          </a:prstGeom>
        </p:spPr>
        <p:txBody>
          <a:bodyPr vert="horz" wrap="square" lIns="0" tIns="125729" rIns="0" bIns="0" rtlCol="0">
            <a:spAutoFit/>
          </a:bodyPr>
          <a:lstStyle/>
          <a:p>
            <a:pPr marL="5715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330" dirty="0">
                <a:solidFill>
                  <a:srgbClr val="000098"/>
                </a:solidFill>
              </a:rPr>
              <a:t>CURVA</a:t>
            </a:r>
            <a:r>
              <a:rPr sz="2400" spc="110" dirty="0">
                <a:solidFill>
                  <a:srgbClr val="000098"/>
                </a:solidFill>
              </a:rPr>
              <a:t> </a:t>
            </a:r>
            <a:r>
              <a:rPr sz="2400" spc="355" dirty="0">
                <a:solidFill>
                  <a:srgbClr val="000098"/>
                </a:solidFill>
              </a:rPr>
              <a:t>DE</a:t>
            </a:r>
            <a:r>
              <a:rPr sz="2400" spc="130" dirty="0">
                <a:solidFill>
                  <a:srgbClr val="000098"/>
                </a:solidFill>
              </a:rPr>
              <a:t> </a:t>
            </a:r>
            <a:r>
              <a:rPr sz="2400" spc="325" dirty="0">
                <a:solidFill>
                  <a:srgbClr val="000098"/>
                </a:solidFill>
              </a:rPr>
              <a:t>GANANCIA</a:t>
            </a:r>
            <a:r>
              <a:rPr sz="2400" spc="140" dirty="0">
                <a:solidFill>
                  <a:srgbClr val="000098"/>
                </a:solidFill>
              </a:rPr>
              <a:t> </a:t>
            </a:r>
            <a:r>
              <a:rPr sz="2400" spc="355" dirty="0">
                <a:solidFill>
                  <a:srgbClr val="000098"/>
                </a:solidFill>
              </a:rPr>
              <a:t>DE</a:t>
            </a:r>
            <a:r>
              <a:rPr sz="2400" spc="130" dirty="0">
                <a:solidFill>
                  <a:srgbClr val="000098"/>
                </a:solidFill>
              </a:rPr>
              <a:t> </a:t>
            </a:r>
            <a:r>
              <a:rPr sz="2400" spc="365" dirty="0">
                <a:solidFill>
                  <a:srgbClr val="000098"/>
                </a:solidFill>
              </a:rPr>
              <a:t>PESO</a:t>
            </a:r>
            <a:r>
              <a:rPr sz="2400" spc="135" dirty="0">
                <a:solidFill>
                  <a:srgbClr val="000098"/>
                </a:solidFill>
              </a:rPr>
              <a:t> </a:t>
            </a:r>
            <a:r>
              <a:rPr sz="2400" spc="345" dirty="0">
                <a:solidFill>
                  <a:srgbClr val="000098"/>
                </a:solidFill>
              </a:rPr>
              <a:t>IMC </a:t>
            </a:r>
            <a:r>
              <a:rPr sz="2400" spc="320" dirty="0">
                <a:solidFill>
                  <a:srgbClr val="000098"/>
                </a:solidFill>
              </a:rPr>
              <a:t>PRECONCEPCIONAL</a:t>
            </a:r>
            <a:r>
              <a:rPr sz="2400" spc="105" dirty="0">
                <a:solidFill>
                  <a:srgbClr val="000098"/>
                </a:solidFill>
              </a:rPr>
              <a:t> </a:t>
            </a:r>
            <a:r>
              <a:rPr sz="2750" spc="185" dirty="0">
                <a:solidFill>
                  <a:srgbClr val="000098"/>
                </a:solidFill>
              </a:rPr>
              <a:t>BAJO</a:t>
            </a:r>
            <a:endParaRPr sz="275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128784"/>
            <a:ext cx="8569960" cy="561467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009" y="76200"/>
            <a:ext cx="7967980" cy="838690"/>
          </a:xfrm>
          <a:prstGeom prst="rect">
            <a:avLst/>
          </a:prstGeom>
        </p:spPr>
        <p:txBody>
          <a:bodyPr vert="horz" wrap="square" lIns="0" tIns="68579" rIns="0" bIns="0" rtlCol="0">
            <a:spAutoFit/>
          </a:bodyPr>
          <a:lstStyle/>
          <a:p>
            <a:pPr marL="4572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330" dirty="0">
                <a:solidFill>
                  <a:srgbClr val="000098"/>
                </a:solidFill>
              </a:rPr>
              <a:t>CURVA</a:t>
            </a:r>
            <a:r>
              <a:rPr sz="2400" spc="105" dirty="0">
                <a:solidFill>
                  <a:srgbClr val="000098"/>
                </a:solidFill>
              </a:rPr>
              <a:t> </a:t>
            </a:r>
            <a:r>
              <a:rPr sz="2400" spc="355" dirty="0">
                <a:solidFill>
                  <a:srgbClr val="000098"/>
                </a:solidFill>
              </a:rPr>
              <a:t>DE</a:t>
            </a:r>
            <a:r>
              <a:rPr sz="2400" spc="140" dirty="0">
                <a:solidFill>
                  <a:srgbClr val="000098"/>
                </a:solidFill>
              </a:rPr>
              <a:t> </a:t>
            </a:r>
            <a:r>
              <a:rPr sz="2400" spc="325" dirty="0">
                <a:solidFill>
                  <a:srgbClr val="000098"/>
                </a:solidFill>
              </a:rPr>
              <a:t>GANANCIA</a:t>
            </a:r>
            <a:r>
              <a:rPr sz="2400" spc="150" dirty="0">
                <a:solidFill>
                  <a:srgbClr val="000098"/>
                </a:solidFill>
              </a:rPr>
              <a:t> </a:t>
            </a:r>
            <a:r>
              <a:rPr sz="2400" spc="355" dirty="0">
                <a:solidFill>
                  <a:srgbClr val="000098"/>
                </a:solidFill>
              </a:rPr>
              <a:t>DE</a:t>
            </a:r>
            <a:r>
              <a:rPr sz="2400" spc="130" dirty="0">
                <a:solidFill>
                  <a:srgbClr val="000098"/>
                </a:solidFill>
              </a:rPr>
              <a:t> </a:t>
            </a:r>
            <a:r>
              <a:rPr sz="2400" spc="370" dirty="0">
                <a:solidFill>
                  <a:srgbClr val="000098"/>
                </a:solidFill>
              </a:rPr>
              <a:t>PESO</a:t>
            </a:r>
            <a:r>
              <a:rPr sz="2400" spc="130" dirty="0">
                <a:solidFill>
                  <a:srgbClr val="000098"/>
                </a:solidFill>
              </a:rPr>
              <a:t> </a:t>
            </a:r>
            <a:r>
              <a:rPr sz="2400" spc="340" dirty="0">
                <a:solidFill>
                  <a:srgbClr val="000098"/>
                </a:solidFill>
              </a:rPr>
              <a:t>IMC </a:t>
            </a:r>
            <a:r>
              <a:rPr sz="2400" spc="320" dirty="0">
                <a:solidFill>
                  <a:srgbClr val="000098"/>
                </a:solidFill>
              </a:rPr>
              <a:t>PRECONCEPCIONAL</a:t>
            </a:r>
            <a:r>
              <a:rPr sz="2400" spc="125" dirty="0">
                <a:solidFill>
                  <a:srgbClr val="000098"/>
                </a:solidFill>
              </a:rPr>
              <a:t> </a:t>
            </a:r>
            <a:r>
              <a:rPr sz="2600" spc="170" dirty="0">
                <a:solidFill>
                  <a:srgbClr val="000098"/>
                </a:solidFill>
              </a:rPr>
              <a:t>BAJO</a:t>
            </a:r>
            <a:endParaRPr sz="2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704" y="1064301"/>
            <a:ext cx="8784590" cy="583057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204" y="203455"/>
            <a:ext cx="840359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 indent="194310" algn="ctr">
              <a:lnSpc>
                <a:spcPct val="100000"/>
              </a:lnSpc>
              <a:spcBef>
                <a:spcPts val="100"/>
              </a:spcBef>
            </a:pPr>
            <a:r>
              <a:rPr sz="3200" spc="440" dirty="0">
                <a:solidFill>
                  <a:srgbClr val="000098"/>
                </a:solidFill>
              </a:rPr>
              <a:t>GANANCIA</a:t>
            </a:r>
            <a:r>
              <a:rPr sz="3200" spc="180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70" dirty="0">
                <a:solidFill>
                  <a:srgbClr val="000098"/>
                </a:solidFill>
              </a:rPr>
              <a:t> </a:t>
            </a:r>
            <a:r>
              <a:rPr sz="3200" spc="475" dirty="0">
                <a:solidFill>
                  <a:srgbClr val="000098"/>
                </a:solidFill>
              </a:rPr>
              <a:t>PESO</a:t>
            </a:r>
            <a:r>
              <a:rPr sz="3200" spc="170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70" dirty="0">
                <a:solidFill>
                  <a:srgbClr val="000098"/>
                </a:solidFill>
              </a:rPr>
              <a:t> </a:t>
            </a:r>
            <a:r>
              <a:rPr sz="3200" spc="320" dirty="0">
                <a:solidFill>
                  <a:srgbClr val="000098"/>
                </a:solidFill>
              </a:rPr>
              <a:t>LA </a:t>
            </a:r>
            <a:r>
              <a:rPr lang="es-EC" sz="3200" spc="320" dirty="0">
                <a:solidFill>
                  <a:srgbClr val="000098"/>
                </a:solidFill>
              </a:rPr>
              <a:t>MUJER G</a:t>
            </a:r>
            <a:r>
              <a:rPr sz="3200" spc="-935" dirty="0">
                <a:solidFill>
                  <a:srgbClr val="000098"/>
                </a:solidFill>
              </a:rPr>
              <a:t>E</a:t>
            </a:r>
            <a:r>
              <a:rPr lang="es-EC" sz="4800" spc="367" baseline="-21701" dirty="0">
                <a:solidFill>
                  <a:srgbClr val="000098"/>
                </a:solidFill>
              </a:rPr>
              <a:t> </a:t>
            </a:r>
            <a:r>
              <a:rPr sz="3200" spc="200" dirty="0">
                <a:solidFill>
                  <a:srgbClr val="000098"/>
                </a:solidFill>
              </a:rPr>
              <a:t>S</a:t>
            </a:r>
            <a:r>
              <a:rPr sz="3200" spc="190" dirty="0">
                <a:solidFill>
                  <a:srgbClr val="000098"/>
                </a:solidFill>
              </a:rPr>
              <a:t>T</a:t>
            </a:r>
            <a:r>
              <a:rPr sz="3200" spc="195" dirty="0">
                <a:solidFill>
                  <a:srgbClr val="000098"/>
                </a:solidFill>
              </a:rPr>
              <a:t>AN</a:t>
            </a:r>
            <a:r>
              <a:rPr sz="3200" spc="190" dirty="0">
                <a:solidFill>
                  <a:srgbClr val="000098"/>
                </a:solidFill>
              </a:rPr>
              <a:t>T</a:t>
            </a:r>
            <a:r>
              <a:rPr sz="3200" spc="195" dirty="0">
                <a:solidFill>
                  <a:srgbClr val="000098"/>
                </a:solidFill>
              </a:rPr>
              <a:t>E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637580" y="1295400"/>
            <a:ext cx="2421890" cy="48260"/>
            <a:chOff x="613409" y="1290319"/>
            <a:chExt cx="2421890" cy="48260"/>
          </a:xfrm>
        </p:grpSpPr>
        <p:sp>
          <p:nvSpPr>
            <p:cNvPr id="4" name="object 4"/>
            <p:cNvSpPr/>
            <p:nvPr/>
          </p:nvSpPr>
          <p:spPr>
            <a:xfrm>
              <a:off x="613409" y="1314449"/>
              <a:ext cx="417830" cy="0"/>
            </a:xfrm>
            <a:custGeom>
              <a:avLst/>
              <a:gdLst/>
              <a:ahLst/>
              <a:cxnLst/>
              <a:rect l="l" t="t" r="r" b="b"/>
              <a:pathLst>
                <a:path w="417830">
                  <a:moveTo>
                    <a:pt x="0" y="0"/>
                  </a:moveTo>
                  <a:lnTo>
                    <a:pt x="41783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1240" y="1314449"/>
              <a:ext cx="275590" cy="0"/>
            </a:xfrm>
            <a:custGeom>
              <a:avLst/>
              <a:gdLst/>
              <a:ahLst/>
              <a:cxnLst/>
              <a:rect l="l" t="t" r="r" b="b"/>
              <a:pathLst>
                <a:path w="275590">
                  <a:moveTo>
                    <a:pt x="0" y="0"/>
                  </a:moveTo>
                  <a:lnTo>
                    <a:pt x="27559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09369" y="1314449"/>
              <a:ext cx="715010" cy="0"/>
            </a:xfrm>
            <a:custGeom>
              <a:avLst/>
              <a:gdLst/>
              <a:ahLst/>
              <a:cxnLst/>
              <a:rect l="l" t="t" r="r" b="b"/>
              <a:pathLst>
                <a:path w="715010">
                  <a:moveTo>
                    <a:pt x="0" y="0"/>
                  </a:moveTo>
                  <a:lnTo>
                    <a:pt x="71501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24379" y="1314449"/>
              <a:ext cx="139700" cy="0"/>
            </a:xfrm>
            <a:custGeom>
              <a:avLst/>
              <a:gdLst/>
              <a:ahLst/>
              <a:cxnLst/>
              <a:rect l="l" t="t" r="r" b="b"/>
              <a:pathLst>
                <a:path w="139700">
                  <a:moveTo>
                    <a:pt x="0" y="0"/>
                  </a:moveTo>
                  <a:lnTo>
                    <a:pt x="13970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6620" y="1314449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940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46020" y="1314449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39">
                  <a:moveTo>
                    <a:pt x="0" y="0"/>
                  </a:moveTo>
                  <a:lnTo>
                    <a:pt x="14224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88259" y="1314449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321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72739" y="1314449"/>
              <a:ext cx="162560" cy="0"/>
            </a:xfrm>
            <a:custGeom>
              <a:avLst/>
              <a:gdLst/>
              <a:ahLst/>
              <a:cxnLst/>
              <a:rect l="l" t="t" r="r" b="b"/>
              <a:pathLst>
                <a:path w="162560">
                  <a:moveTo>
                    <a:pt x="0" y="0"/>
                  </a:moveTo>
                  <a:lnTo>
                    <a:pt x="16256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00709" y="1441450"/>
            <a:ext cx="7872095" cy="129921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30"/>
              </a:spcBef>
              <a:tabLst>
                <a:tab pos="1807845" algn="l"/>
                <a:tab pos="2303145" algn="l"/>
                <a:tab pos="3123565" algn="l"/>
                <a:tab pos="4124325" algn="l"/>
                <a:tab pos="4811395" algn="l"/>
                <a:tab pos="6156325" algn="l"/>
              </a:tabLst>
            </a:pPr>
            <a:r>
              <a:rPr sz="2750" spc="-30" dirty="0">
                <a:latin typeface="Trebuchet MS"/>
                <a:cs typeface="Trebuchet MS"/>
              </a:rPr>
              <a:t>Mujer</a:t>
            </a:r>
            <a:r>
              <a:rPr sz="2750" spc="-16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-434" dirty="0">
                <a:latin typeface="Trebuchet MS"/>
                <a:cs typeface="Trebuchet MS"/>
              </a:rPr>
              <a:t> </a:t>
            </a:r>
            <a:r>
              <a:rPr sz="2750" spc="315" dirty="0">
                <a:latin typeface="Trebuchet MS"/>
                <a:cs typeface="Trebuchet MS"/>
              </a:rPr>
              <a:t>23</a:t>
            </a:r>
            <a:r>
              <a:rPr sz="2750" spc="-459" dirty="0">
                <a:latin typeface="Trebuchet MS"/>
                <a:cs typeface="Trebuchet MS"/>
              </a:rPr>
              <a:t> </a:t>
            </a:r>
            <a:r>
              <a:rPr sz="2750" spc="254" dirty="0">
                <a:latin typeface="Trebuchet MS"/>
                <a:cs typeface="Trebuchet MS"/>
              </a:rPr>
              <a:t>años</a:t>
            </a:r>
            <a:r>
              <a:rPr sz="2750" dirty="0">
                <a:latin typeface="Trebuchet MS"/>
                <a:cs typeface="Trebuchet MS"/>
              </a:rPr>
              <a:t>		</a:t>
            </a:r>
            <a:r>
              <a:rPr sz="2750" spc="200" dirty="0">
                <a:latin typeface="Trebuchet MS"/>
                <a:cs typeface="Trebuchet MS"/>
              </a:rPr>
              <a:t>acude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29" dirty="0">
                <a:latin typeface="Trebuchet MS"/>
                <a:cs typeface="Trebuchet MS"/>
              </a:rPr>
              <a:t>a</a:t>
            </a:r>
            <a:r>
              <a:rPr sz="2750" spc="-114" dirty="0">
                <a:latin typeface="Trebuchet MS"/>
                <a:cs typeface="Trebuchet MS"/>
              </a:rPr>
              <a:t> </a:t>
            </a:r>
            <a:r>
              <a:rPr sz="2750" spc="65" dirty="0">
                <a:latin typeface="Trebuchet MS"/>
                <a:cs typeface="Trebuchet MS"/>
              </a:rPr>
              <a:t>la </a:t>
            </a:r>
            <a:r>
              <a:rPr sz="2750" spc="170" dirty="0">
                <a:latin typeface="Trebuchet MS"/>
                <a:cs typeface="Trebuchet MS"/>
              </a:rPr>
              <a:t>consulta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7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65" dirty="0">
                <a:latin typeface="Trebuchet MS"/>
                <a:cs typeface="Trebuchet MS"/>
              </a:rPr>
              <a:t>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70" dirty="0">
                <a:latin typeface="Trebuchet MS"/>
                <a:cs typeface="Trebuchet MS"/>
              </a:rPr>
              <a:t>semana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300" dirty="0">
                <a:latin typeface="Trebuchet MS"/>
                <a:cs typeface="Trebuchet MS"/>
              </a:rPr>
              <a:t>8</a:t>
            </a:r>
            <a:r>
              <a:rPr sz="2750" spc="55" dirty="0">
                <a:latin typeface="Trebuchet MS"/>
                <a:cs typeface="Trebuchet MS"/>
              </a:rPr>
              <a:t> </a:t>
            </a:r>
            <a:r>
              <a:rPr sz="2750" spc="215" dirty="0">
                <a:latin typeface="Trebuchet MS"/>
                <a:cs typeface="Trebuchet MS"/>
              </a:rPr>
              <a:t>con</a:t>
            </a:r>
            <a:r>
              <a:rPr sz="2750" spc="55" dirty="0">
                <a:latin typeface="Trebuchet MS"/>
                <a:cs typeface="Trebuchet MS"/>
              </a:rPr>
              <a:t> </a:t>
            </a:r>
            <a:r>
              <a:rPr sz="2750" spc="235" dirty="0">
                <a:latin typeface="Trebuchet MS"/>
                <a:cs typeface="Trebuchet MS"/>
              </a:rPr>
              <a:t>un</a:t>
            </a:r>
            <a:r>
              <a:rPr sz="2750" spc="150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peso</a:t>
            </a:r>
            <a:r>
              <a:rPr sz="2750" spc="229" dirty="0">
                <a:latin typeface="Trebuchet MS"/>
                <a:cs typeface="Trebuchet MS"/>
              </a:rPr>
              <a:t> </a:t>
            </a:r>
            <a:r>
              <a:rPr sz="2750" spc="155" dirty="0">
                <a:latin typeface="Trebuchet MS"/>
                <a:cs typeface="Trebuchet MS"/>
              </a:rPr>
              <a:t>de </a:t>
            </a:r>
            <a:r>
              <a:rPr sz="2750" spc="315" dirty="0">
                <a:latin typeface="Trebuchet MS"/>
                <a:cs typeface="Trebuchet MS"/>
              </a:rPr>
              <a:t>52</a:t>
            </a:r>
            <a:r>
              <a:rPr sz="2750" spc="75" dirty="0">
                <a:latin typeface="Trebuchet MS"/>
                <a:cs typeface="Trebuchet MS"/>
              </a:rPr>
              <a:t> </a:t>
            </a:r>
            <a:r>
              <a:rPr sz="2750" spc="275" dirty="0">
                <a:latin typeface="Trebuchet MS"/>
                <a:cs typeface="Trebuchet MS"/>
              </a:rPr>
              <a:t>Kg</a:t>
            </a:r>
            <a:r>
              <a:rPr sz="2750" spc="155" dirty="0">
                <a:latin typeface="Trebuchet MS"/>
                <a:cs typeface="Trebuchet MS"/>
              </a:rPr>
              <a:t> </a:t>
            </a:r>
            <a:r>
              <a:rPr sz="2750" spc="270" dirty="0">
                <a:latin typeface="Trebuchet MS"/>
                <a:cs typeface="Trebuchet MS"/>
              </a:rPr>
              <a:t>y</a:t>
            </a:r>
            <a:r>
              <a:rPr sz="2750" spc="65" dirty="0">
                <a:latin typeface="Trebuchet MS"/>
                <a:cs typeface="Trebuchet MS"/>
              </a:rPr>
              <a:t> </a:t>
            </a:r>
            <a:r>
              <a:rPr sz="2750" spc="225" dirty="0">
                <a:latin typeface="Trebuchet MS"/>
                <a:cs typeface="Trebuchet MS"/>
              </a:rPr>
              <a:t>una</a:t>
            </a:r>
            <a:r>
              <a:rPr sz="2750" spc="215" dirty="0">
                <a:latin typeface="Trebuchet MS"/>
                <a:cs typeface="Trebuchet MS"/>
              </a:rPr>
              <a:t> </a:t>
            </a:r>
            <a:r>
              <a:rPr sz="2750" spc="65" dirty="0">
                <a:latin typeface="Trebuchet MS"/>
                <a:cs typeface="Trebuchet MS"/>
              </a:rPr>
              <a:t>talla</a:t>
            </a:r>
            <a:r>
              <a:rPr sz="2750" spc="130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65" dirty="0">
                <a:latin typeface="Trebuchet MS"/>
                <a:cs typeface="Trebuchet MS"/>
              </a:rPr>
              <a:t> </a:t>
            </a:r>
            <a:r>
              <a:rPr sz="2750" spc="315" dirty="0">
                <a:latin typeface="Trebuchet MS"/>
                <a:cs typeface="Trebuchet MS"/>
              </a:rPr>
              <a:t>154</a:t>
            </a:r>
            <a:r>
              <a:rPr sz="2750" spc="80" dirty="0">
                <a:latin typeface="Trebuchet MS"/>
                <a:cs typeface="Trebuchet MS"/>
              </a:rPr>
              <a:t> </a:t>
            </a:r>
            <a:r>
              <a:rPr sz="2750" spc="125" dirty="0">
                <a:latin typeface="Trebuchet MS"/>
                <a:cs typeface="Trebuchet MS"/>
              </a:rPr>
              <a:t>cm.</a:t>
            </a:r>
            <a:endParaRPr sz="275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0709" y="2827020"/>
            <a:ext cx="410146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8044" algn="l"/>
                <a:tab pos="3057525" algn="l"/>
              </a:tabLst>
            </a:pPr>
            <a:r>
              <a:rPr sz="2750" spc="-25" dirty="0">
                <a:latin typeface="Trebuchet MS"/>
                <a:cs typeface="Trebuchet MS"/>
              </a:rPr>
              <a:t>La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65" dirty="0">
                <a:latin typeface="Trebuchet MS"/>
                <a:cs typeface="Trebuchet MS"/>
              </a:rPr>
              <a:t>gestante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55" dirty="0">
                <a:latin typeface="Trebuchet MS"/>
                <a:cs typeface="Trebuchet MS"/>
              </a:rPr>
              <a:t>asiste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76800" y="2827020"/>
            <a:ext cx="287274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0215" algn="l"/>
                <a:tab pos="1346835" algn="l"/>
              </a:tabLst>
            </a:pPr>
            <a:r>
              <a:rPr sz="2750" spc="18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70" dirty="0">
                <a:latin typeface="Trebuchet MS"/>
                <a:cs typeface="Trebuchet MS"/>
              </a:rPr>
              <a:t>su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54" dirty="0">
                <a:latin typeface="Trebuchet MS"/>
                <a:cs typeface="Trebuchet MS"/>
              </a:rPr>
              <a:t>segunda</a:t>
            </a:r>
            <a:endParaRPr sz="275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8009" y="3357880"/>
            <a:ext cx="8142605" cy="26715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12645" algn="l"/>
                <a:tab pos="3057525" algn="l"/>
                <a:tab pos="3809365" algn="l"/>
              </a:tabLst>
            </a:pPr>
            <a:r>
              <a:rPr sz="2750" spc="165" dirty="0">
                <a:latin typeface="Trebuchet MS"/>
                <a:cs typeface="Trebuchet MS"/>
              </a:rPr>
              <a:t>consulta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8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65" dirty="0">
                <a:latin typeface="Trebuchet MS"/>
                <a:cs typeface="Trebuchet MS"/>
              </a:rPr>
              <a:t>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70" dirty="0">
                <a:latin typeface="Trebuchet MS"/>
                <a:cs typeface="Trebuchet MS"/>
              </a:rPr>
              <a:t>semana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310" dirty="0">
                <a:latin typeface="Trebuchet MS"/>
                <a:cs typeface="Trebuchet MS"/>
              </a:rPr>
              <a:t>16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270" dirty="0">
                <a:latin typeface="Trebuchet MS"/>
                <a:cs typeface="Trebuchet MS"/>
              </a:rPr>
              <a:t>y</a:t>
            </a:r>
            <a:r>
              <a:rPr sz="2750" spc="135" dirty="0">
                <a:latin typeface="Trebuchet MS"/>
                <a:cs typeface="Trebuchet MS"/>
              </a:rPr>
              <a:t> registra</a:t>
            </a:r>
            <a:r>
              <a:rPr sz="2750" spc="215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un peso</a:t>
            </a:r>
            <a:r>
              <a:rPr sz="2750" spc="22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65" dirty="0">
                <a:latin typeface="Trebuchet MS"/>
                <a:cs typeface="Trebuchet MS"/>
              </a:rPr>
              <a:t> </a:t>
            </a:r>
            <a:r>
              <a:rPr sz="2750" spc="310" dirty="0">
                <a:latin typeface="Trebuchet MS"/>
                <a:cs typeface="Trebuchet MS"/>
              </a:rPr>
              <a:t>55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110" dirty="0">
                <a:latin typeface="Trebuchet MS"/>
                <a:cs typeface="Trebuchet MS"/>
              </a:rPr>
              <a:t>Kg.</a:t>
            </a:r>
            <a:endParaRPr sz="2750" dirty="0">
              <a:latin typeface="Trebuchet MS"/>
              <a:cs typeface="Trebuchet MS"/>
            </a:endParaRPr>
          </a:p>
          <a:p>
            <a:pPr marL="12700" marR="485775">
              <a:lnSpc>
                <a:spcPct val="101800"/>
              </a:lnSpc>
              <a:spcBef>
                <a:spcPts val="810"/>
              </a:spcBef>
            </a:pPr>
            <a:r>
              <a:rPr sz="2750" spc="-105" dirty="0">
                <a:latin typeface="Trebuchet MS"/>
                <a:cs typeface="Trebuchet MS"/>
              </a:rPr>
              <a:t>En</a:t>
            </a:r>
            <a:r>
              <a:rPr sz="2750" spc="130" dirty="0">
                <a:latin typeface="Trebuchet MS"/>
                <a:cs typeface="Trebuchet MS"/>
              </a:rPr>
              <a:t> </a:t>
            </a:r>
            <a:r>
              <a:rPr sz="2750" spc="270" dirty="0">
                <a:latin typeface="Trebuchet MS"/>
                <a:cs typeface="Trebuchet MS"/>
              </a:rPr>
              <a:t>su</a:t>
            </a:r>
            <a:r>
              <a:rPr sz="2750" spc="125" dirty="0">
                <a:latin typeface="Trebuchet MS"/>
                <a:cs typeface="Trebuchet MS"/>
              </a:rPr>
              <a:t> tercera</a:t>
            </a:r>
            <a:r>
              <a:rPr sz="2750" spc="110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consulta</a:t>
            </a:r>
            <a:r>
              <a:rPr sz="2750" spc="114" dirty="0">
                <a:latin typeface="Trebuchet MS"/>
                <a:cs typeface="Trebuchet MS"/>
              </a:rPr>
              <a:t> </a:t>
            </a:r>
            <a:r>
              <a:rPr sz="2750" spc="229" dirty="0">
                <a:latin typeface="Trebuchet MS"/>
                <a:cs typeface="Trebuchet MS"/>
              </a:rPr>
              <a:t>a</a:t>
            </a:r>
            <a:r>
              <a:rPr sz="2750" spc="170" dirty="0">
                <a:latin typeface="Trebuchet MS"/>
                <a:cs typeface="Trebuchet MS"/>
              </a:rPr>
              <a:t> </a:t>
            </a:r>
            <a:r>
              <a:rPr sz="2750" spc="90" dirty="0">
                <a:latin typeface="Trebuchet MS"/>
                <a:cs typeface="Trebuchet MS"/>
              </a:rPr>
              <a:t>la</a:t>
            </a:r>
            <a:r>
              <a:rPr sz="2750" spc="180" dirty="0">
                <a:latin typeface="Trebuchet MS"/>
                <a:cs typeface="Trebuchet MS"/>
              </a:rPr>
              <a:t> </a:t>
            </a:r>
            <a:r>
              <a:rPr sz="2750" spc="280" dirty="0">
                <a:latin typeface="Trebuchet MS"/>
                <a:cs typeface="Trebuchet MS"/>
              </a:rPr>
              <a:t>semana</a:t>
            </a:r>
            <a:r>
              <a:rPr sz="2750" spc="114" dirty="0">
                <a:latin typeface="Trebuchet MS"/>
                <a:cs typeface="Trebuchet MS"/>
              </a:rPr>
              <a:t> </a:t>
            </a:r>
            <a:r>
              <a:rPr sz="2750" spc="165" dirty="0">
                <a:latin typeface="Trebuchet MS"/>
                <a:cs typeface="Trebuchet MS"/>
              </a:rPr>
              <a:t>21,</a:t>
            </a:r>
            <a:r>
              <a:rPr sz="2750" spc="135" dirty="0">
                <a:latin typeface="Trebuchet MS"/>
                <a:cs typeface="Trebuchet MS"/>
              </a:rPr>
              <a:t> </a:t>
            </a:r>
            <a:r>
              <a:rPr sz="2750" spc="35" dirty="0">
                <a:latin typeface="Trebuchet MS"/>
                <a:cs typeface="Trebuchet MS"/>
              </a:rPr>
              <a:t>el </a:t>
            </a:r>
            <a:r>
              <a:rPr sz="2750" spc="229" dirty="0">
                <a:latin typeface="Trebuchet MS"/>
                <a:cs typeface="Trebuchet MS"/>
              </a:rPr>
              <a:t>peso</a:t>
            </a:r>
            <a:r>
              <a:rPr sz="2750" spc="220" dirty="0">
                <a:latin typeface="Trebuchet MS"/>
                <a:cs typeface="Trebuchet MS"/>
              </a:rPr>
              <a:t> </a:t>
            </a:r>
            <a:r>
              <a:rPr sz="2750" spc="270" dirty="0">
                <a:latin typeface="Trebuchet MS"/>
                <a:cs typeface="Trebuchet MS"/>
              </a:rPr>
              <a:t>es</a:t>
            </a:r>
            <a:r>
              <a:rPr sz="2750" spc="14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95" dirty="0">
                <a:latin typeface="Trebuchet MS"/>
                <a:cs typeface="Trebuchet MS"/>
              </a:rPr>
              <a:t> </a:t>
            </a:r>
            <a:r>
              <a:rPr sz="2750" spc="310" dirty="0">
                <a:latin typeface="Trebuchet MS"/>
                <a:cs typeface="Trebuchet MS"/>
              </a:rPr>
              <a:t>57</a:t>
            </a:r>
            <a:r>
              <a:rPr sz="2750" spc="100" dirty="0">
                <a:latin typeface="Trebuchet MS"/>
                <a:cs typeface="Trebuchet MS"/>
              </a:rPr>
              <a:t> </a:t>
            </a:r>
            <a:r>
              <a:rPr sz="2750" spc="110" dirty="0">
                <a:latin typeface="Trebuchet MS"/>
                <a:cs typeface="Trebuchet MS"/>
              </a:rPr>
              <a:t>Kg.</a:t>
            </a:r>
            <a:endParaRPr sz="2750" dirty="0">
              <a:latin typeface="Trebuchet MS"/>
              <a:cs typeface="Trebuchet MS"/>
            </a:endParaRPr>
          </a:p>
          <a:p>
            <a:pPr marL="12700" marR="330835">
              <a:lnSpc>
                <a:spcPct val="100000"/>
              </a:lnSpc>
            </a:pPr>
            <a:r>
              <a:rPr sz="2750" spc="170" dirty="0">
                <a:solidFill>
                  <a:srgbClr val="0033CC"/>
                </a:solidFill>
                <a:latin typeface="Trebuchet MS"/>
                <a:cs typeface="Trebuchet MS"/>
              </a:rPr>
              <a:t></a:t>
            </a:r>
            <a:r>
              <a:rPr sz="2750" b="1" spc="170" dirty="0">
                <a:solidFill>
                  <a:srgbClr val="0033CC"/>
                </a:solidFill>
                <a:latin typeface="Trebuchet MS"/>
                <a:cs typeface="Trebuchet MS"/>
              </a:rPr>
              <a:t>Determine</a:t>
            </a:r>
            <a:r>
              <a:rPr sz="2750" b="1" spc="30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15" dirty="0">
                <a:solidFill>
                  <a:srgbClr val="0033CC"/>
                </a:solidFill>
                <a:latin typeface="Trebuchet MS"/>
                <a:cs typeface="Trebuchet MS"/>
              </a:rPr>
              <a:t>el</a:t>
            </a:r>
            <a:r>
              <a:rPr sz="2750" b="1" spc="27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45" dirty="0">
                <a:solidFill>
                  <a:srgbClr val="0033CC"/>
                </a:solidFill>
                <a:latin typeface="Trebuchet MS"/>
                <a:cs typeface="Trebuchet MS"/>
              </a:rPr>
              <a:t>IMC,</a:t>
            </a:r>
            <a:r>
              <a:rPr sz="2750" b="1" spc="30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65" dirty="0">
                <a:solidFill>
                  <a:srgbClr val="0033CC"/>
                </a:solidFill>
                <a:latin typeface="Trebuchet MS"/>
                <a:cs typeface="Trebuchet MS"/>
              </a:rPr>
              <a:t>seleccione</a:t>
            </a:r>
            <a:r>
              <a:rPr sz="2750" b="1" spc="32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85" dirty="0">
                <a:solidFill>
                  <a:srgbClr val="0033CC"/>
                </a:solidFill>
                <a:latin typeface="Trebuchet MS"/>
                <a:cs typeface="Trebuchet MS"/>
              </a:rPr>
              <a:t>la</a:t>
            </a:r>
            <a:r>
              <a:rPr sz="2750" b="1" spc="33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75" dirty="0">
                <a:solidFill>
                  <a:srgbClr val="0033CC"/>
                </a:solidFill>
                <a:latin typeface="Trebuchet MS"/>
                <a:cs typeface="Trebuchet MS"/>
              </a:rPr>
              <a:t>curva </a:t>
            </a:r>
            <a:r>
              <a:rPr sz="2750" b="1" spc="330" dirty="0">
                <a:solidFill>
                  <a:srgbClr val="0033CC"/>
                </a:solidFill>
                <a:latin typeface="Trebuchet MS"/>
                <a:cs typeface="Trebuchet MS"/>
              </a:rPr>
              <a:t>de</a:t>
            </a:r>
            <a:r>
              <a:rPr sz="2750" b="1" spc="38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50" dirty="0">
                <a:solidFill>
                  <a:srgbClr val="0033CC"/>
                </a:solidFill>
                <a:latin typeface="Trebuchet MS"/>
                <a:cs typeface="Trebuchet MS"/>
              </a:rPr>
              <a:t>ganancia</a:t>
            </a:r>
            <a:r>
              <a:rPr sz="2750" b="1" spc="25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30" dirty="0">
                <a:solidFill>
                  <a:srgbClr val="0033CC"/>
                </a:solidFill>
                <a:latin typeface="Trebuchet MS"/>
                <a:cs typeface="Trebuchet MS"/>
              </a:rPr>
              <a:t>de</a:t>
            </a:r>
            <a:r>
              <a:rPr sz="2750" b="1" spc="15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55" dirty="0">
                <a:solidFill>
                  <a:srgbClr val="0033CC"/>
                </a:solidFill>
                <a:latin typeface="Trebuchet MS"/>
                <a:cs typeface="Trebuchet MS"/>
              </a:rPr>
              <a:t>peso</a:t>
            </a:r>
            <a:r>
              <a:rPr sz="2750" b="1" spc="13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20" dirty="0">
                <a:solidFill>
                  <a:srgbClr val="0033CC"/>
                </a:solidFill>
                <a:latin typeface="Trebuchet MS"/>
                <a:cs typeface="Trebuchet MS"/>
              </a:rPr>
              <a:t>y</a:t>
            </a:r>
            <a:r>
              <a:rPr sz="2750" b="1" spc="14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70" dirty="0">
                <a:solidFill>
                  <a:srgbClr val="0033CC"/>
                </a:solidFill>
                <a:latin typeface="Trebuchet MS"/>
                <a:cs typeface="Trebuchet MS"/>
              </a:rPr>
              <a:t>grafique.</a:t>
            </a:r>
            <a:endParaRPr sz="27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120" y="421640"/>
            <a:ext cx="7971790" cy="561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1260">
              <a:lnSpc>
                <a:spcPct val="100000"/>
              </a:lnSpc>
              <a:spcBef>
                <a:spcPts val="100"/>
              </a:spcBef>
            </a:pPr>
            <a:r>
              <a:rPr sz="3600" b="1" spc="500" dirty="0">
                <a:solidFill>
                  <a:srgbClr val="000098"/>
                </a:solidFill>
                <a:latin typeface="Trebuchet MS"/>
                <a:cs typeface="Trebuchet MS"/>
              </a:rPr>
              <a:t>GANANCIA</a:t>
            </a:r>
            <a:r>
              <a:rPr sz="3600" b="1" spc="160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3600" b="1" spc="530" dirty="0">
                <a:solidFill>
                  <a:srgbClr val="000098"/>
                </a:solidFill>
                <a:latin typeface="Trebuchet MS"/>
                <a:cs typeface="Trebuchet MS"/>
              </a:rPr>
              <a:t>DE</a:t>
            </a:r>
            <a:r>
              <a:rPr sz="3600" b="1" spc="225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3600" b="1" spc="550" dirty="0">
                <a:solidFill>
                  <a:srgbClr val="000098"/>
                </a:solidFill>
                <a:latin typeface="Trebuchet MS"/>
                <a:cs typeface="Trebuchet MS"/>
              </a:rPr>
              <a:t>PESO</a:t>
            </a:r>
            <a:r>
              <a:rPr sz="3600" b="1" spc="165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3600" b="1" spc="530" dirty="0">
                <a:solidFill>
                  <a:srgbClr val="000098"/>
                </a:solidFill>
                <a:latin typeface="Trebuchet MS"/>
                <a:cs typeface="Trebuchet MS"/>
              </a:rPr>
              <a:t>DE</a:t>
            </a:r>
            <a:r>
              <a:rPr sz="3600" b="1" spc="220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3600" b="1" spc="370" dirty="0">
                <a:solidFill>
                  <a:srgbClr val="000098"/>
                </a:solidFill>
                <a:latin typeface="Trebuchet MS"/>
                <a:cs typeface="Trebuchet MS"/>
              </a:rPr>
              <a:t>LA </a:t>
            </a:r>
            <a:r>
              <a:rPr sz="3600" b="1" spc="345" dirty="0">
                <a:solidFill>
                  <a:srgbClr val="000098"/>
                </a:solidFill>
                <a:latin typeface="Trebuchet MS"/>
                <a:cs typeface="Trebuchet MS"/>
              </a:rPr>
              <a:t>MUJER</a:t>
            </a:r>
            <a:r>
              <a:rPr sz="3600" b="1" spc="260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3600" b="1" spc="450" dirty="0">
                <a:solidFill>
                  <a:srgbClr val="000098"/>
                </a:solidFill>
                <a:latin typeface="Trebuchet MS"/>
                <a:cs typeface="Trebuchet MS"/>
              </a:rPr>
              <a:t>GESTANTE</a:t>
            </a:r>
            <a:endParaRPr sz="3600">
              <a:latin typeface="Trebuchet MS"/>
              <a:cs typeface="Trebuchet MS"/>
            </a:endParaRPr>
          </a:p>
          <a:p>
            <a:pPr marL="566420" marR="5080">
              <a:lnSpc>
                <a:spcPct val="100000"/>
              </a:lnSpc>
              <a:spcBef>
                <a:spcPts val="4110"/>
              </a:spcBef>
            </a:pPr>
            <a:r>
              <a:rPr sz="3600" b="1" spc="530" dirty="0">
                <a:solidFill>
                  <a:srgbClr val="0033CC"/>
                </a:solidFill>
                <a:latin typeface="Trebuchet MS"/>
                <a:cs typeface="Trebuchet MS"/>
              </a:rPr>
              <a:t>UN</a:t>
            </a:r>
            <a:r>
              <a:rPr sz="3600" b="1" spc="19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600" b="1" spc="500" dirty="0">
                <a:solidFill>
                  <a:srgbClr val="0033CC"/>
                </a:solidFill>
                <a:latin typeface="Trebuchet MS"/>
                <a:cs typeface="Trebuchet MS"/>
              </a:rPr>
              <a:t>INCREMENTO</a:t>
            </a:r>
            <a:r>
              <a:rPr sz="3600" b="1" spc="17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600" b="1" spc="500" dirty="0">
                <a:solidFill>
                  <a:srgbClr val="0033CC"/>
                </a:solidFill>
                <a:latin typeface="Trebuchet MS"/>
                <a:cs typeface="Trebuchet MS"/>
              </a:rPr>
              <a:t>ÓPTIMO</a:t>
            </a:r>
            <a:r>
              <a:rPr sz="3600" b="1" spc="17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600" b="1" spc="490" dirty="0">
                <a:solidFill>
                  <a:srgbClr val="0033CC"/>
                </a:solidFill>
                <a:latin typeface="Trebuchet MS"/>
                <a:cs typeface="Trebuchet MS"/>
              </a:rPr>
              <a:t>DE </a:t>
            </a:r>
            <a:r>
              <a:rPr sz="3600" b="1" spc="550" dirty="0">
                <a:solidFill>
                  <a:srgbClr val="0033CC"/>
                </a:solidFill>
                <a:latin typeface="Trebuchet MS"/>
                <a:cs typeface="Trebuchet MS"/>
              </a:rPr>
              <a:t>PESO</a:t>
            </a:r>
            <a:r>
              <a:rPr sz="3600" b="1" spc="16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600" b="1" spc="55" dirty="0">
                <a:solidFill>
                  <a:srgbClr val="0033CC"/>
                </a:solidFill>
                <a:latin typeface="Trebuchet MS"/>
                <a:cs typeface="Trebuchet MS"/>
              </a:rPr>
              <a:t>:</a:t>
            </a:r>
            <a:endParaRPr sz="3600">
              <a:latin typeface="Trebuchet MS"/>
              <a:cs typeface="Trebuchet MS"/>
            </a:endParaRPr>
          </a:p>
          <a:p>
            <a:pPr marL="566420" marR="76835">
              <a:lnSpc>
                <a:spcPct val="100000"/>
              </a:lnSpc>
              <a:spcBef>
                <a:spcPts val="1020"/>
              </a:spcBef>
            </a:pPr>
            <a:r>
              <a:rPr sz="3600" spc="380" dirty="0">
                <a:latin typeface="Trebuchet MS"/>
                <a:cs typeface="Trebuchet MS"/>
              </a:rPr>
              <a:t>Se</a:t>
            </a:r>
            <a:r>
              <a:rPr sz="3600" spc="95" dirty="0">
                <a:latin typeface="Trebuchet MS"/>
                <a:cs typeface="Trebuchet MS"/>
              </a:rPr>
              <a:t> </a:t>
            </a:r>
            <a:r>
              <a:rPr sz="3600" spc="229" dirty="0">
                <a:latin typeface="Trebuchet MS"/>
                <a:cs typeface="Trebuchet MS"/>
              </a:rPr>
              <a:t>asocia</a:t>
            </a:r>
            <a:r>
              <a:rPr sz="3600" spc="65" dirty="0">
                <a:latin typeface="Trebuchet MS"/>
                <a:cs typeface="Trebuchet MS"/>
              </a:rPr>
              <a:t> </a:t>
            </a:r>
            <a:r>
              <a:rPr sz="3600" spc="114" dirty="0">
                <a:latin typeface="Trebuchet MS"/>
                <a:cs typeface="Trebuchet MS"/>
              </a:rPr>
              <a:t>al</a:t>
            </a:r>
            <a:r>
              <a:rPr sz="3600" spc="85" dirty="0">
                <a:latin typeface="Trebuchet MS"/>
                <a:cs typeface="Trebuchet MS"/>
              </a:rPr>
              <a:t> </a:t>
            </a:r>
            <a:r>
              <a:rPr sz="3600" spc="270" dirty="0">
                <a:latin typeface="Trebuchet MS"/>
                <a:cs typeface="Trebuchet MS"/>
              </a:rPr>
              <a:t>menor</a:t>
            </a:r>
            <a:r>
              <a:rPr sz="3600" spc="80" dirty="0">
                <a:latin typeface="Trebuchet MS"/>
                <a:cs typeface="Trebuchet MS"/>
              </a:rPr>
              <a:t> </a:t>
            </a:r>
            <a:r>
              <a:rPr sz="3600" spc="275" dirty="0">
                <a:latin typeface="Trebuchet MS"/>
                <a:cs typeface="Trebuchet MS"/>
              </a:rPr>
              <a:t>número</a:t>
            </a:r>
            <a:r>
              <a:rPr sz="3600" spc="135" dirty="0">
                <a:latin typeface="Trebuchet MS"/>
                <a:cs typeface="Trebuchet MS"/>
              </a:rPr>
              <a:t> </a:t>
            </a:r>
            <a:r>
              <a:rPr sz="3600" spc="225" dirty="0">
                <a:latin typeface="Trebuchet MS"/>
                <a:cs typeface="Trebuchet MS"/>
              </a:rPr>
              <a:t>de </a:t>
            </a:r>
            <a:r>
              <a:rPr sz="3600" spc="260" dirty="0">
                <a:latin typeface="Trebuchet MS"/>
                <a:cs typeface="Trebuchet MS"/>
              </a:rPr>
              <a:t>riesgos</a:t>
            </a:r>
            <a:r>
              <a:rPr sz="3600" spc="50" dirty="0">
                <a:latin typeface="Trebuchet MS"/>
                <a:cs typeface="Trebuchet MS"/>
              </a:rPr>
              <a:t> </a:t>
            </a:r>
            <a:r>
              <a:rPr sz="3600" spc="300" dirty="0">
                <a:latin typeface="Trebuchet MS"/>
                <a:cs typeface="Trebuchet MS"/>
              </a:rPr>
              <a:t>a</a:t>
            </a:r>
            <a:r>
              <a:rPr sz="3600" spc="65" dirty="0">
                <a:latin typeface="Trebuchet MS"/>
                <a:cs typeface="Trebuchet MS"/>
              </a:rPr>
              <a:t> </a:t>
            </a:r>
            <a:r>
              <a:rPr sz="3600" spc="110" dirty="0">
                <a:latin typeface="Trebuchet MS"/>
                <a:cs typeface="Trebuchet MS"/>
              </a:rPr>
              <a:t>la</a:t>
            </a:r>
            <a:r>
              <a:rPr sz="3600" spc="70" dirty="0">
                <a:latin typeface="Trebuchet MS"/>
                <a:cs typeface="Trebuchet MS"/>
              </a:rPr>
              <a:t> </a:t>
            </a:r>
            <a:r>
              <a:rPr sz="3600" spc="245" dirty="0">
                <a:latin typeface="Trebuchet MS"/>
                <a:cs typeface="Trebuchet MS"/>
              </a:rPr>
              <a:t>salud</a:t>
            </a:r>
            <a:r>
              <a:rPr sz="3600" spc="60" dirty="0">
                <a:latin typeface="Trebuchet MS"/>
                <a:cs typeface="Trebuchet MS"/>
              </a:rPr>
              <a:t> </a:t>
            </a:r>
            <a:r>
              <a:rPr sz="3600" spc="250" dirty="0">
                <a:latin typeface="Trebuchet MS"/>
                <a:cs typeface="Trebuchet MS"/>
              </a:rPr>
              <a:t>de</a:t>
            </a:r>
            <a:r>
              <a:rPr sz="3600" spc="85" dirty="0">
                <a:latin typeface="Trebuchet MS"/>
                <a:cs typeface="Trebuchet MS"/>
              </a:rPr>
              <a:t> </a:t>
            </a:r>
            <a:r>
              <a:rPr sz="3600" spc="114" dirty="0">
                <a:latin typeface="Trebuchet MS"/>
                <a:cs typeface="Trebuchet MS"/>
              </a:rPr>
              <a:t>la</a:t>
            </a:r>
            <a:r>
              <a:rPr sz="3600" spc="55" dirty="0">
                <a:latin typeface="Trebuchet MS"/>
                <a:cs typeface="Trebuchet MS"/>
              </a:rPr>
              <a:t> </a:t>
            </a:r>
            <a:r>
              <a:rPr sz="3600" spc="270" dirty="0">
                <a:latin typeface="Trebuchet MS"/>
                <a:cs typeface="Trebuchet MS"/>
              </a:rPr>
              <a:t>madre</a:t>
            </a:r>
            <a:r>
              <a:rPr sz="3600" spc="165" dirty="0">
                <a:latin typeface="Trebuchet MS"/>
                <a:cs typeface="Trebuchet MS"/>
              </a:rPr>
              <a:t> </a:t>
            </a:r>
            <a:r>
              <a:rPr sz="3600" spc="305" dirty="0">
                <a:latin typeface="Trebuchet MS"/>
                <a:cs typeface="Trebuchet MS"/>
              </a:rPr>
              <a:t>y </a:t>
            </a:r>
            <a:r>
              <a:rPr sz="3600" spc="145" dirty="0">
                <a:latin typeface="Trebuchet MS"/>
                <a:cs typeface="Trebuchet MS"/>
              </a:rPr>
              <a:t>del</a:t>
            </a:r>
            <a:r>
              <a:rPr sz="3600" spc="70" dirty="0">
                <a:latin typeface="Trebuchet MS"/>
                <a:cs typeface="Trebuchet MS"/>
              </a:rPr>
              <a:t> </a:t>
            </a:r>
            <a:r>
              <a:rPr sz="3600" spc="130" dirty="0">
                <a:latin typeface="Trebuchet MS"/>
                <a:cs typeface="Trebuchet MS"/>
              </a:rPr>
              <a:t>niño,</a:t>
            </a:r>
            <a:r>
              <a:rPr sz="3600" spc="125" dirty="0">
                <a:latin typeface="Trebuchet MS"/>
                <a:cs typeface="Trebuchet MS"/>
              </a:rPr>
              <a:t> </a:t>
            </a:r>
            <a:r>
              <a:rPr sz="3600" spc="165" dirty="0">
                <a:latin typeface="Trebuchet MS"/>
                <a:cs typeface="Trebuchet MS"/>
              </a:rPr>
              <a:t>tanto</a:t>
            </a:r>
            <a:r>
              <a:rPr sz="3600" spc="65" dirty="0">
                <a:latin typeface="Trebuchet MS"/>
                <a:cs typeface="Trebuchet MS"/>
              </a:rPr>
              <a:t> </a:t>
            </a:r>
            <a:r>
              <a:rPr sz="3600" spc="270" dirty="0">
                <a:latin typeface="Trebuchet MS"/>
                <a:cs typeface="Trebuchet MS"/>
              </a:rPr>
              <a:t>en</a:t>
            </a:r>
            <a:r>
              <a:rPr sz="3600" spc="55" dirty="0">
                <a:latin typeface="Trebuchet MS"/>
                <a:cs typeface="Trebuchet MS"/>
              </a:rPr>
              <a:t> </a:t>
            </a:r>
            <a:r>
              <a:rPr sz="3600" spc="85" dirty="0">
                <a:latin typeface="Trebuchet MS"/>
                <a:cs typeface="Trebuchet MS"/>
              </a:rPr>
              <a:t>el</a:t>
            </a:r>
            <a:r>
              <a:rPr sz="3600" spc="80" dirty="0">
                <a:latin typeface="Trebuchet MS"/>
                <a:cs typeface="Trebuchet MS"/>
              </a:rPr>
              <a:t> </a:t>
            </a:r>
            <a:r>
              <a:rPr sz="3600" spc="200" dirty="0">
                <a:latin typeface="Trebuchet MS"/>
                <a:cs typeface="Trebuchet MS"/>
              </a:rPr>
              <a:t>embarazo, </a:t>
            </a:r>
            <a:r>
              <a:rPr sz="3600" spc="114" dirty="0">
                <a:latin typeface="Trebuchet MS"/>
                <a:cs typeface="Trebuchet MS"/>
              </a:rPr>
              <a:t>parto,</a:t>
            </a:r>
            <a:r>
              <a:rPr sz="3600" spc="40" dirty="0">
                <a:latin typeface="Trebuchet MS"/>
                <a:cs typeface="Trebuchet MS"/>
              </a:rPr>
              <a:t> </a:t>
            </a:r>
            <a:r>
              <a:rPr sz="3600" spc="185" dirty="0">
                <a:latin typeface="Trebuchet MS"/>
                <a:cs typeface="Trebuchet MS"/>
              </a:rPr>
              <a:t>puerperio</a:t>
            </a:r>
            <a:r>
              <a:rPr sz="3600" spc="75" dirty="0">
                <a:latin typeface="Trebuchet MS"/>
                <a:cs typeface="Trebuchet MS"/>
              </a:rPr>
              <a:t> </a:t>
            </a:r>
            <a:r>
              <a:rPr sz="3600" spc="355" dirty="0">
                <a:latin typeface="Trebuchet MS"/>
                <a:cs typeface="Trebuchet MS"/>
              </a:rPr>
              <a:t>y</a:t>
            </a:r>
            <a:r>
              <a:rPr sz="3600" spc="90" dirty="0">
                <a:latin typeface="Trebuchet MS"/>
                <a:cs typeface="Trebuchet MS"/>
              </a:rPr>
              <a:t> </a:t>
            </a:r>
            <a:r>
              <a:rPr sz="3600" spc="305" dirty="0">
                <a:latin typeface="Trebuchet MS"/>
                <a:cs typeface="Trebuchet MS"/>
              </a:rPr>
              <a:t>aún</a:t>
            </a:r>
            <a:r>
              <a:rPr sz="3600" spc="65" dirty="0">
                <a:latin typeface="Trebuchet MS"/>
                <a:cs typeface="Trebuchet MS"/>
              </a:rPr>
              <a:t> </a:t>
            </a:r>
            <a:r>
              <a:rPr sz="3600" spc="254" dirty="0">
                <a:latin typeface="Trebuchet MS"/>
                <a:cs typeface="Trebuchet MS"/>
              </a:rPr>
              <a:t>en </a:t>
            </a:r>
            <a:r>
              <a:rPr sz="3600" spc="250" dirty="0">
                <a:latin typeface="Trebuchet MS"/>
                <a:cs typeface="Trebuchet MS"/>
              </a:rPr>
              <a:t>etapas</a:t>
            </a:r>
            <a:r>
              <a:rPr sz="3600" spc="55" dirty="0">
                <a:latin typeface="Trebuchet MS"/>
                <a:cs typeface="Trebuchet MS"/>
              </a:rPr>
              <a:t> </a:t>
            </a:r>
            <a:r>
              <a:rPr sz="3600" spc="195" dirty="0">
                <a:latin typeface="Trebuchet MS"/>
                <a:cs typeface="Trebuchet MS"/>
              </a:rPr>
              <a:t>posteriores</a:t>
            </a:r>
            <a:r>
              <a:rPr sz="3600" spc="80" dirty="0">
                <a:latin typeface="Trebuchet MS"/>
                <a:cs typeface="Trebuchet MS"/>
              </a:rPr>
              <a:t> </a:t>
            </a:r>
            <a:r>
              <a:rPr sz="3600" spc="250" dirty="0">
                <a:latin typeface="Trebuchet MS"/>
                <a:cs typeface="Trebuchet MS"/>
              </a:rPr>
              <a:t>de</a:t>
            </a:r>
            <a:r>
              <a:rPr sz="3600" spc="75" dirty="0">
                <a:latin typeface="Trebuchet MS"/>
                <a:cs typeface="Trebuchet MS"/>
              </a:rPr>
              <a:t> </a:t>
            </a:r>
            <a:r>
              <a:rPr sz="3600" spc="114" dirty="0">
                <a:latin typeface="Trebuchet MS"/>
                <a:cs typeface="Trebuchet MS"/>
              </a:rPr>
              <a:t>la</a:t>
            </a:r>
            <a:r>
              <a:rPr sz="3600" spc="70" dirty="0">
                <a:latin typeface="Trebuchet MS"/>
                <a:cs typeface="Trebuchet MS"/>
              </a:rPr>
              <a:t> </a:t>
            </a:r>
            <a:r>
              <a:rPr sz="3600" spc="130" dirty="0">
                <a:latin typeface="Trebuchet MS"/>
                <a:cs typeface="Trebuchet MS"/>
              </a:rPr>
              <a:t>vida.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00216"/>
            <a:ext cx="70554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15" dirty="0">
                <a:solidFill>
                  <a:srgbClr val="000098"/>
                </a:solidFill>
              </a:rPr>
              <a:t>TABLA</a:t>
            </a:r>
            <a:r>
              <a:rPr sz="3600" spc="220" dirty="0">
                <a:solidFill>
                  <a:srgbClr val="000098"/>
                </a:solidFill>
              </a:rPr>
              <a:t> </a:t>
            </a:r>
            <a:r>
              <a:rPr sz="3600" spc="640" dirty="0">
                <a:solidFill>
                  <a:srgbClr val="000098"/>
                </a:solidFill>
              </a:rPr>
              <a:t>PARA</a:t>
            </a:r>
            <a:r>
              <a:rPr sz="3600" spc="220" dirty="0">
                <a:solidFill>
                  <a:srgbClr val="000098"/>
                </a:solidFill>
              </a:rPr>
              <a:t> </a:t>
            </a:r>
            <a:r>
              <a:rPr sz="3600" spc="509" dirty="0">
                <a:solidFill>
                  <a:srgbClr val="000098"/>
                </a:solidFill>
              </a:rPr>
              <a:t>CÁLCULO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6563360" y="195300"/>
            <a:ext cx="2580640" cy="59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65"/>
              </a:lnSpc>
            </a:pPr>
            <a:r>
              <a:rPr sz="3600" b="1" spc="565" dirty="0">
                <a:solidFill>
                  <a:srgbClr val="000098"/>
                </a:solidFill>
                <a:latin typeface="Trebuchet MS"/>
                <a:cs typeface="Trebuchet MS"/>
              </a:rPr>
              <a:t>DEL</a:t>
            </a:r>
            <a:r>
              <a:rPr sz="3600" b="1" spc="220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3600" b="1" spc="660" dirty="0">
                <a:solidFill>
                  <a:srgbClr val="000098"/>
                </a:solidFill>
                <a:latin typeface="Trebuchet MS"/>
                <a:cs typeface="Trebuchet MS"/>
              </a:rPr>
              <a:t>IMC</a:t>
            </a:r>
            <a:endParaRPr sz="36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557" y="851865"/>
            <a:ext cx="6634886" cy="58059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08910" y="5177790"/>
            <a:ext cx="1015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305" dirty="0">
                <a:solidFill>
                  <a:srgbClr val="BF0000"/>
                </a:solidFill>
                <a:latin typeface="Trebuchet MS"/>
                <a:cs typeface="Trebuchet MS"/>
              </a:rPr>
              <a:t>NORMO </a:t>
            </a:r>
            <a:r>
              <a:rPr sz="1800" b="1" spc="229" dirty="0">
                <a:solidFill>
                  <a:srgbClr val="BF0000"/>
                </a:solidFill>
                <a:latin typeface="Trebuchet MS"/>
                <a:cs typeface="Trebuchet MS"/>
              </a:rPr>
              <a:t>PESO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579" rIns="0" bIns="0" rtlCol="0">
            <a:spAutoFit/>
          </a:bodyPr>
          <a:lstStyle/>
          <a:p>
            <a:pPr marL="79375" marR="5080">
              <a:lnSpc>
                <a:spcPct val="100000"/>
              </a:lnSpc>
              <a:spcBef>
                <a:spcPts val="100"/>
              </a:spcBef>
            </a:pPr>
            <a:r>
              <a:rPr sz="2150" spc="295" dirty="0">
                <a:solidFill>
                  <a:srgbClr val="000098"/>
                </a:solidFill>
              </a:rPr>
              <a:t>CURVA</a:t>
            </a:r>
            <a:r>
              <a:rPr sz="2150" spc="254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DE</a:t>
            </a:r>
            <a:r>
              <a:rPr sz="2150" spc="210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GANANCIA</a:t>
            </a:r>
            <a:r>
              <a:rPr sz="2150" spc="185" dirty="0">
                <a:solidFill>
                  <a:srgbClr val="000098"/>
                </a:solidFill>
              </a:rPr>
              <a:t> </a:t>
            </a:r>
            <a:r>
              <a:rPr sz="2150" spc="305" dirty="0">
                <a:solidFill>
                  <a:srgbClr val="000098"/>
                </a:solidFill>
              </a:rPr>
              <a:t>DE</a:t>
            </a:r>
            <a:r>
              <a:rPr sz="2150" spc="210" dirty="0">
                <a:solidFill>
                  <a:srgbClr val="000098"/>
                </a:solidFill>
              </a:rPr>
              <a:t> </a:t>
            </a:r>
            <a:r>
              <a:rPr sz="2150" spc="320" dirty="0">
                <a:solidFill>
                  <a:srgbClr val="000098"/>
                </a:solidFill>
              </a:rPr>
              <a:t>PESO</a:t>
            </a:r>
            <a:r>
              <a:rPr sz="2150" spc="170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IMC </a:t>
            </a:r>
            <a:r>
              <a:rPr sz="2150" spc="285" dirty="0">
                <a:solidFill>
                  <a:srgbClr val="000098"/>
                </a:solidFill>
              </a:rPr>
              <a:t>PRECONCEPCIONAL</a:t>
            </a:r>
            <a:r>
              <a:rPr sz="2150" spc="325" dirty="0">
                <a:solidFill>
                  <a:srgbClr val="000098"/>
                </a:solidFill>
              </a:rPr>
              <a:t> </a:t>
            </a:r>
            <a:r>
              <a:rPr sz="2400" spc="360" dirty="0">
                <a:solidFill>
                  <a:srgbClr val="000098"/>
                </a:solidFill>
              </a:rPr>
              <a:t>NORMAL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559" y="1089453"/>
            <a:ext cx="8562880" cy="555678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3272" y="184836"/>
            <a:ext cx="765111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spc="440" dirty="0">
                <a:solidFill>
                  <a:srgbClr val="000098"/>
                </a:solidFill>
              </a:rPr>
              <a:t>GANANCIA</a:t>
            </a:r>
            <a:r>
              <a:rPr sz="3200" spc="185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480" dirty="0">
                <a:solidFill>
                  <a:srgbClr val="000098"/>
                </a:solidFill>
              </a:rPr>
              <a:t>PESO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345" dirty="0">
                <a:solidFill>
                  <a:srgbClr val="000098"/>
                </a:solidFill>
              </a:rPr>
              <a:t>LA</a:t>
            </a:r>
            <a:r>
              <a:rPr sz="3200" spc="185" dirty="0">
                <a:solidFill>
                  <a:srgbClr val="000098"/>
                </a:solidFill>
              </a:rPr>
              <a:t> </a:t>
            </a:r>
            <a:r>
              <a:rPr sz="3200" spc="300" dirty="0">
                <a:solidFill>
                  <a:srgbClr val="000098"/>
                </a:solidFill>
              </a:rPr>
              <a:t>MUJER </a:t>
            </a:r>
            <a:r>
              <a:rPr sz="3200" spc="390" dirty="0">
                <a:solidFill>
                  <a:srgbClr val="000098"/>
                </a:solidFill>
              </a:rPr>
              <a:t>GESTANTE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471084" y="5275314"/>
            <a:ext cx="8306434" cy="741045"/>
            <a:chOff x="455870" y="5431730"/>
            <a:chExt cx="8306434" cy="741045"/>
          </a:xfrm>
        </p:grpSpPr>
        <p:sp>
          <p:nvSpPr>
            <p:cNvPr id="4" name="object 4"/>
            <p:cNvSpPr/>
            <p:nvPr/>
          </p:nvSpPr>
          <p:spPr>
            <a:xfrm>
              <a:off x="468630" y="5444489"/>
              <a:ext cx="8280400" cy="713740"/>
            </a:xfrm>
            <a:custGeom>
              <a:avLst/>
              <a:gdLst/>
              <a:ahLst/>
              <a:cxnLst/>
              <a:rect l="l" t="t" r="r" b="b"/>
              <a:pathLst>
                <a:path w="8280400" h="713739">
                  <a:moveTo>
                    <a:pt x="0" y="713740"/>
                  </a:moveTo>
                  <a:lnTo>
                    <a:pt x="8280400" y="713740"/>
                  </a:lnTo>
                  <a:lnTo>
                    <a:pt x="8280400" y="0"/>
                  </a:lnTo>
                  <a:lnTo>
                    <a:pt x="0" y="0"/>
                  </a:lnTo>
                  <a:lnTo>
                    <a:pt x="0" y="713740"/>
                  </a:lnTo>
                  <a:close/>
                </a:path>
              </a:pathLst>
            </a:custGeom>
            <a:solidFill>
              <a:srgbClr val="4E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866" y="5431739"/>
              <a:ext cx="8306434" cy="741045"/>
            </a:xfrm>
            <a:custGeom>
              <a:avLst/>
              <a:gdLst/>
              <a:ahLst/>
              <a:cxnLst/>
              <a:rect l="l" t="t" r="r" b="b"/>
              <a:pathLst>
                <a:path w="8306434" h="741045">
                  <a:moveTo>
                    <a:pt x="25514" y="12750"/>
                  </a:moveTo>
                  <a:lnTo>
                    <a:pt x="21780" y="3733"/>
                  </a:lnTo>
                  <a:lnTo>
                    <a:pt x="12763" y="0"/>
                  </a:lnTo>
                  <a:lnTo>
                    <a:pt x="3733" y="3733"/>
                  </a:lnTo>
                  <a:lnTo>
                    <a:pt x="0" y="12750"/>
                  </a:lnTo>
                  <a:lnTo>
                    <a:pt x="3733" y="21780"/>
                  </a:lnTo>
                  <a:lnTo>
                    <a:pt x="12763" y="25514"/>
                  </a:lnTo>
                  <a:lnTo>
                    <a:pt x="21780" y="21780"/>
                  </a:lnTo>
                  <a:lnTo>
                    <a:pt x="25514" y="12750"/>
                  </a:lnTo>
                  <a:close/>
                </a:path>
                <a:path w="8306434" h="741045">
                  <a:moveTo>
                    <a:pt x="8305914" y="727760"/>
                  </a:moveTo>
                  <a:lnTo>
                    <a:pt x="8302180" y="718743"/>
                  </a:lnTo>
                  <a:lnTo>
                    <a:pt x="8293163" y="715010"/>
                  </a:lnTo>
                  <a:lnTo>
                    <a:pt x="8284134" y="718743"/>
                  </a:lnTo>
                  <a:lnTo>
                    <a:pt x="8280400" y="727760"/>
                  </a:lnTo>
                  <a:lnTo>
                    <a:pt x="8284134" y="736790"/>
                  </a:lnTo>
                  <a:lnTo>
                    <a:pt x="8293163" y="740524"/>
                  </a:lnTo>
                  <a:lnTo>
                    <a:pt x="8302180" y="736790"/>
                  </a:lnTo>
                  <a:lnTo>
                    <a:pt x="8305914" y="727760"/>
                  </a:lnTo>
                  <a:close/>
                </a:path>
              </a:pathLst>
            </a:custGeom>
            <a:solidFill>
              <a:srgbClr val="375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68630" y="4264828"/>
            <a:ext cx="8306434" cy="669925"/>
            <a:chOff x="455870" y="4423350"/>
            <a:chExt cx="8306434" cy="669925"/>
          </a:xfrm>
        </p:grpSpPr>
        <p:sp>
          <p:nvSpPr>
            <p:cNvPr id="7" name="object 7"/>
            <p:cNvSpPr/>
            <p:nvPr/>
          </p:nvSpPr>
          <p:spPr>
            <a:xfrm>
              <a:off x="468630" y="4436109"/>
              <a:ext cx="8280400" cy="642620"/>
            </a:xfrm>
            <a:custGeom>
              <a:avLst/>
              <a:gdLst/>
              <a:ahLst/>
              <a:cxnLst/>
              <a:rect l="l" t="t" r="r" b="b"/>
              <a:pathLst>
                <a:path w="8280400" h="642620">
                  <a:moveTo>
                    <a:pt x="0" y="642619"/>
                  </a:moveTo>
                  <a:lnTo>
                    <a:pt x="8280400" y="642619"/>
                  </a:lnTo>
                  <a:lnTo>
                    <a:pt x="8280400" y="0"/>
                  </a:lnTo>
                  <a:lnTo>
                    <a:pt x="0" y="0"/>
                  </a:lnTo>
                  <a:lnTo>
                    <a:pt x="0" y="642619"/>
                  </a:lnTo>
                  <a:close/>
                </a:path>
              </a:pathLst>
            </a:custGeom>
            <a:solidFill>
              <a:srgbClr val="4E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8630" y="4436109"/>
              <a:ext cx="8280400" cy="642620"/>
            </a:xfrm>
            <a:custGeom>
              <a:avLst/>
              <a:gdLst/>
              <a:ahLst/>
              <a:cxnLst/>
              <a:rect l="l" t="t" r="r" b="b"/>
              <a:pathLst>
                <a:path w="8280400" h="642620">
                  <a:moveTo>
                    <a:pt x="0" y="642619"/>
                  </a:moveTo>
                  <a:lnTo>
                    <a:pt x="8280400" y="642619"/>
                  </a:lnTo>
                  <a:lnTo>
                    <a:pt x="8280400" y="0"/>
                  </a:lnTo>
                  <a:lnTo>
                    <a:pt x="0" y="0"/>
                  </a:lnTo>
                  <a:lnTo>
                    <a:pt x="0" y="642619"/>
                  </a:lnTo>
                  <a:close/>
                </a:path>
              </a:pathLst>
            </a:custGeom>
            <a:ln w="25518">
              <a:solidFill>
                <a:srgbClr val="375C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5866" y="4423359"/>
              <a:ext cx="8306434" cy="669925"/>
            </a:xfrm>
            <a:custGeom>
              <a:avLst/>
              <a:gdLst/>
              <a:ahLst/>
              <a:cxnLst/>
              <a:rect l="l" t="t" r="r" b="b"/>
              <a:pathLst>
                <a:path w="8306434" h="669925">
                  <a:moveTo>
                    <a:pt x="25514" y="12750"/>
                  </a:moveTo>
                  <a:lnTo>
                    <a:pt x="21780" y="3733"/>
                  </a:lnTo>
                  <a:lnTo>
                    <a:pt x="12763" y="0"/>
                  </a:lnTo>
                  <a:lnTo>
                    <a:pt x="3733" y="3733"/>
                  </a:lnTo>
                  <a:lnTo>
                    <a:pt x="0" y="12750"/>
                  </a:lnTo>
                  <a:lnTo>
                    <a:pt x="3733" y="21780"/>
                  </a:lnTo>
                  <a:lnTo>
                    <a:pt x="12763" y="25514"/>
                  </a:lnTo>
                  <a:lnTo>
                    <a:pt x="21780" y="21780"/>
                  </a:lnTo>
                  <a:lnTo>
                    <a:pt x="25514" y="12750"/>
                  </a:lnTo>
                  <a:close/>
                </a:path>
                <a:path w="8306434" h="669925">
                  <a:moveTo>
                    <a:pt x="8305914" y="656640"/>
                  </a:moveTo>
                  <a:lnTo>
                    <a:pt x="8302180" y="647623"/>
                  </a:lnTo>
                  <a:lnTo>
                    <a:pt x="8293163" y="643890"/>
                  </a:lnTo>
                  <a:lnTo>
                    <a:pt x="8284134" y="647623"/>
                  </a:lnTo>
                  <a:lnTo>
                    <a:pt x="8280400" y="656640"/>
                  </a:lnTo>
                  <a:lnTo>
                    <a:pt x="8284134" y="665670"/>
                  </a:lnTo>
                  <a:lnTo>
                    <a:pt x="8293163" y="669404"/>
                  </a:lnTo>
                  <a:lnTo>
                    <a:pt x="8302180" y="665670"/>
                  </a:lnTo>
                  <a:lnTo>
                    <a:pt x="8305914" y="656640"/>
                  </a:lnTo>
                  <a:close/>
                </a:path>
              </a:pathLst>
            </a:custGeom>
            <a:solidFill>
              <a:srgbClr val="375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55870" y="3416241"/>
            <a:ext cx="8306434" cy="668655"/>
            <a:chOff x="455870" y="3416241"/>
            <a:chExt cx="8306434" cy="668655"/>
          </a:xfrm>
        </p:grpSpPr>
        <p:sp>
          <p:nvSpPr>
            <p:cNvPr id="11" name="object 11"/>
            <p:cNvSpPr/>
            <p:nvPr/>
          </p:nvSpPr>
          <p:spPr>
            <a:xfrm>
              <a:off x="468630" y="3429000"/>
              <a:ext cx="8280400" cy="642620"/>
            </a:xfrm>
            <a:custGeom>
              <a:avLst/>
              <a:gdLst/>
              <a:ahLst/>
              <a:cxnLst/>
              <a:rect l="l" t="t" r="r" b="b"/>
              <a:pathLst>
                <a:path w="8280400" h="642620">
                  <a:moveTo>
                    <a:pt x="0" y="642619"/>
                  </a:moveTo>
                  <a:lnTo>
                    <a:pt x="8280400" y="642619"/>
                  </a:lnTo>
                  <a:lnTo>
                    <a:pt x="8280400" y="0"/>
                  </a:lnTo>
                  <a:lnTo>
                    <a:pt x="0" y="0"/>
                  </a:lnTo>
                  <a:lnTo>
                    <a:pt x="0" y="642619"/>
                  </a:lnTo>
                  <a:close/>
                </a:path>
              </a:pathLst>
            </a:custGeom>
            <a:solidFill>
              <a:srgbClr val="4E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8630" y="3429000"/>
              <a:ext cx="8280400" cy="642620"/>
            </a:xfrm>
            <a:custGeom>
              <a:avLst/>
              <a:gdLst/>
              <a:ahLst/>
              <a:cxnLst/>
              <a:rect l="l" t="t" r="r" b="b"/>
              <a:pathLst>
                <a:path w="8280400" h="642620">
                  <a:moveTo>
                    <a:pt x="0" y="642619"/>
                  </a:moveTo>
                  <a:lnTo>
                    <a:pt x="8280400" y="642619"/>
                  </a:lnTo>
                  <a:lnTo>
                    <a:pt x="8280400" y="0"/>
                  </a:lnTo>
                  <a:lnTo>
                    <a:pt x="0" y="0"/>
                  </a:lnTo>
                  <a:lnTo>
                    <a:pt x="0" y="642619"/>
                  </a:lnTo>
                  <a:close/>
                </a:path>
              </a:pathLst>
            </a:custGeom>
            <a:ln w="25518">
              <a:solidFill>
                <a:srgbClr val="375C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5866" y="3416249"/>
              <a:ext cx="8306434" cy="668655"/>
            </a:xfrm>
            <a:custGeom>
              <a:avLst/>
              <a:gdLst/>
              <a:ahLst/>
              <a:cxnLst/>
              <a:rect l="l" t="t" r="r" b="b"/>
              <a:pathLst>
                <a:path w="8306434" h="668654">
                  <a:moveTo>
                    <a:pt x="25514" y="12750"/>
                  </a:moveTo>
                  <a:lnTo>
                    <a:pt x="21780" y="3733"/>
                  </a:lnTo>
                  <a:lnTo>
                    <a:pt x="12763" y="0"/>
                  </a:lnTo>
                  <a:lnTo>
                    <a:pt x="3733" y="3733"/>
                  </a:lnTo>
                  <a:lnTo>
                    <a:pt x="0" y="12750"/>
                  </a:lnTo>
                  <a:lnTo>
                    <a:pt x="3733" y="21780"/>
                  </a:lnTo>
                  <a:lnTo>
                    <a:pt x="12763" y="25514"/>
                  </a:lnTo>
                  <a:lnTo>
                    <a:pt x="21780" y="21780"/>
                  </a:lnTo>
                  <a:lnTo>
                    <a:pt x="25514" y="12750"/>
                  </a:lnTo>
                  <a:close/>
                </a:path>
                <a:path w="8306434" h="668654">
                  <a:moveTo>
                    <a:pt x="8305914" y="655370"/>
                  </a:moveTo>
                  <a:lnTo>
                    <a:pt x="8302180" y="646353"/>
                  </a:lnTo>
                  <a:lnTo>
                    <a:pt x="8293163" y="642620"/>
                  </a:lnTo>
                  <a:lnTo>
                    <a:pt x="8284134" y="646353"/>
                  </a:lnTo>
                  <a:lnTo>
                    <a:pt x="8280400" y="655370"/>
                  </a:lnTo>
                  <a:lnTo>
                    <a:pt x="8284134" y="664400"/>
                  </a:lnTo>
                  <a:lnTo>
                    <a:pt x="8293163" y="668134"/>
                  </a:lnTo>
                  <a:lnTo>
                    <a:pt x="8302180" y="664400"/>
                  </a:lnTo>
                  <a:lnTo>
                    <a:pt x="8305914" y="655370"/>
                  </a:lnTo>
                  <a:close/>
                </a:path>
              </a:pathLst>
            </a:custGeom>
            <a:solidFill>
              <a:srgbClr val="375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7369" y="1212163"/>
            <a:ext cx="7449820" cy="281178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65405" marR="27305" algn="just">
              <a:lnSpc>
                <a:spcPct val="101000"/>
              </a:lnSpc>
              <a:spcBef>
                <a:spcPts val="65"/>
              </a:spcBef>
            </a:pPr>
            <a:r>
              <a:rPr sz="2600" b="1" spc="305" dirty="0">
                <a:latin typeface="Trebuchet MS"/>
                <a:cs typeface="Trebuchet MS"/>
              </a:rPr>
              <a:t>Ganancia</a:t>
            </a:r>
            <a:r>
              <a:rPr sz="2600" b="1" spc="135" dirty="0">
                <a:latin typeface="Trebuchet MS"/>
                <a:cs typeface="Trebuchet MS"/>
              </a:rPr>
              <a:t> </a:t>
            </a:r>
            <a:r>
              <a:rPr sz="2600" b="1" spc="300" dirty="0">
                <a:latin typeface="Trebuchet MS"/>
                <a:cs typeface="Trebuchet MS"/>
              </a:rPr>
              <a:t>de</a:t>
            </a:r>
            <a:r>
              <a:rPr sz="2600" b="1" spc="155" dirty="0">
                <a:latin typeface="Trebuchet MS"/>
                <a:cs typeface="Trebuchet MS"/>
              </a:rPr>
              <a:t> </a:t>
            </a:r>
            <a:r>
              <a:rPr sz="2600" b="1" spc="340" dirty="0">
                <a:latin typeface="Trebuchet MS"/>
                <a:cs typeface="Trebuchet MS"/>
              </a:rPr>
              <a:t>peso</a:t>
            </a:r>
            <a:r>
              <a:rPr sz="2600" b="1" spc="160" dirty="0">
                <a:latin typeface="Trebuchet MS"/>
                <a:cs typeface="Trebuchet MS"/>
              </a:rPr>
              <a:t> </a:t>
            </a:r>
            <a:r>
              <a:rPr sz="2600" b="1" spc="640" dirty="0">
                <a:latin typeface="Trebuchet MS"/>
                <a:cs typeface="Trebuchet MS"/>
              </a:rPr>
              <a:t>=</a:t>
            </a:r>
            <a:r>
              <a:rPr sz="2600" b="1" spc="140" dirty="0">
                <a:latin typeface="Trebuchet MS"/>
                <a:cs typeface="Trebuchet MS"/>
              </a:rPr>
              <a:t> </a:t>
            </a:r>
            <a:r>
              <a:rPr sz="2600" b="1" spc="340" dirty="0">
                <a:latin typeface="Trebuchet MS"/>
                <a:cs typeface="Trebuchet MS"/>
              </a:rPr>
              <a:t>peso</a:t>
            </a:r>
            <a:r>
              <a:rPr sz="2600" b="1" spc="160" dirty="0">
                <a:latin typeface="Trebuchet MS"/>
                <a:cs typeface="Trebuchet MS"/>
              </a:rPr>
              <a:t> </a:t>
            </a:r>
            <a:r>
              <a:rPr sz="2600" b="1" spc="265" dirty="0">
                <a:latin typeface="Trebuchet MS"/>
                <a:cs typeface="Trebuchet MS"/>
              </a:rPr>
              <a:t>actual</a:t>
            </a:r>
            <a:r>
              <a:rPr sz="2600" b="1" spc="175" dirty="0">
                <a:latin typeface="Trebuchet MS"/>
                <a:cs typeface="Trebuchet MS"/>
              </a:rPr>
              <a:t> </a:t>
            </a:r>
            <a:r>
              <a:rPr sz="2600" b="1" spc="120" dirty="0">
                <a:latin typeface="Trebuchet MS"/>
                <a:cs typeface="Trebuchet MS"/>
              </a:rPr>
              <a:t>-</a:t>
            </a:r>
            <a:r>
              <a:rPr sz="2600" b="1" spc="135" dirty="0">
                <a:latin typeface="Trebuchet MS"/>
                <a:cs typeface="Trebuchet MS"/>
              </a:rPr>
              <a:t> </a:t>
            </a:r>
            <a:r>
              <a:rPr sz="2600" b="1" spc="320" dirty="0">
                <a:latin typeface="Trebuchet MS"/>
                <a:cs typeface="Trebuchet MS"/>
              </a:rPr>
              <a:t>peso </a:t>
            </a:r>
            <a:r>
              <a:rPr sz="2600" b="1" spc="265" dirty="0">
                <a:latin typeface="Trebuchet MS"/>
                <a:cs typeface="Trebuchet MS"/>
              </a:rPr>
              <a:t>preconcepcional</a:t>
            </a:r>
            <a:r>
              <a:rPr sz="2600" b="1" spc="140" dirty="0">
                <a:latin typeface="Trebuchet MS"/>
                <a:cs typeface="Trebuchet MS"/>
              </a:rPr>
              <a:t> </a:t>
            </a:r>
            <a:r>
              <a:rPr sz="2600" b="1" spc="305" dirty="0">
                <a:latin typeface="Trebuchet MS"/>
                <a:cs typeface="Trebuchet MS"/>
              </a:rPr>
              <a:t>o</a:t>
            </a:r>
            <a:r>
              <a:rPr sz="2600" b="1" spc="145" dirty="0">
                <a:latin typeface="Trebuchet MS"/>
                <a:cs typeface="Trebuchet MS"/>
              </a:rPr>
              <a:t> </a:t>
            </a:r>
            <a:r>
              <a:rPr sz="2600" b="1" spc="250" dirty="0">
                <a:latin typeface="Trebuchet MS"/>
                <a:cs typeface="Trebuchet MS"/>
              </a:rPr>
              <a:t>del</a:t>
            </a:r>
            <a:r>
              <a:rPr sz="2600" b="1" spc="140" dirty="0">
                <a:latin typeface="Trebuchet MS"/>
                <a:cs typeface="Trebuchet MS"/>
              </a:rPr>
              <a:t> </a:t>
            </a:r>
            <a:r>
              <a:rPr sz="2600" b="1" spc="260" dirty="0">
                <a:latin typeface="Trebuchet MS"/>
                <a:cs typeface="Trebuchet MS"/>
              </a:rPr>
              <a:t>primer</a:t>
            </a:r>
            <a:r>
              <a:rPr sz="2600" b="1" spc="145" dirty="0">
                <a:latin typeface="Trebuchet MS"/>
                <a:cs typeface="Trebuchet MS"/>
              </a:rPr>
              <a:t> </a:t>
            </a:r>
            <a:r>
              <a:rPr sz="2600" b="1" spc="250" dirty="0">
                <a:latin typeface="Trebuchet MS"/>
                <a:cs typeface="Trebuchet MS"/>
              </a:rPr>
              <a:t>trimestre </a:t>
            </a:r>
            <a:r>
              <a:rPr sz="2600" b="1" spc="300" dirty="0">
                <a:latin typeface="Trebuchet MS"/>
                <a:cs typeface="Trebuchet MS"/>
              </a:rPr>
              <a:t>de</a:t>
            </a:r>
            <a:r>
              <a:rPr sz="2600" b="1" spc="150" dirty="0">
                <a:latin typeface="Trebuchet MS"/>
                <a:cs typeface="Trebuchet MS"/>
              </a:rPr>
              <a:t> </a:t>
            </a:r>
            <a:r>
              <a:rPr sz="2600" b="1" spc="265" dirty="0">
                <a:latin typeface="Trebuchet MS"/>
                <a:cs typeface="Trebuchet MS"/>
              </a:rPr>
              <a:t>embarazo</a:t>
            </a:r>
            <a:r>
              <a:rPr sz="2600" b="1" spc="26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  <a:p>
            <a:pPr marL="65405" algn="just">
              <a:lnSpc>
                <a:spcPct val="100000"/>
              </a:lnSpc>
              <a:spcBef>
                <a:spcPts val="1090"/>
              </a:spcBef>
            </a:pPr>
            <a:r>
              <a:rPr sz="3200" b="1" u="heavy" spc="340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Solución</a:t>
            </a:r>
            <a:r>
              <a:rPr sz="3200" b="1" u="heavy" spc="160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spc="305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Ejemplo</a:t>
            </a:r>
            <a:r>
              <a:rPr sz="3200" b="1" u="heavy" spc="175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spc="145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4</a:t>
            </a:r>
            <a:r>
              <a:rPr sz="3600" b="1" u="heavy" spc="145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Arial"/>
                <a:cs typeface="Arial"/>
              </a:rPr>
              <a:t>:</a:t>
            </a:r>
            <a:endParaRPr sz="3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32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750" spc="195" dirty="0">
                <a:solidFill>
                  <a:srgbClr val="FFFFFF"/>
                </a:solidFill>
                <a:latin typeface="Trebuchet MS"/>
                <a:cs typeface="Trebuchet MS"/>
              </a:rPr>
              <a:t>Peso</a:t>
            </a:r>
            <a:r>
              <a:rPr sz="2750" spc="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155" dirty="0">
                <a:solidFill>
                  <a:srgbClr val="FFFFFF"/>
                </a:solidFill>
                <a:latin typeface="Trebuchet MS"/>
                <a:cs typeface="Trebuchet MS"/>
              </a:rPr>
              <a:t>preconcepcional</a:t>
            </a:r>
            <a:r>
              <a:rPr sz="2750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21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400" spc="210" dirty="0">
                <a:solidFill>
                  <a:srgbClr val="FFFFFF"/>
                </a:solidFill>
                <a:latin typeface="Trebuchet MS"/>
                <a:cs typeface="Trebuchet MS"/>
              </a:rPr>
              <a:t>semana</a:t>
            </a:r>
            <a:r>
              <a:rPr sz="24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2750" spc="145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r>
              <a:rPr sz="27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860" dirty="0">
                <a:solidFill>
                  <a:srgbClr val="FFBF00"/>
                </a:solidFill>
                <a:latin typeface="Trebuchet MS"/>
                <a:cs typeface="Trebuchet MS"/>
              </a:rPr>
              <a:t>=</a:t>
            </a:r>
            <a:r>
              <a:rPr sz="2750" spc="90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2750" b="1" spc="295" dirty="0">
                <a:solidFill>
                  <a:srgbClr val="FFFFFF"/>
                </a:solidFill>
                <a:latin typeface="Trebuchet MS"/>
                <a:cs typeface="Trebuchet MS"/>
              </a:rPr>
              <a:t>52</a:t>
            </a:r>
            <a:r>
              <a:rPr sz="2750" b="1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b="1" spc="480" dirty="0">
                <a:solidFill>
                  <a:srgbClr val="FFFFFF"/>
                </a:solidFill>
                <a:latin typeface="Trebuchet MS"/>
                <a:cs typeface="Trebuchet MS"/>
              </a:rPr>
              <a:t>Kg</a:t>
            </a:r>
            <a:endParaRPr sz="275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05600" y="5444488"/>
            <a:ext cx="31813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810" dirty="0">
                <a:solidFill>
                  <a:srgbClr val="FFBF00"/>
                </a:solidFill>
                <a:latin typeface="Trebuchet MS"/>
                <a:cs typeface="Trebuchet MS"/>
              </a:rPr>
              <a:t>=</a:t>
            </a:r>
            <a:endParaRPr sz="275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8630" y="5309868"/>
            <a:ext cx="8280400" cy="713740"/>
          </a:xfrm>
          <a:prstGeom prst="rect">
            <a:avLst/>
          </a:prstGeom>
          <a:ln w="25518">
            <a:solidFill>
              <a:srgbClr val="375C8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3180"/>
              </a:lnSpc>
              <a:tabLst>
                <a:tab pos="6881495" algn="l"/>
              </a:tabLst>
            </a:pPr>
            <a:r>
              <a:rPr sz="2750" spc="275" dirty="0">
                <a:solidFill>
                  <a:srgbClr val="FFFFFF"/>
                </a:solidFill>
                <a:latin typeface="Trebuchet MS"/>
                <a:cs typeface="Trebuchet MS"/>
              </a:rPr>
              <a:t>kg</a:t>
            </a:r>
            <a:r>
              <a:rPr sz="27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800" dirty="0">
                <a:solidFill>
                  <a:srgbClr val="FFBF00"/>
                </a:solidFill>
                <a:latin typeface="Trebuchet MS"/>
                <a:cs typeface="Trebuchet MS"/>
              </a:rPr>
              <a:t>=</a:t>
            </a:r>
            <a:r>
              <a:rPr sz="2750" dirty="0">
                <a:solidFill>
                  <a:srgbClr val="FFBF00"/>
                </a:solidFill>
                <a:latin typeface="Trebuchet MS"/>
                <a:cs typeface="Trebuchet MS"/>
              </a:rPr>
              <a:t>	</a:t>
            </a:r>
            <a:r>
              <a:rPr sz="2750" b="1" spc="290" dirty="0">
                <a:solidFill>
                  <a:srgbClr val="FFFF00"/>
                </a:solidFill>
                <a:latin typeface="Trebuchet MS"/>
                <a:cs typeface="Trebuchet MS"/>
              </a:rPr>
              <a:t>3</a:t>
            </a:r>
            <a:r>
              <a:rPr sz="2750" b="1" spc="13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750" b="1" spc="420" dirty="0">
                <a:solidFill>
                  <a:srgbClr val="FFFF00"/>
                </a:solidFill>
                <a:latin typeface="Trebuchet MS"/>
                <a:cs typeface="Trebuchet MS"/>
              </a:rPr>
              <a:t>kg</a:t>
            </a:r>
            <a:endParaRPr sz="275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7555" y="4406839"/>
            <a:ext cx="762889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195" dirty="0">
                <a:solidFill>
                  <a:srgbClr val="FFFFFF"/>
                </a:solidFill>
                <a:latin typeface="Trebuchet MS"/>
                <a:cs typeface="Trebuchet MS"/>
              </a:rPr>
              <a:t>Ganancia</a:t>
            </a:r>
            <a:r>
              <a:rPr sz="275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18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750" spc="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215" dirty="0">
                <a:solidFill>
                  <a:srgbClr val="FFFFFF"/>
                </a:solidFill>
                <a:latin typeface="Trebuchet MS"/>
                <a:cs typeface="Trebuchet MS"/>
              </a:rPr>
              <a:t>peso</a:t>
            </a:r>
            <a:r>
              <a:rPr sz="275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215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400" spc="215" dirty="0">
                <a:solidFill>
                  <a:srgbClr val="FFFFFF"/>
                </a:solidFill>
                <a:latin typeface="Trebuchet MS"/>
                <a:cs typeface="Trebuchet MS"/>
              </a:rPr>
              <a:t>semana</a:t>
            </a:r>
            <a:r>
              <a:rPr sz="24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80" dirty="0">
                <a:solidFill>
                  <a:srgbClr val="FFFFFF"/>
                </a:solidFill>
                <a:latin typeface="Trebuchet MS"/>
                <a:cs typeface="Trebuchet MS"/>
              </a:rPr>
              <a:t>21</a:t>
            </a:r>
            <a:r>
              <a:rPr sz="2750" spc="18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r>
              <a:rPr sz="27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860" dirty="0">
                <a:solidFill>
                  <a:srgbClr val="FFBF00"/>
                </a:solidFill>
                <a:latin typeface="Trebuchet MS"/>
                <a:cs typeface="Trebuchet MS"/>
              </a:rPr>
              <a:t>=</a:t>
            </a:r>
            <a:r>
              <a:rPr sz="2750" spc="80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2750" spc="305" dirty="0">
                <a:solidFill>
                  <a:srgbClr val="FFFFFF"/>
                </a:solidFill>
                <a:latin typeface="Trebuchet MS"/>
                <a:cs typeface="Trebuchet MS"/>
              </a:rPr>
              <a:t>57</a:t>
            </a:r>
            <a:r>
              <a:rPr sz="275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275" dirty="0">
                <a:solidFill>
                  <a:srgbClr val="FFFFFF"/>
                </a:solidFill>
                <a:latin typeface="Trebuchet MS"/>
                <a:cs typeface="Trebuchet MS"/>
              </a:rPr>
              <a:t>kg</a:t>
            </a:r>
            <a:r>
              <a:rPr sz="27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7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280" dirty="0">
                <a:solidFill>
                  <a:srgbClr val="FFFFFF"/>
                </a:solidFill>
                <a:latin typeface="Trebuchet MS"/>
                <a:cs typeface="Trebuchet MS"/>
              </a:rPr>
              <a:t>52</a:t>
            </a:r>
            <a:endParaRPr sz="27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709" y="257809"/>
            <a:ext cx="5467350" cy="71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206115" algn="l"/>
              </a:tabLst>
            </a:pPr>
            <a:r>
              <a:rPr sz="2150" spc="295" dirty="0">
                <a:solidFill>
                  <a:srgbClr val="000098"/>
                </a:solidFill>
              </a:rPr>
              <a:t>CURVA</a:t>
            </a:r>
            <a:r>
              <a:rPr sz="2150" spc="240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DE</a:t>
            </a:r>
            <a:r>
              <a:rPr sz="2150" spc="210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GANANCIA</a:t>
            </a:r>
            <a:r>
              <a:rPr sz="2150" spc="185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DE</a:t>
            </a:r>
            <a:r>
              <a:rPr sz="2150" spc="195" dirty="0">
                <a:solidFill>
                  <a:srgbClr val="000098"/>
                </a:solidFill>
              </a:rPr>
              <a:t> </a:t>
            </a:r>
            <a:r>
              <a:rPr sz="2150" spc="320" dirty="0">
                <a:solidFill>
                  <a:srgbClr val="000098"/>
                </a:solidFill>
              </a:rPr>
              <a:t>PESO</a:t>
            </a:r>
            <a:r>
              <a:rPr sz="2150" spc="170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IMC </a:t>
            </a:r>
            <a:r>
              <a:rPr sz="2150" spc="270" dirty="0">
                <a:solidFill>
                  <a:srgbClr val="000098"/>
                </a:solidFill>
              </a:rPr>
              <a:t>PRECONCEPCIONAL</a:t>
            </a:r>
            <a:r>
              <a:rPr sz="2150" dirty="0">
                <a:solidFill>
                  <a:srgbClr val="000098"/>
                </a:solidFill>
              </a:rPr>
              <a:t>	</a:t>
            </a:r>
            <a:r>
              <a:rPr sz="2400" spc="360" dirty="0">
                <a:solidFill>
                  <a:srgbClr val="000098"/>
                </a:solidFill>
              </a:rPr>
              <a:t>NORMAL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070" y="1052830"/>
            <a:ext cx="8658086" cy="556498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30480" indent="194310">
              <a:lnSpc>
                <a:spcPct val="100000"/>
              </a:lnSpc>
              <a:spcBef>
                <a:spcPts val="100"/>
              </a:spcBef>
            </a:pPr>
            <a:r>
              <a:rPr sz="3200" spc="440" dirty="0">
                <a:solidFill>
                  <a:srgbClr val="000098"/>
                </a:solidFill>
              </a:rPr>
              <a:t>GANANCIA</a:t>
            </a:r>
            <a:r>
              <a:rPr sz="3200" spc="180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70" dirty="0">
                <a:solidFill>
                  <a:srgbClr val="000098"/>
                </a:solidFill>
              </a:rPr>
              <a:t> </a:t>
            </a:r>
            <a:r>
              <a:rPr sz="3200" spc="475" dirty="0">
                <a:solidFill>
                  <a:srgbClr val="000098"/>
                </a:solidFill>
              </a:rPr>
              <a:t>PESO</a:t>
            </a:r>
            <a:r>
              <a:rPr sz="3200" spc="170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70" dirty="0">
                <a:solidFill>
                  <a:srgbClr val="000098"/>
                </a:solidFill>
              </a:rPr>
              <a:t> </a:t>
            </a:r>
            <a:r>
              <a:rPr sz="3200" spc="320" dirty="0">
                <a:solidFill>
                  <a:srgbClr val="000098"/>
                </a:solidFill>
              </a:rPr>
              <a:t>LA </a:t>
            </a:r>
            <a:r>
              <a:rPr sz="4800" spc="-540" baseline="-21701" dirty="0"/>
              <a:t>E</a:t>
            </a:r>
            <a:r>
              <a:rPr sz="3200" spc="-1714" dirty="0">
                <a:solidFill>
                  <a:srgbClr val="000098"/>
                </a:solidFill>
              </a:rPr>
              <a:t>M</a:t>
            </a:r>
            <a:r>
              <a:rPr sz="4800" spc="300" baseline="-21701" dirty="0"/>
              <a:t>j</a:t>
            </a:r>
            <a:r>
              <a:rPr sz="4800" spc="-622" baseline="-21701" dirty="0"/>
              <a:t>e</a:t>
            </a:r>
            <a:r>
              <a:rPr sz="3200" spc="-1380" dirty="0">
                <a:solidFill>
                  <a:srgbClr val="000098"/>
                </a:solidFill>
              </a:rPr>
              <a:t>U</a:t>
            </a:r>
            <a:r>
              <a:rPr sz="4800" spc="-1530" baseline="-21701" dirty="0"/>
              <a:t>m</a:t>
            </a:r>
            <a:r>
              <a:rPr sz="3200" spc="185" dirty="0">
                <a:solidFill>
                  <a:srgbClr val="000098"/>
                </a:solidFill>
              </a:rPr>
              <a:t>J</a:t>
            </a:r>
            <a:r>
              <a:rPr sz="3200" spc="-1410" dirty="0">
                <a:solidFill>
                  <a:srgbClr val="000098"/>
                </a:solidFill>
              </a:rPr>
              <a:t>E</a:t>
            </a:r>
            <a:r>
              <a:rPr sz="4800" spc="-187" baseline="-21701" dirty="0"/>
              <a:t>p</a:t>
            </a:r>
            <a:r>
              <a:rPr sz="3200" spc="-1455" dirty="0">
                <a:solidFill>
                  <a:srgbClr val="000098"/>
                </a:solidFill>
              </a:rPr>
              <a:t>R</a:t>
            </a:r>
            <a:r>
              <a:rPr sz="4800" spc="322" baseline="-21701" dirty="0"/>
              <a:t>l</a:t>
            </a:r>
            <a:r>
              <a:rPr sz="4800" spc="142" baseline="-21701" dirty="0"/>
              <a:t>o</a:t>
            </a:r>
            <a:r>
              <a:rPr sz="3200" spc="-944" dirty="0">
                <a:solidFill>
                  <a:srgbClr val="000098"/>
                </a:solidFill>
              </a:rPr>
              <a:t>G</a:t>
            </a:r>
            <a:r>
              <a:rPr sz="4800" spc="-780" baseline="-21701" dirty="0"/>
              <a:t>5</a:t>
            </a:r>
            <a:r>
              <a:rPr sz="3200" spc="-935" dirty="0">
                <a:solidFill>
                  <a:srgbClr val="000098"/>
                </a:solidFill>
              </a:rPr>
              <a:t>E</a:t>
            </a:r>
            <a:r>
              <a:rPr sz="4800" spc="367" baseline="-21701" dirty="0"/>
              <a:t>:</a:t>
            </a:r>
            <a:r>
              <a:rPr sz="3200" spc="200" dirty="0">
                <a:solidFill>
                  <a:srgbClr val="000098"/>
                </a:solidFill>
              </a:rPr>
              <a:t>S</a:t>
            </a:r>
            <a:r>
              <a:rPr sz="3200" spc="190" dirty="0">
                <a:solidFill>
                  <a:srgbClr val="000098"/>
                </a:solidFill>
              </a:rPr>
              <a:t>T</a:t>
            </a:r>
            <a:r>
              <a:rPr sz="3200" spc="195" dirty="0">
                <a:solidFill>
                  <a:srgbClr val="000098"/>
                </a:solidFill>
              </a:rPr>
              <a:t>AN</a:t>
            </a:r>
            <a:r>
              <a:rPr sz="3200" spc="190" dirty="0">
                <a:solidFill>
                  <a:srgbClr val="000098"/>
                </a:solidFill>
              </a:rPr>
              <a:t>T</a:t>
            </a:r>
            <a:r>
              <a:rPr sz="3200" spc="195" dirty="0">
                <a:solidFill>
                  <a:srgbClr val="000098"/>
                </a:solidFill>
              </a:rPr>
              <a:t>E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613409" y="1290319"/>
            <a:ext cx="2421890" cy="48260"/>
            <a:chOff x="613409" y="1290319"/>
            <a:chExt cx="2421890" cy="48260"/>
          </a:xfrm>
        </p:grpSpPr>
        <p:sp>
          <p:nvSpPr>
            <p:cNvPr id="4" name="object 4"/>
            <p:cNvSpPr/>
            <p:nvPr/>
          </p:nvSpPr>
          <p:spPr>
            <a:xfrm>
              <a:off x="613409" y="1314449"/>
              <a:ext cx="417830" cy="0"/>
            </a:xfrm>
            <a:custGeom>
              <a:avLst/>
              <a:gdLst/>
              <a:ahLst/>
              <a:cxnLst/>
              <a:rect l="l" t="t" r="r" b="b"/>
              <a:pathLst>
                <a:path w="417830">
                  <a:moveTo>
                    <a:pt x="0" y="0"/>
                  </a:moveTo>
                  <a:lnTo>
                    <a:pt x="41783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1240" y="1314449"/>
              <a:ext cx="275590" cy="0"/>
            </a:xfrm>
            <a:custGeom>
              <a:avLst/>
              <a:gdLst/>
              <a:ahLst/>
              <a:cxnLst/>
              <a:rect l="l" t="t" r="r" b="b"/>
              <a:pathLst>
                <a:path w="275590">
                  <a:moveTo>
                    <a:pt x="0" y="0"/>
                  </a:moveTo>
                  <a:lnTo>
                    <a:pt x="27559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09369" y="1314449"/>
              <a:ext cx="715010" cy="0"/>
            </a:xfrm>
            <a:custGeom>
              <a:avLst/>
              <a:gdLst/>
              <a:ahLst/>
              <a:cxnLst/>
              <a:rect l="l" t="t" r="r" b="b"/>
              <a:pathLst>
                <a:path w="715010">
                  <a:moveTo>
                    <a:pt x="0" y="0"/>
                  </a:moveTo>
                  <a:lnTo>
                    <a:pt x="71501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24379" y="1314449"/>
              <a:ext cx="139700" cy="0"/>
            </a:xfrm>
            <a:custGeom>
              <a:avLst/>
              <a:gdLst/>
              <a:ahLst/>
              <a:cxnLst/>
              <a:rect l="l" t="t" r="r" b="b"/>
              <a:pathLst>
                <a:path w="139700">
                  <a:moveTo>
                    <a:pt x="0" y="0"/>
                  </a:moveTo>
                  <a:lnTo>
                    <a:pt x="13970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6620" y="1314449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940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46020" y="1314449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39">
                  <a:moveTo>
                    <a:pt x="0" y="0"/>
                  </a:moveTo>
                  <a:lnTo>
                    <a:pt x="14224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88259" y="1314449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321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72739" y="1314449"/>
              <a:ext cx="162560" cy="0"/>
            </a:xfrm>
            <a:custGeom>
              <a:avLst/>
              <a:gdLst/>
              <a:ahLst/>
              <a:cxnLst/>
              <a:rect l="l" t="t" r="r" b="b"/>
              <a:pathLst>
                <a:path w="162560">
                  <a:moveTo>
                    <a:pt x="0" y="0"/>
                  </a:moveTo>
                  <a:lnTo>
                    <a:pt x="16256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0876" y="1600200"/>
            <a:ext cx="8142605" cy="449610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393065">
              <a:lnSpc>
                <a:spcPct val="102000"/>
              </a:lnSpc>
              <a:spcBef>
                <a:spcPts val="30"/>
              </a:spcBef>
              <a:tabLst>
                <a:tab pos="549275" algn="l"/>
                <a:tab pos="1437005" algn="l"/>
                <a:tab pos="2098675" algn="l"/>
                <a:tab pos="5347335" algn="l"/>
                <a:tab pos="7526655" algn="l"/>
              </a:tabLst>
            </a:pPr>
            <a:r>
              <a:rPr sz="2750" spc="-10" dirty="0">
                <a:latin typeface="Trebuchet MS"/>
                <a:cs typeface="Trebuchet MS"/>
              </a:rPr>
              <a:t>Mujer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45" dirty="0">
                <a:latin typeface="Trebuchet MS"/>
                <a:cs typeface="Trebuchet MS"/>
              </a:rPr>
              <a:t>de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310" dirty="0">
                <a:latin typeface="Trebuchet MS"/>
                <a:cs typeface="Trebuchet MS"/>
              </a:rPr>
              <a:t>30</a:t>
            </a:r>
            <a:r>
              <a:rPr sz="2750" spc="370" dirty="0">
                <a:latin typeface="Trebuchet MS"/>
                <a:cs typeface="Trebuchet MS"/>
              </a:rPr>
              <a:t> </a:t>
            </a:r>
            <a:r>
              <a:rPr sz="2750" spc="275" dirty="0">
                <a:latin typeface="Trebuchet MS"/>
                <a:cs typeface="Trebuchet MS"/>
              </a:rPr>
              <a:t>años</a:t>
            </a:r>
            <a:r>
              <a:rPr sz="2750" spc="305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acude</a:t>
            </a:r>
            <a:r>
              <a:rPr sz="2750" spc="31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90" dirty="0">
                <a:latin typeface="Trebuchet MS"/>
                <a:cs typeface="Trebuchet MS"/>
              </a:rPr>
              <a:t>la</a:t>
            </a:r>
            <a:r>
              <a:rPr sz="2750" spc="355" dirty="0">
                <a:latin typeface="Trebuchet MS"/>
                <a:cs typeface="Trebuchet MS"/>
              </a:rPr>
              <a:t> </a:t>
            </a:r>
            <a:r>
              <a:rPr sz="2750" spc="160" dirty="0">
                <a:latin typeface="Trebuchet MS"/>
                <a:cs typeface="Trebuchet MS"/>
              </a:rPr>
              <a:t>consulta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80" dirty="0">
                <a:latin typeface="Trebuchet MS"/>
                <a:cs typeface="Trebuchet MS"/>
              </a:rPr>
              <a:t>a </a:t>
            </a:r>
            <a:r>
              <a:rPr sz="2750" spc="65" dirty="0">
                <a:latin typeface="Trebuchet MS"/>
                <a:cs typeface="Trebuchet MS"/>
              </a:rPr>
              <a:t>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70" dirty="0">
                <a:latin typeface="Trebuchet MS"/>
                <a:cs typeface="Trebuchet MS"/>
              </a:rPr>
              <a:t>semana</a:t>
            </a:r>
            <a:r>
              <a:rPr sz="2750" spc="365" dirty="0">
                <a:latin typeface="Trebuchet MS"/>
                <a:cs typeface="Trebuchet MS"/>
              </a:rPr>
              <a:t> </a:t>
            </a:r>
            <a:r>
              <a:rPr sz="2750" spc="310" dirty="0">
                <a:latin typeface="Trebuchet MS"/>
                <a:cs typeface="Trebuchet MS"/>
              </a:rPr>
              <a:t>10</a:t>
            </a:r>
            <a:r>
              <a:rPr sz="2750" spc="100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con</a:t>
            </a:r>
            <a:r>
              <a:rPr sz="2750" spc="65" dirty="0">
                <a:latin typeface="Trebuchet MS"/>
                <a:cs typeface="Trebuchet MS"/>
              </a:rPr>
              <a:t> </a:t>
            </a:r>
            <a:r>
              <a:rPr sz="2750" spc="235" dirty="0">
                <a:latin typeface="Trebuchet MS"/>
                <a:cs typeface="Trebuchet MS"/>
              </a:rPr>
              <a:t>un</a:t>
            </a:r>
            <a:r>
              <a:rPr sz="2750" spc="150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peso</a:t>
            </a:r>
            <a:r>
              <a:rPr sz="2750" spc="229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60" dirty="0">
                <a:latin typeface="Trebuchet MS"/>
                <a:cs typeface="Trebuchet MS"/>
              </a:rPr>
              <a:t> </a:t>
            </a:r>
            <a:r>
              <a:rPr sz="2750" spc="310" dirty="0">
                <a:latin typeface="Trebuchet MS"/>
                <a:cs typeface="Trebuchet MS"/>
              </a:rPr>
              <a:t>65</a:t>
            </a:r>
            <a:r>
              <a:rPr sz="2750" spc="90" dirty="0">
                <a:latin typeface="Trebuchet MS"/>
                <a:cs typeface="Trebuchet MS"/>
              </a:rPr>
              <a:t> </a:t>
            </a:r>
            <a:r>
              <a:rPr sz="2750" spc="275" dirty="0">
                <a:latin typeface="Trebuchet MS"/>
                <a:cs typeface="Trebuchet MS"/>
              </a:rPr>
              <a:t>Kg</a:t>
            </a:r>
            <a:r>
              <a:rPr sz="2750" spc="150" dirty="0">
                <a:latin typeface="Trebuchet MS"/>
                <a:cs typeface="Trebuchet MS"/>
              </a:rPr>
              <a:t> </a:t>
            </a:r>
            <a:r>
              <a:rPr sz="2750" spc="270" dirty="0">
                <a:latin typeface="Trebuchet MS"/>
                <a:cs typeface="Trebuchet MS"/>
              </a:rPr>
              <a:t>y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200" dirty="0">
                <a:latin typeface="Trebuchet MS"/>
                <a:cs typeface="Trebuchet MS"/>
              </a:rPr>
              <a:t>una </a:t>
            </a:r>
            <a:r>
              <a:rPr sz="2750" spc="65" dirty="0">
                <a:latin typeface="Trebuchet MS"/>
                <a:cs typeface="Trebuchet MS"/>
              </a:rPr>
              <a:t>talla</a:t>
            </a:r>
            <a:r>
              <a:rPr sz="2750" spc="14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55" dirty="0">
                <a:latin typeface="Trebuchet MS"/>
                <a:cs typeface="Trebuchet MS"/>
              </a:rPr>
              <a:t> </a:t>
            </a:r>
            <a:r>
              <a:rPr sz="2750" spc="320" dirty="0">
                <a:latin typeface="Trebuchet MS"/>
                <a:cs typeface="Trebuchet MS"/>
              </a:rPr>
              <a:t>161</a:t>
            </a:r>
            <a:r>
              <a:rPr sz="2750" spc="80" dirty="0">
                <a:latin typeface="Trebuchet MS"/>
                <a:cs typeface="Trebuchet MS"/>
              </a:rPr>
              <a:t> </a:t>
            </a:r>
            <a:r>
              <a:rPr sz="2750" spc="125" dirty="0">
                <a:latin typeface="Trebuchet MS"/>
                <a:cs typeface="Trebuchet MS"/>
              </a:rPr>
              <a:t>cm.</a:t>
            </a:r>
            <a:endParaRPr sz="275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885"/>
              </a:spcBef>
              <a:tabLst>
                <a:tab pos="868044" algn="l"/>
                <a:tab pos="2112645" algn="l"/>
                <a:tab pos="3057525" algn="l"/>
                <a:tab pos="3809365" algn="l"/>
                <a:tab pos="5145405" algn="l"/>
                <a:tab pos="5583555" algn="l"/>
                <a:tab pos="6480175" algn="l"/>
              </a:tabLst>
            </a:pPr>
            <a:r>
              <a:rPr sz="2750" spc="-25" dirty="0">
                <a:latin typeface="Trebuchet MS"/>
                <a:cs typeface="Trebuchet MS"/>
              </a:rPr>
              <a:t>La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65" dirty="0">
                <a:latin typeface="Trebuchet MS"/>
                <a:cs typeface="Trebuchet MS"/>
              </a:rPr>
              <a:t>gestante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55" dirty="0">
                <a:latin typeface="Trebuchet MS"/>
                <a:cs typeface="Trebuchet MS"/>
              </a:rPr>
              <a:t>asiste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8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70" dirty="0">
                <a:latin typeface="Trebuchet MS"/>
                <a:cs typeface="Trebuchet MS"/>
              </a:rPr>
              <a:t>su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54" dirty="0">
                <a:latin typeface="Trebuchet MS"/>
                <a:cs typeface="Trebuchet MS"/>
              </a:rPr>
              <a:t>segunda </a:t>
            </a:r>
            <a:r>
              <a:rPr sz="2750" spc="165" dirty="0">
                <a:latin typeface="Trebuchet MS"/>
                <a:cs typeface="Trebuchet MS"/>
              </a:rPr>
              <a:t>consulta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8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65" dirty="0">
                <a:latin typeface="Trebuchet MS"/>
                <a:cs typeface="Trebuchet MS"/>
              </a:rPr>
              <a:t>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70" dirty="0">
                <a:latin typeface="Trebuchet MS"/>
                <a:cs typeface="Trebuchet MS"/>
              </a:rPr>
              <a:t>semana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310" dirty="0">
                <a:latin typeface="Trebuchet MS"/>
                <a:cs typeface="Trebuchet MS"/>
              </a:rPr>
              <a:t>16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270" dirty="0">
                <a:latin typeface="Trebuchet MS"/>
                <a:cs typeface="Trebuchet MS"/>
              </a:rPr>
              <a:t>y</a:t>
            </a:r>
            <a:r>
              <a:rPr sz="2750" spc="135" dirty="0">
                <a:latin typeface="Trebuchet MS"/>
                <a:cs typeface="Trebuchet MS"/>
              </a:rPr>
              <a:t> registra</a:t>
            </a:r>
            <a:r>
              <a:rPr sz="2750" spc="215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un peso</a:t>
            </a:r>
            <a:r>
              <a:rPr sz="2750" spc="22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65" dirty="0">
                <a:latin typeface="Trebuchet MS"/>
                <a:cs typeface="Trebuchet MS"/>
              </a:rPr>
              <a:t> </a:t>
            </a:r>
            <a:r>
              <a:rPr sz="2750" spc="310" dirty="0">
                <a:latin typeface="Trebuchet MS"/>
                <a:cs typeface="Trebuchet MS"/>
              </a:rPr>
              <a:t>69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110" dirty="0">
                <a:latin typeface="Trebuchet MS"/>
                <a:cs typeface="Trebuchet MS"/>
              </a:rPr>
              <a:t>Kg.</a:t>
            </a:r>
            <a:endParaRPr sz="2750" dirty="0">
              <a:latin typeface="Trebuchet MS"/>
              <a:cs typeface="Trebuchet MS"/>
            </a:endParaRPr>
          </a:p>
          <a:p>
            <a:pPr marL="12700" marR="485775">
              <a:lnSpc>
                <a:spcPct val="101800"/>
              </a:lnSpc>
              <a:spcBef>
                <a:spcPts val="810"/>
              </a:spcBef>
            </a:pPr>
            <a:r>
              <a:rPr sz="2750" spc="-105" dirty="0">
                <a:latin typeface="Trebuchet MS"/>
                <a:cs typeface="Trebuchet MS"/>
              </a:rPr>
              <a:t>En</a:t>
            </a:r>
            <a:r>
              <a:rPr sz="2750" spc="130" dirty="0">
                <a:latin typeface="Trebuchet MS"/>
                <a:cs typeface="Trebuchet MS"/>
              </a:rPr>
              <a:t> </a:t>
            </a:r>
            <a:r>
              <a:rPr sz="2750" spc="270" dirty="0">
                <a:latin typeface="Trebuchet MS"/>
                <a:cs typeface="Trebuchet MS"/>
              </a:rPr>
              <a:t>su</a:t>
            </a:r>
            <a:r>
              <a:rPr sz="2750" spc="125" dirty="0">
                <a:latin typeface="Trebuchet MS"/>
                <a:cs typeface="Trebuchet MS"/>
              </a:rPr>
              <a:t> tercera</a:t>
            </a:r>
            <a:r>
              <a:rPr sz="2750" spc="110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consulta</a:t>
            </a:r>
            <a:r>
              <a:rPr sz="2750" spc="114" dirty="0">
                <a:latin typeface="Trebuchet MS"/>
                <a:cs typeface="Trebuchet MS"/>
              </a:rPr>
              <a:t> </a:t>
            </a:r>
            <a:r>
              <a:rPr sz="2750" spc="229" dirty="0">
                <a:latin typeface="Trebuchet MS"/>
                <a:cs typeface="Trebuchet MS"/>
              </a:rPr>
              <a:t>a</a:t>
            </a:r>
            <a:r>
              <a:rPr sz="2750" spc="170" dirty="0">
                <a:latin typeface="Trebuchet MS"/>
                <a:cs typeface="Trebuchet MS"/>
              </a:rPr>
              <a:t> </a:t>
            </a:r>
            <a:r>
              <a:rPr sz="2750" spc="90" dirty="0">
                <a:latin typeface="Trebuchet MS"/>
                <a:cs typeface="Trebuchet MS"/>
              </a:rPr>
              <a:t>la</a:t>
            </a:r>
            <a:r>
              <a:rPr sz="2750" spc="180" dirty="0">
                <a:latin typeface="Trebuchet MS"/>
                <a:cs typeface="Trebuchet MS"/>
              </a:rPr>
              <a:t> </a:t>
            </a:r>
            <a:r>
              <a:rPr sz="2750" spc="280" dirty="0">
                <a:latin typeface="Trebuchet MS"/>
                <a:cs typeface="Trebuchet MS"/>
              </a:rPr>
              <a:t>semana</a:t>
            </a:r>
            <a:r>
              <a:rPr sz="2750" spc="114" dirty="0">
                <a:latin typeface="Trebuchet MS"/>
                <a:cs typeface="Trebuchet MS"/>
              </a:rPr>
              <a:t> </a:t>
            </a:r>
            <a:r>
              <a:rPr sz="2750" spc="165" dirty="0">
                <a:latin typeface="Trebuchet MS"/>
                <a:cs typeface="Trebuchet MS"/>
              </a:rPr>
              <a:t>24,</a:t>
            </a:r>
            <a:r>
              <a:rPr sz="2750" spc="135" dirty="0">
                <a:latin typeface="Trebuchet MS"/>
                <a:cs typeface="Trebuchet MS"/>
              </a:rPr>
              <a:t> </a:t>
            </a:r>
            <a:r>
              <a:rPr sz="2750" spc="35" dirty="0">
                <a:latin typeface="Trebuchet MS"/>
                <a:cs typeface="Trebuchet MS"/>
              </a:rPr>
              <a:t>el </a:t>
            </a:r>
            <a:r>
              <a:rPr sz="2750" spc="229" dirty="0">
                <a:latin typeface="Trebuchet MS"/>
                <a:cs typeface="Trebuchet MS"/>
              </a:rPr>
              <a:t>peso</a:t>
            </a:r>
            <a:r>
              <a:rPr sz="2750" spc="220" dirty="0">
                <a:latin typeface="Trebuchet MS"/>
                <a:cs typeface="Trebuchet MS"/>
              </a:rPr>
              <a:t> </a:t>
            </a:r>
            <a:r>
              <a:rPr sz="2750" spc="270" dirty="0">
                <a:latin typeface="Trebuchet MS"/>
                <a:cs typeface="Trebuchet MS"/>
              </a:rPr>
              <a:t>es</a:t>
            </a:r>
            <a:r>
              <a:rPr sz="2750" spc="14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95" dirty="0">
                <a:latin typeface="Trebuchet MS"/>
                <a:cs typeface="Trebuchet MS"/>
              </a:rPr>
              <a:t> </a:t>
            </a:r>
            <a:r>
              <a:rPr sz="2750" spc="310" dirty="0">
                <a:latin typeface="Trebuchet MS"/>
                <a:cs typeface="Trebuchet MS"/>
              </a:rPr>
              <a:t>72</a:t>
            </a:r>
            <a:r>
              <a:rPr sz="2750" spc="100" dirty="0">
                <a:latin typeface="Trebuchet MS"/>
                <a:cs typeface="Trebuchet MS"/>
              </a:rPr>
              <a:t> </a:t>
            </a:r>
            <a:r>
              <a:rPr sz="2750" spc="110" dirty="0">
                <a:latin typeface="Trebuchet MS"/>
                <a:cs typeface="Trebuchet MS"/>
              </a:rPr>
              <a:t>Kg.</a:t>
            </a:r>
            <a:endParaRPr sz="2750" dirty="0">
              <a:latin typeface="Trebuchet MS"/>
              <a:cs typeface="Trebuchet MS"/>
            </a:endParaRPr>
          </a:p>
          <a:p>
            <a:pPr marL="12700" marR="330835">
              <a:lnSpc>
                <a:spcPct val="100000"/>
              </a:lnSpc>
            </a:pPr>
            <a:r>
              <a:rPr sz="2750" spc="170" dirty="0">
                <a:solidFill>
                  <a:srgbClr val="0033CC"/>
                </a:solidFill>
                <a:latin typeface="Trebuchet MS"/>
                <a:cs typeface="Trebuchet MS"/>
              </a:rPr>
              <a:t></a:t>
            </a:r>
            <a:r>
              <a:rPr sz="2750" b="1" spc="170" dirty="0">
                <a:solidFill>
                  <a:srgbClr val="0033CC"/>
                </a:solidFill>
                <a:latin typeface="Trebuchet MS"/>
                <a:cs typeface="Trebuchet MS"/>
              </a:rPr>
              <a:t>Determine</a:t>
            </a:r>
            <a:r>
              <a:rPr sz="2750" b="1" spc="30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15" dirty="0">
                <a:solidFill>
                  <a:srgbClr val="0033CC"/>
                </a:solidFill>
                <a:latin typeface="Trebuchet MS"/>
                <a:cs typeface="Trebuchet MS"/>
              </a:rPr>
              <a:t>el</a:t>
            </a:r>
            <a:r>
              <a:rPr sz="2750" b="1" spc="27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45" dirty="0">
                <a:solidFill>
                  <a:srgbClr val="0033CC"/>
                </a:solidFill>
                <a:latin typeface="Trebuchet MS"/>
                <a:cs typeface="Trebuchet MS"/>
              </a:rPr>
              <a:t>IMC,</a:t>
            </a:r>
            <a:r>
              <a:rPr sz="2750" b="1" spc="30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65" dirty="0">
                <a:solidFill>
                  <a:srgbClr val="0033CC"/>
                </a:solidFill>
                <a:latin typeface="Trebuchet MS"/>
                <a:cs typeface="Trebuchet MS"/>
              </a:rPr>
              <a:t>seleccione</a:t>
            </a:r>
            <a:r>
              <a:rPr sz="2750" b="1" spc="32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85" dirty="0">
                <a:solidFill>
                  <a:srgbClr val="0033CC"/>
                </a:solidFill>
                <a:latin typeface="Trebuchet MS"/>
                <a:cs typeface="Trebuchet MS"/>
              </a:rPr>
              <a:t>la</a:t>
            </a:r>
            <a:r>
              <a:rPr sz="2750" b="1" spc="33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75" dirty="0">
                <a:solidFill>
                  <a:srgbClr val="0033CC"/>
                </a:solidFill>
                <a:latin typeface="Trebuchet MS"/>
                <a:cs typeface="Trebuchet MS"/>
              </a:rPr>
              <a:t>curva </a:t>
            </a:r>
            <a:r>
              <a:rPr sz="2750" b="1" spc="330" dirty="0">
                <a:solidFill>
                  <a:srgbClr val="0033CC"/>
                </a:solidFill>
                <a:latin typeface="Trebuchet MS"/>
                <a:cs typeface="Trebuchet MS"/>
              </a:rPr>
              <a:t>de</a:t>
            </a:r>
            <a:r>
              <a:rPr sz="2750" b="1" spc="38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50" dirty="0">
                <a:solidFill>
                  <a:srgbClr val="0033CC"/>
                </a:solidFill>
                <a:latin typeface="Trebuchet MS"/>
                <a:cs typeface="Trebuchet MS"/>
              </a:rPr>
              <a:t>ganancia</a:t>
            </a:r>
            <a:r>
              <a:rPr sz="2750" b="1" spc="25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30" dirty="0">
                <a:solidFill>
                  <a:srgbClr val="0033CC"/>
                </a:solidFill>
                <a:latin typeface="Trebuchet MS"/>
                <a:cs typeface="Trebuchet MS"/>
              </a:rPr>
              <a:t>de</a:t>
            </a:r>
            <a:r>
              <a:rPr sz="2750" b="1" spc="15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55" dirty="0">
                <a:solidFill>
                  <a:srgbClr val="0033CC"/>
                </a:solidFill>
                <a:latin typeface="Trebuchet MS"/>
                <a:cs typeface="Trebuchet MS"/>
              </a:rPr>
              <a:t>peso</a:t>
            </a:r>
            <a:r>
              <a:rPr sz="2750" b="1" spc="13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20" dirty="0">
                <a:solidFill>
                  <a:srgbClr val="0033CC"/>
                </a:solidFill>
                <a:latin typeface="Trebuchet MS"/>
                <a:cs typeface="Trebuchet MS"/>
              </a:rPr>
              <a:t>y</a:t>
            </a:r>
            <a:r>
              <a:rPr sz="2750" b="1" spc="14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70" dirty="0">
                <a:solidFill>
                  <a:srgbClr val="0033CC"/>
                </a:solidFill>
                <a:latin typeface="Trebuchet MS"/>
                <a:cs typeface="Trebuchet MS"/>
              </a:rPr>
              <a:t>grafique.</a:t>
            </a:r>
            <a:endParaRPr sz="27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56704"/>
            <a:ext cx="635127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spc="465" dirty="0">
                <a:solidFill>
                  <a:srgbClr val="000098"/>
                </a:solidFill>
              </a:rPr>
              <a:t>TABLA</a:t>
            </a:r>
            <a:r>
              <a:rPr sz="3950" spc="265" dirty="0">
                <a:solidFill>
                  <a:srgbClr val="000098"/>
                </a:solidFill>
              </a:rPr>
              <a:t> </a:t>
            </a:r>
            <a:r>
              <a:rPr sz="3950" spc="570" dirty="0">
                <a:solidFill>
                  <a:srgbClr val="000098"/>
                </a:solidFill>
              </a:rPr>
              <a:t>PARA</a:t>
            </a:r>
            <a:r>
              <a:rPr sz="3950" spc="355" dirty="0">
                <a:solidFill>
                  <a:srgbClr val="000098"/>
                </a:solidFill>
              </a:rPr>
              <a:t> </a:t>
            </a:r>
            <a:r>
              <a:rPr sz="3950" spc="450" dirty="0">
                <a:solidFill>
                  <a:srgbClr val="000098"/>
                </a:solidFill>
              </a:rPr>
              <a:t>CÁLCULO</a:t>
            </a:r>
            <a:endParaRPr sz="3950" dirty="0"/>
          </a:p>
        </p:txBody>
      </p:sp>
      <p:sp>
        <p:nvSpPr>
          <p:cNvPr id="3" name="object 3"/>
          <p:cNvSpPr txBox="1"/>
          <p:nvPr/>
        </p:nvSpPr>
        <p:spPr>
          <a:xfrm>
            <a:off x="6592570" y="278294"/>
            <a:ext cx="232283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55"/>
              </a:lnSpc>
            </a:pPr>
            <a:r>
              <a:rPr sz="3950" b="1" spc="495" dirty="0">
                <a:solidFill>
                  <a:srgbClr val="000098"/>
                </a:solidFill>
                <a:latin typeface="Trebuchet MS"/>
                <a:cs typeface="Trebuchet MS"/>
              </a:rPr>
              <a:t>DEL</a:t>
            </a:r>
            <a:r>
              <a:rPr sz="3950" b="1" spc="325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3950" b="1" spc="570" dirty="0">
                <a:solidFill>
                  <a:srgbClr val="000098"/>
                </a:solidFill>
                <a:latin typeface="Trebuchet MS"/>
                <a:cs typeface="Trebuchet MS"/>
              </a:rPr>
              <a:t>IMC</a:t>
            </a:r>
            <a:endParaRPr sz="395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735" y="990600"/>
            <a:ext cx="7052530" cy="57023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15160" y="4602479"/>
            <a:ext cx="1571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60" dirty="0">
                <a:solidFill>
                  <a:srgbClr val="BF0000"/>
                </a:solidFill>
                <a:latin typeface="Trebuchet MS"/>
                <a:cs typeface="Trebuchet MS"/>
              </a:rPr>
              <a:t>SOBREPESO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419" y="257809"/>
            <a:ext cx="559181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206115" algn="l"/>
              </a:tabLst>
            </a:pPr>
            <a:r>
              <a:rPr sz="2150" spc="295" dirty="0">
                <a:solidFill>
                  <a:srgbClr val="000098"/>
                </a:solidFill>
              </a:rPr>
              <a:t>CURVA</a:t>
            </a:r>
            <a:r>
              <a:rPr sz="2150" spc="254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DE</a:t>
            </a:r>
            <a:r>
              <a:rPr sz="2150" spc="200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GANANCIA</a:t>
            </a:r>
            <a:r>
              <a:rPr sz="2150" spc="175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DE</a:t>
            </a:r>
            <a:r>
              <a:rPr sz="2150" spc="210" dirty="0">
                <a:solidFill>
                  <a:srgbClr val="000098"/>
                </a:solidFill>
              </a:rPr>
              <a:t> </a:t>
            </a:r>
            <a:r>
              <a:rPr sz="2150" spc="320" dirty="0">
                <a:solidFill>
                  <a:srgbClr val="000098"/>
                </a:solidFill>
              </a:rPr>
              <a:t>PESO</a:t>
            </a:r>
            <a:r>
              <a:rPr sz="2150" spc="160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IMC </a:t>
            </a:r>
            <a:r>
              <a:rPr sz="2150" spc="270" dirty="0">
                <a:solidFill>
                  <a:srgbClr val="000098"/>
                </a:solidFill>
              </a:rPr>
              <a:t>PRECONCEPCIONAL</a:t>
            </a:r>
            <a:r>
              <a:rPr sz="2150" dirty="0">
                <a:solidFill>
                  <a:srgbClr val="000098"/>
                </a:solidFill>
              </a:rPr>
              <a:t>	</a:t>
            </a:r>
            <a:r>
              <a:rPr sz="2750" spc="415" dirty="0">
                <a:solidFill>
                  <a:srgbClr val="000098"/>
                </a:solidFill>
              </a:rPr>
              <a:t>SOBREPESO</a:t>
            </a:r>
            <a:endParaRPr sz="27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79" y="980439"/>
            <a:ext cx="8779510" cy="56870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550" y="257809"/>
            <a:ext cx="5528310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50" spc="295" dirty="0">
                <a:solidFill>
                  <a:srgbClr val="000098"/>
                </a:solidFill>
              </a:rPr>
              <a:t>CURVA</a:t>
            </a:r>
            <a:r>
              <a:rPr sz="2150" spc="254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DE</a:t>
            </a:r>
            <a:r>
              <a:rPr sz="2150" spc="204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GANANCIA</a:t>
            </a:r>
            <a:r>
              <a:rPr sz="2150" spc="175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DE</a:t>
            </a:r>
            <a:r>
              <a:rPr sz="2150" spc="215" dirty="0">
                <a:solidFill>
                  <a:srgbClr val="000098"/>
                </a:solidFill>
              </a:rPr>
              <a:t> </a:t>
            </a:r>
            <a:r>
              <a:rPr sz="2150" spc="320" dirty="0">
                <a:solidFill>
                  <a:srgbClr val="000098"/>
                </a:solidFill>
              </a:rPr>
              <a:t>PESO</a:t>
            </a:r>
            <a:r>
              <a:rPr sz="2150" spc="170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IMC </a:t>
            </a:r>
            <a:r>
              <a:rPr sz="2150" spc="280" dirty="0">
                <a:solidFill>
                  <a:srgbClr val="000098"/>
                </a:solidFill>
              </a:rPr>
              <a:t>PRECONCEPCIONAL</a:t>
            </a:r>
            <a:r>
              <a:rPr sz="2150" spc="400" dirty="0">
                <a:solidFill>
                  <a:srgbClr val="000098"/>
                </a:solidFill>
              </a:rPr>
              <a:t> </a:t>
            </a:r>
            <a:r>
              <a:rPr sz="2750" spc="415" dirty="0">
                <a:solidFill>
                  <a:srgbClr val="000098"/>
                </a:solidFill>
              </a:rPr>
              <a:t>SOBREPESO</a:t>
            </a:r>
            <a:endParaRPr sz="27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070" y="692150"/>
            <a:ext cx="8784590" cy="590423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30480" indent="194310">
              <a:lnSpc>
                <a:spcPct val="100000"/>
              </a:lnSpc>
              <a:spcBef>
                <a:spcPts val="100"/>
              </a:spcBef>
            </a:pPr>
            <a:r>
              <a:rPr sz="3200" spc="440" dirty="0">
                <a:solidFill>
                  <a:srgbClr val="000098"/>
                </a:solidFill>
              </a:rPr>
              <a:t>GANANCIA</a:t>
            </a:r>
            <a:r>
              <a:rPr sz="3200" spc="180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70" dirty="0">
                <a:solidFill>
                  <a:srgbClr val="000098"/>
                </a:solidFill>
              </a:rPr>
              <a:t> </a:t>
            </a:r>
            <a:r>
              <a:rPr sz="3200" spc="475" dirty="0">
                <a:solidFill>
                  <a:srgbClr val="000098"/>
                </a:solidFill>
              </a:rPr>
              <a:t>PESO</a:t>
            </a:r>
            <a:r>
              <a:rPr sz="3200" spc="170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70" dirty="0">
                <a:solidFill>
                  <a:srgbClr val="000098"/>
                </a:solidFill>
              </a:rPr>
              <a:t> </a:t>
            </a:r>
            <a:r>
              <a:rPr sz="3200" spc="320" dirty="0">
                <a:solidFill>
                  <a:srgbClr val="000098"/>
                </a:solidFill>
              </a:rPr>
              <a:t>LA </a:t>
            </a:r>
            <a:r>
              <a:rPr sz="4800" spc="-540" baseline="-21701" dirty="0"/>
              <a:t>E</a:t>
            </a:r>
            <a:r>
              <a:rPr sz="3200" spc="-1714" dirty="0">
                <a:solidFill>
                  <a:srgbClr val="000098"/>
                </a:solidFill>
              </a:rPr>
              <a:t>M</a:t>
            </a:r>
            <a:r>
              <a:rPr sz="4800" spc="300" baseline="-21701" dirty="0"/>
              <a:t>j</a:t>
            </a:r>
            <a:r>
              <a:rPr sz="4800" spc="-622" baseline="-21701" dirty="0"/>
              <a:t>e</a:t>
            </a:r>
            <a:r>
              <a:rPr sz="3200" spc="-1380" dirty="0">
                <a:solidFill>
                  <a:srgbClr val="000098"/>
                </a:solidFill>
              </a:rPr>
              <a:t>U</a:t>
            </a:r>
            <a:r>
              <a:rPr sz="4800" spc="-1530" baseline="-21701" dirty="0"/>
              <a:t>m</a:t>
            </a:r>
            <a:r>
              <a:rPr sz="3200" spc="185" dirty="0">
                <a:solidFill>
                  <a:srgbClr val="000098"/>
                </a:solidFill>
              </a:rPr>
              <a:t>J</a:t>
            </a:r>
            <a:r>
              <a:rPr sz="3200" spc="-1410" dirty="0">
                <a:solidFill>
                  <a:srgbClr val="000098"/>
                </a:solidFill>
              </a:rPr>
              <a:t>E</a:t>
            </a:r>
            <a:r>
              <a:rPr sz="4800" spc="-187" baseline="-21701" dirty="0"/>
              <a:t>p</a:t>
            </a:r>
            <a:r>
              <a:rPr sz="3200" spc="-1455" dirty="0">
                <a:solidFill>
                  <a:srgbClr val="000098"/>
                </a:solidFill>
              </a:rPr>
              <a:t>R</a:t>
            </a:r>
            <a:r>
              <a:rPr sz="4800" spc="322" baseline="-21701" dirty="0"/>
              <a:t>l</a:t>
            </a:r>
            <a:r>
              <a:rPr sz="4800" spc="142" baseline="-21701" dirty="0"/>
              <a:t>o</a:t>
            </a:r>
            <a:r>
              <a:rPr sz="3200" spc="-944" dirty="0">
                <a:solidFill>
                  <a:srgbClr val="000098"/>
                </a:solidFill>
              </a:rPr>
              <a:t>G</a:t>
            </a:r>
            <a:r>
              <a:rPr sz="4800" spc="-780" baseline="-21701" dirty="0"/>
              <a:t>6</a:t>
            </a:r>
            <a:r>
              <a:rPr sz="3200" spc="-935" dirty="0">
                <a:solidFill>
                  <a:srgbClr val="000098"/>
                </a:solidFill>
              </a:rPr>
              <a:t>E</a:t>
            </a:r>
            <a:r>
              <a:rPr sz="4800" spc="367" baseline="-21701" dirty="0"/>
              <a:t>:</a:t>
            </a:r>
            <a:r>
              <a:rPr sz="3200" spc="200" dirty="0">
                <a:solidFill>
                  <a:srgbClr val="000098"/>
                </a:solidFill>
              </a:rPr>
              <a:t>S</a:t>
            </a:r>
            <a:r>
              <a:rPr sz="3200" spc="190" dirty="0">
                <a:solidFill>
                  <a:srgbClr val="000098"/>
                </a:solidFill>
              </a:rPr>
              <a:t>T</a:t>
            </a:r>
            <a:r>
              <a:rPr sz="3200" spc="195" dirty="0">
                <a:solidFill>
                  <a:srgbClr val="000098"/>
                </a:solidFill>
              </a:rPr>
              <a:t>AN</a:t>
            </a:r>
            <a:r>
              <a:rPr sz="3200" spc="190" dirty="0">
                <a:solidFill>
                  <a:srgbClr val="000098"/>
                </a:solidFill>
              </a:rPr>
              <a:t>T</a:t>
            </a:r>
            <a:r>
              <a:rPr sz="3200" spc="195" dirty="0">
                <a:solidFill>
                  <a:srgbClr val="000098"/>
                </a:solidFill>
              </a:rPr>
              <a:t>E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613409" y="1290319"/>
            <a:ext cx="2421890" cy="48260"/>
            <a:chOff x="613409" y="1290319"/>
            <a:chExt cx="2421890" cy="48260"/>
          </a:xfrm>
        </p:grpSpPr>
        <p:sp>
          <p:nvSpPr>
            <p:cNvPr id="4" name="object 4"/>
            <p:cNvSpPr/>
            <p:nvPr/>
          </p:nvSpPr>
          <p:spPr>
            <a:xfrm>
              <a:off x="613409" y="1314449"/>
              <a:ext cx="417830" cy="0"/>
            </a:xfrm>
            <a:custGeom>
              <a:avLst/>
              <a:gdLst/>
              <a:ahLst/>
              <a:cxnLst/>
              <a:rect l="l" t="t" r="r" b="b"/>
              <a:pathLst>
                <a:path w="417830">
                  <a:moveTo>
                    <a:pt x="0" y="0"/>
                  </a:moveTo>
                  <a:lnTo>
                    <a:pt x="41783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1240" y="1314449"/>
              <a:ext cx="275590" cy="0"/>
            </a:xfrm>
            <a:custGeom>
              <a:avLst/>
              <a:gdLst/>
              <a:ahLst/>
              <a:cxnLst/>
              <a:rect l="l" t="t" r="r" b="b"/>
              <a:pathLst>
                <a:path w="275590">
                  <a:moveTo>
                    <a:pt x="0" y="0"/>
                  </a:moveTo>
                  <a:lnTo>
                    <a:pt x="27559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09369" y="1314449"/>
              <a:ext cx="715010" cy="0"/>
            </a:xfrm>
            <a:custGeom>
              <a:avLst/>
              <a:gdLst/>
              <a:ahLst/>
              <a:cxnLst/>
              <a:rect l="l" t="t" r="r" b="b"/>
              <a:pathLst>
                <a:path w="715010">
                  <a:moveTo>
                    <a:pt x="0" y="0"/>
                  </a:moveTo>
                  <a:lnTo>
                    <a:pt x="71501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24379" y="1314449"/>
              <a:ext cx="139700" cy="0"/>
            </a:xfrm>
            <a:custGeom>
              <a:avLst/>
              <a:gdLst/>
              <a:ahLst/>
              <a:cxnLst/>
              <a:rect l="l" t="t" r="r" b="b"/>
              <a:pathLst>
                <a:path w="139700">
                  <a:moveTo>
                    <a:pt x="0" y="0"/>
                  </a:moveTo>
                  <a:lnTo>
                    <a:pt x="13970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6620" y="1314449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940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46020" y="1314449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39">
                  <a:moveTo>
                    <a:pt x="0" y="0"/>
                  </a:moveTo>
                  <a:lnTo>
                    <a:pt x="14224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88259" y="1314449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321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72739" y="1314449"/>
              <a:ext cx="162560" cy="0"/>
            </a:xfrm>
            <a:custGeom>
              <a:avLst/>
              <a:gdLst/>
              <a:ahLst/>
              <a:cxnLst/>
              <a:rect l="l" t="t" r="r" b="b"/>
              <a:pathLst>
                <a:path w="162560">
                  <a:moveTo>
                    <a:pt x="0" y="0"/>
                  </a:moveTo>
                  <a:lnTo>
                    <a:pt x="16256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00709" y="1441450"/>
            <a:ext cx="8142605" cy="51943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393065">
              <a:lnSpc>
                <a:spcPct val="102000"/>
              </a:lnSpc>
              <a:spcBef>
                <a:spcPts val="30"/>
              </a:spcBef>
              <a:tabLst>
                <a:tab pos="549275" algn="l"/>
                <a:tab pos="1437005" algn="l"/>
                <a:tab pos="2098675" algn="l"/>
                <a:tab pos="5347335" algn="l"/>
                <a:tab pos="7526655" algn="l"/>
              </a:tabLst>
            </a:pPr>
            <a:r>
              <a:rPr sz="2750" spc="-10" dirty="0">
                <a:latin typeface="Trebuchet MS"/>
                <a:cs typeface="Trebuchet MS"/>
              </a:rPr>
              <a:t>Mujer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45" dirty="0">
                <a:latin typeface="Trebuchet MS"/>
                <a:cs typeface="Trebuchet MS"/>
              </a:rPr>
              <a:t>de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310" dirty="0">
                <a:latin typeface="Trebuchet MS"/>
                <a:cs typeface="Trebuchet MS"/>
              </a:rPr>
              <a:t>28</a:t>
            </a:r>
            <a:r>
              <a:rPr sz="2750" spc="370" dirty="0">
                <a:latin typeface="Trebuchet MS"/>
                <a:cs typeface="Trebuchet MS"/>
              </a:rPr>
              <a:t> </a:t>
            </a:r>
            <a:r>
              <a:rPr sz="2750" spc="275" dirty="0">
                <a:latin typeface="Trebuchet MS"/>
                <a:cs typeface="Trebuchet MS"/>
              </a:rPr>
              <a:t>años</a:t>
            </a:r>
            <a:r>
              <a:rPr sz="2750" spc="305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acude</a:t>
            </a:r>
            <a:r>
              <a:rPr sz="2750" spc="31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90" dirty="0">
                <a:latin typeface="Trebuchet MS"/>
                <a:cs typeface="Trebuchet MS"/>
              </a:rPr>
              <a:t>la</a:t>
            </a:r>
            <a:r>
              <a:rPr sz="2750" spc="355" dirty="0">
                <a:latin typeface="Trebuchet MS"/>
                <a:cs typeface="Trebuchet MS"/>
              </a:rPr>
              <a:t> </a:t>
            </a:r>
            <a:r>
              <a:rPr sz="2750" spc="160" dirty="0">
                <a:latin typeface="Trebuchet MS"/>
                <a:cs typeface="Trebuchet MS"/>
              </a:rPr>
              <a:t>consulta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80" dirty="0">
                <a:latin typeface="Trebuchet MS"/>
                <a:cs typeface="Trebuchet MS"/>
              </a:rPr>
              <a:t>a </a:t>
            </a:r>
            <a:r>
              <a:rPr sz="2750" spc="65" dirty="0">
                <a:latin typeface="Trebuchet MS"/>
                <a:cs typeface="Trebuchet MS"/>
              </a:rPr>
              <a:t>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70" dirty="0">
                <a:latin typeface="Trebuchet MS"/>
                <a:cs typeface="Trebuchet MS"/>
              </a:rPr>
              <a:t>semana</a:t>
            </a:r>
            <a:r>
              <a:rPr sz="2750" spc="365" dirty="0">
                <a:latin typeface="Trebuchet MS"/>
                <a:cs typeface="Trebuchet MS"/>
              </a:rPr>
              <a:t> </a:t>
            </a:r>
            <a:r>
              <a:rPr sz="2750" spc="310" dirty="0">
                <a:latin typeface="Trebuchet MS"/>
                <a:cs typeface="Trebuchet MS"/>
              </a:rPr>
              <a:t>11</a:t>
            </a:r>
            <a:r>
              <a:rPr sz="2750" spc="100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con</a:t>
            </a:r>
            <a:r>
              <a:rPr sz="2750" spc="65" dirty="0">
                <a:latin typeface="Trebuchet MS"/>
                <a:cs typeface="Trebuchet MS"/>
              </a:rPr>
              <a:t> </a:t>
            </a:r>
            <a:r>
              <a:rPr sz="2750" spc="235" dirty="0">
                <a:latin typeface="Trebuchet MS"/>
                <a:cs typeface="Trebuchet MS"/>
              </a:rPr>
              <a:t>un</a:t>
            </a:r>
            <a:r>
              <a:rPr sz="2750" spc="150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peso</a:t>
            </a:r>
            <a:r>
              <a:rPr sz="2750" spc="229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60" dirty="0">
                <a:latin typeface="Trebuchet MS"/>
                <a:cs typeface="Trebuchet MS"/>
              </a:rPr>
              <a:t> </a:t>
            </a:r>
            <a:r>
              <a:rPr sz="2750" spc="310" dirty="0">
                <a:latin typeface="Trebuchet MS"/>
                <a:cs typeface="Trebuchet MS"/>
              </a:rPr>
              <a:t>65</a:t>
            </a:r>
            <a:r>
              <a:rPr sz="2750" spc="90" dirty="0">
                <a:latin typeface="Trebuchet MS"/>
                <a:cs typeface="Trebuchet MS"/>
              </a:rPr>
              <a:t> </a:t>
            </a:r>
            <a:r>
              <a:rPr sz="2750" spc="275" dirty="0">
                <a:latin typeface="Trebuchet MS"/>
                <a:cs typeface="Trebuchet MS"/>
              </a:rPr>
              <a:t>Kg</a:t>
            </a:r>
            <a:r>
              <a:rPr sz="2750" spc="150" dirty="0">
                <a:latin typeface="Trebuchet MS"/>
                <a:cs typeface="Trebuchet MS"/>
              </a:rPr>
              <a:t> </a:t>
            </a:r>
            <a:r>
              <a:rPr sz="2750" spc="270" dirty="0">
                <a:latin typeface="Trebuchet MS"/>
                <a:cs typeface="Trebuchet MS"/>
              </a:rPr>
              <a:t>y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200" dirty="0">
                <a:latin typeface="Trebuchet MS"/>
                <a:cs typeface="Trebuchet MS"/>
              </a:rPr>
              <a:t>una </a:t>
            </a:r>
            <a:r>
              <a:rPr sz="2750" spc="65" dirty="0">
                <a:latin typeface="Trebuchet MS"/>
                <a:cs typeface="Trebuchet MS"/>
              </a:rPr>
              <a:t>talla</a:t>
            </a:r>
            <a:r>
              <a:rPr sz="2750" spc="14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55" dirty="0">
                <a:latin typeface="Trebuchet MS"/>
                <a:cs typeface="Trebuchet MS"/>
              </a:rPr>
              <a:t> </a:t>
            </a:r>
            <a:r>
              <a:rPr sz="2750" spc="320" dirty="0">
                <a:latin typeface="Trebuchet MS"/>
                <a:cs typeface="Trebuchet MS"/>
              </a:rPr>
              <a:t>144</a:t>
            </a:r>
            <a:r>
              <a:rPr sz="2750" spc="80" dirty="0">
                <a:latin typeface="Trebuchet MS"/>
                <a:cs typeface="Trebuchet MS"/>
              </a:rPr>
              <a:t> </a:t>
            </a:r>
            <a:r>
              <a:rPr sz="2750" spc="125" dirty="0">
                <a:latin typeface="Trebuchet MS"/>
                <a:cs typeface="Trebuchet MS"/>
              </a:rPr>
              <a:t>cm.</a:t>
            </a:r>
            <a:endParaRPr sz="27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885"/>
              </a:spcBef>
              <a:tabLst>
                <a:tab pos="868044" algn="l"/>
                <a:tab pos="2112645" algn="l"/>
                <a:tab pos="3057525" algn="l"/>
                <a:tab pos="3809365" algn="l"/>
                <a:tab pos="5145405" algn="l"/>
                <a:tab pos="5583555" algn="l"/>
                <a:tab pos="6480175" algn="l"/>
              </a:tabLst>
            </a:pPr>
            <a:r>
              <a:rPr sz="2750" spc="-25" dirty="0">
                <a:latin typeface="Trebuchet MS"/>
                <a:cs typeface="Trebuchet MS"/>
              </a:rPr>
              <a:t>La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65" dirty="0">
                <a:latin typeface="Trebuchet MS"/>
                <a:cs typeface="Trebuchet MS"/>
              </a:rPr>
              <a:t>gestante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55" dirty="0">
                <a:latin typeface="Trebuchet MS"/>
                <a:cs typeface="Trebuchet MS"/>
              </a:rPr>
              <a:t>asiste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8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70" dirty="0">
                <a:latin typeface="Trebuchet MS"/>
                <a:cs typeface="Trebuchet MS"/>
              </a:rPr>
              <a:t>su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54" dirty="0">
                <a:latin typeface="Trebuchet MS"/>
                <a:cs typeface="Trebuchet MS"/>
              </a:rPr>
              <a:t>segunda </a:t>
            </a:r>
            <a:r>
              <a:rPr sz="2750" spc="165" dirty="0">
                <a:latin typeface="Trebuchet MS"/>
                <a:cs typeface="Trebuchet MS"/>
              </a:rPr>
              <a:t>consulta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8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65" dirty="0">
                <a:latin typeface="Trebuchet MS"/>
                <a:cs typeface="Trebuchet MS"/>
              </a:rPr>
              <a:t>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70" dirty="0">
                <a:latin typeface="Trebuchet MS"/>
                <a:cs typeface="Trebuchet MS"/>
              </a:rPr>
              <a:t>semana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310" dirty="0">
                <a:latin typeface="Trebuchet MS"/>
                <a:cs typeface="Trebuchet MS"/>
              </a:rPr>
              <a:t>16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270" dirty="0">
                <a:latin typeface="Trebuchet MS"/>
                <a:cs typeface="Trebuchet MS"/>
              </a:rPr>
              <a:t>y</a:t>
            </a:r>
            <a:r>
              <a:rPr sz="2750" spc="135" dirty="0">
                <a:latin typeface="Trebuchet MS"/>
                <a:cs typeface="Trebuchet MS"/>
              </a:rPr>
              <a:t> registra</a:t>
            </a:r>
            <a:r>
              <a:rPr sz="2750" spc="215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un peso</a:t>
            </a:r>
            <a:r>
              <a:rPr sz="2750" spc="22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65" dirty="0">
                <a:latin typeface="Trebuchet MS"/>
                <a:cs typeface="Trebuchet MS"/>
              </a:rPr>
              <a:t> </a:t>
            </a:r>
            <a:r>
              <a:rPr sz="2750" spc="310" dirty="0">
                <a:latin typeface="Trebuchet MS"/>
                <a:cs typeface="Trebuchet MS"/>
              </a:rPr>
              <a:t>67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110" dirty="0">
                <a:latin typeface="Trebuchet MS"/>
                <a:cs typeface="Trebuchet MS"/>
              </a:rPr>
              <a:t>Kg.</a:t>
            </a:r>
            <a:endParaRPr sz="2750">
              <a:latin typeface="Trebuchet MS"/>
              <a:cs typeface="Trebuchet MS"/>
            </a:endParaRPr>
          </a:p>
          <a:p>
            <a:pPr marL="12700" marR="485775">
              <a:lnSpc>
                <a:spcPct val="101800"/>
              </a:lnSpc>
              <a:spcBef>
                <a:spcPts val="810"/>
              </a:spcBef>
            </a:pPr>
            <a:r>
              <a:rPr sz="2750" spc="-105" dirty="0">
                <a:latin typeface="Trebuchet MS"/>
                <a:cs typeface="Trebuchet MS"/>
              </a:rPr>
              <a:t>En</a:t>
            </a:r>
            <a:r>
              <a:rPr sz="2750" spc="130" dirty="0">
                <a:latin typeface="Trebuchet MS"/>
                <a:cs typeface="Trebuchet MS"/>
              </a:rPr>
              <a:t> </a:t>
            </a:r>
            <a:r>
              <a:rPr sz="2750" spc="270" dirty="0">
                <a:latin typeface="Trebuchet MS"/>
                <a:cs typeface="Trebuchet MS"/>
              </a:rPr>
              <a:t>su</a:t>
            </a:r>
            <a:r>
              <a:rPr sz="2750" spc="125" dirty="0">
                <a:latin typeface="Trebuchet MS"/>
                <a:cs typeface="Trebuchet MS"/>
              </a:rPr>
              <a:t> tercera</a:t>
            </a:r>
            <a:r>
              <a:rPr sz="2750" spc="110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consulta</a:t>
            </a:r>
            <a:r>
              <a:rPr sz="2750" spc="114" dirty="0">
                <a:latin typeface="Trebuchet MS"/>
                <a:cs typeface="Trebuchet MS"/>
              </a:rPr>
              <a:t> </a:t>
            </a:r>
            <a:r>
              <a:rPr sz="2750" spc="229" dirty="0">
                <a:latin typeface="Trebuchet MS"/>
                <a:cs typeface="Trebuchet MS"/>
              </a:rPr>
              <a:t>a</a:t>
            </a:r>
            <a:r>
              <a:rPr sz="2750" spc="170" dirty="0">
                <a:latin typeface="Trebuchet MS"/>
                <a:cs typeface="Trebuchet MS"/>
              </a:rPr>
              <a:t> </a:t>
            </a:r>
            <a:r>
              <a:rPr sz="2750" spc="90" dirty="0">
                <a:latin typeface="Trebuchet MS"/>
                <a:cs typeface="Trebuchet MS"/>
              </a:rPr>
              <a:t>la</a:t>
            </a:r>
            <a:r>
              <a:rPr sz="2750" spc="180" dirty="0">
                <a:latin typeface="Trebuchet MS"/>
                <a:cs typeface="Trebuchet MS"/>
              </a:rPr>
              <a:t> </a:t>
            </a:r>
            <a:r>
              <a:rPr sz="2750" spc="280" dirty="0">
                <a:latin typeface="Trebuchet MS"/>
                <a:cs typeface="Trebuchet MS"/>
              </a:rPr>
              <a:t>semana</a:t>
            </a:r>
            <a:r>
              <a:rPr sz="2750" spc="114" dirty="0">
                <a:latin typeface="Trebuchet MS"/>
                <a:cs typeface="Trebuchet MS"/>
              </a:rPr>
              <a:t> </a:t>
            </a:r>
            <a:r>
              <a:rPr sz="2750" spc="165" dirty="0">
                <a:latin typeface="Trebuchet MS"/>
                <a:cs typeface="Trebuchet MS"/>
              </a:rPr>
              <a:t>22,</a:t>
            </a:r>
            <a:r>
              <a:rPr sz="2750" spc="135" dirty="0">
                <a:latin typeface="Trebuchet MS"/>
                <a:cs typeface="Trebuchet MS"/>
              </a:rPr>
              <a:t> </a:t>
            </a:r>
            <a:r>
              <a:rPr sz="2750" spc="35" dirty="0">
                <a:latin typeface="Trebuchet MS"/>
                <a:cs typeface="Trebuchet MS"/>
              </a:rPr>
              <a:t>el </a:t>
            </a:r>
            <a:r>
              <a:rPr sz="2750" spc="229" dirty="0">
                <a:latin typeface="Trebuchet MS"/>
                <a:cs typeface="Trebuchet MS"/>
              </a:rPr>
              <a:t>peso</a:t>
            </a:r>
            <a:r>
              <a:rPr sz="2750" spc="220" dirty="0">
                <a:latin typeface="Trebuchet MS"/>
                <a:cs typeface="Trebuchet MS"/>
              </a:rPr>
              <a:t> </a:t>
            </a:r>
            <a:r>
              <a:rPr sz="2750" spc="270" dirty="0">
                <a:latin typeface="Trebuchet MS"/>
                <a:cs typeface="Trebuchet MS"/>
              </a:rPr>
              <a:t>es</a:t>
            </a:r>
            <a:r>
              <a:rPr sz="2750" spc="14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95" dirty="0">
                <a:latin typeface="Trebuchet MS"/>
                <a:cs typeface="Trebuchet MS"/>
              </a:rPr>
              <a:t> </a:t>
            </a:r>
            <a:r>
              <a:rPr sz="2750" spc="310" dirty="0">
                <a:latin typeface="Trebuchet MS"/>
                <a:cs typeface="Trebuchet MS"/>
              </a:rPr>
              <a:t>69</a:t>
            </a:r>
            <a:r>
              <a:rPr sz="2750" spc="100" dirty="0">
                <a:latin typeface="Trebuchet MS"/>
                <a:cs typeface="Trebuchet MS"/>
              </a:rPr>
              <a:t> </a:t>
            </a:r>
            <a:r>
              <a:rPr sz="2750" spc="110" dirty="0">
                <a:latin typeface="Trebuchet MS"/>
                <a:cs typeface="Trebuchet MS"/>
              </a:rPr>
              <a:t>Kg.</a:t>
            </a:r>
            <a:endParaRPr sz="2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65"/>
              </a:spcBef>
            </a:pPr>
            <a:endParaRPr sz="2750">
              <a:latin typeface="Trebuchet MS"/>
              <a:cs typeface="Trebuchet MS"/>
            </a:endParaRPr>
          </a:p>
          <a:p>
            <a:pPr marL="12700" marR="330835">
              <a:lnSpc>
                <a:spcPct val="100000"/>
              </a:lnSpc>
            </a:pPr>
            <a:r>
              <a:rPr sz="2750" spc="170" dirty="0">
                <a:solidFill>
                  <a:srgbClr val="0033CC"/>
                </a:solidFill>
                <a:latin typeface="Trebuchet MS"/>
                <a:cs typeface="Trebuchet MS"/>
              </a:rPr>
              <a:t></a:t>
            </a:r>
            <a:r>
              <a:rPr sz="2750" b="1" spc="170" dirty="0">
                <a:solidFill>
                  <a:srgbClr val="0033CC"/>
                </a:solidFill>
                <a:latin typeface="Trebuchet MS"/>
                <a:cs typeface="Trebuchet MS"/>
              </a:rPr>
              <a:t>Determine</a:t>
            </a:r>
            <a:r>
              <a:rPr sz="2750" b="1" spc="30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15" dirty="0">
                <a:solidFill>
                  <a:srgbClr val="0033CC"/>
                </a:solidFill>
                <a:latin typeface="Trebuchet MS"/>
                <a:cs typeface="Trebuchet MS"/>
              </a:rPr>
              <a:t>el</a:t>
            </a:r>
            <a:r>
              <a:rPr sz="2750" b="1" spc="27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45" dirty="0">
                <a:solidFill>
                  <a:srgbClr val="0033CC"/>
                </a:solidFill>
                <a:latin typeface="Trebuchet MS"/>
                <a:cs typeface="Trebuchet MS"/>
              </a:rPr>
              <a:t>IMC,</a:t>
            </a:r>
            <a:r>
              <a:rPr sz="2750" b="1" spc="30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65" dirty="0">
                <a:solidFill>
                  <a:srgbClr val="0033CC"/>
                </a:solidFill>
                <a:latin typeface="Trebuchet MS"/>
                <a:cs typeface="Trebuchet MS"/>
              </a:rPr>
              <a:t>seleccione</a:t>
            </a:r>
            <a:r>
              <a:rPr sz="2750" b="1" spc="32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85" dirty="0">
                <a:solidFill>
                  <a:srgbClr val="0033CC"/>
                </a:solidFill>
                <a:latin typeface="Trebuchet MS"/>
                <a:cs typeface="Trebuchet MS"/>
              </a:rPr>
              <a:t>la</a:t>
            </a:r>
            <a:r>
              <a:rPr sz="2750" b="1" spc="33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75" dirty="0">
                <a:solidFill>
                  <a:srgbClr val="0033CC"/>
                </a:solidFill>
                <a:latin typeface="Trebuchet MS"/>
                <a:cs typeface="Trebuchet MS"/>
              </a:rPr>
              <a:t>curva </a:t>
            </a:r>
            <a:r>
              <a:rPr sz="2750" b="1" spc="330" dirty="0">
                <a:solidFill>
                  <a:srgbClr val="0033CC"/>
                </a:solidFill>
                <a:latin typeface="Trebuchet MS"/>
                <a:cs typeface="Trebuchet MS"/>
              </a:rPr>
              <a:t>de</a:t>
            </a:r>
            <a:r>
              <a:rPr sz="2750" b="1" spc="38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50" dirty="0">
                <a:solidFill>
                  <a:srgbClr val="0033CC"/>
                </a:solidFill>
                <a:latin typeface="Trebuchet MS"/>
                <a:cs typeface="Trebuchet MS"/>
              </a:rPr>
              <a:t>ganancia</a:t>
            </a:r>
            <a:r>
              <a:rPr sz="2750" b="1" spc="25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30" dirty="0">
                <a:solidFill>
                  <a:srgbClr val="0033CC"/>
                </a:solidFill>
                <a:latin typeface="Trebuchet MS"/>
                <a:cs typeface="Trebuchet MS"/>
              </a:rPr>
              <a:t>de</a:t>
            </a:r>
            <a:r>
              <a:rPr sz="2750" b="1" spc="15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55" dirty="0">
                <a:solidFill>
                  <a:srgbClr val="0033CC"/>
                </a:solidFill>
                <a:latin typeface="Trebuchet MS"/>
                <a:cs typeface="Trebuchet MS"/>
              </a:rPr>
              <a:t>peso</a:t>
            </a:r>
            <a:r>
              <a:rPr sz="2750" b="1" spc="13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20" dirty="0">
                <a:solidFill>
                  <a:srgbClr val="0033CC"/>
                </a:solidFill>
                <a:latin typeface="Trebuchet MS"/>
                <a:cs typeface="Trebuchet MS"/>
              </a:rPr>
              <a:t>y</a:t>
            </a:r>
            <a:r>
              <a:rPr sz="2750" b="1" spc="14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70" dirty="0">
                <a:solidFill>
                  <a:srgbClr val="0033CC"/>
                </a:solidFill>
                <a:latin typeface="Trebuchet MS"/>
                <a:cs typeface="Trebuchet MS"/>
              </a:rPr>
              <a:t>grafique.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824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2011045">
              <a:lnSpc>
                <a:spcPct val="100000"/>
              </a:lnSpc>
              <a:spcBef>
                <a:spcPts val="100"/>
              </a:spcBef>
            </a:pPr>
            <a:r>
              <a:rPr sz="3950" spc="459" dirty="0">
                <a:solidFill>
                  <a:srgbClr val="000098"/>
                </a:solidFill>
              </a:rPr>
              <a:t>CÁLCULO</a:t>
            </a:r>
            <a:r>
              <a:rPr sz="3950" spc="365" dirty="0">
                <a:solidFill>
                  <a:srgbClr val="000098"/>
                </a:solidFill>
              </a:rPr>
              <a:t> </a:t>
            </a:r>
            <a:r>
              <a:rPr sz="3950" spc="495" dirty="0">
                <a:solidFill>
                  <a:srgbClr val="000098"/>
                </a:solidFill>
              </a:rPr>
              <a:t>DEL</a:t>
            </a:r>
            <a:r>
              <a:rPr sz="3950" spc="280" dirty="0">
                <a:solidFill>
                  <a:srgbClr val="000098"/>
                </a:solidFill>
              </a:rPr>
              <a:t> </a:t>
            </a:r>
            <a:r>
              <a:rPr sz="4400" spc="660" dirty="0">
                <a:solidFill>
                  <a:srgbClr val="000098"/>
                </a:solidFill>
              </a:rPr>
              <a:t>IMC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540000" y="1959610"/>
            <a:ext cx="2608580" cy="362966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696720">
              <a:lnSpc>
                <a:spcPct val="100000"/>
              </a:lnSpc>
              <a:spcBef>
                <a:spcPts val="980"/>
              </a:spcBef>
            </a:pPr>
            <a:r>
              <a:rPr sz="3200" b="1" spc="320" dirty="0">
                <a:solidFill>
                  <a:srgbClr val="3333FF"/>
                </a:solidFill>
                <a:latin typeface="Trebuchet MS"/>
                <a:cs typeface="Trebuchet MS"/>
              </a:rPr>
              <a:t>65</a:t>
            </a:r>
            <a:endParaRPr sz="32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880"/>
              </a:spcBef>
            </a:pPr>
            <a:r>
              <a:rPr sz="3200" b="1" spc="595" dirty="0">
                <a:solidFill>
                  <a:srgbClr val="3333FF"/>
                </a:solidFill>
                <a:latin typeface="Trebuchet MS"/>
                <a:cs typeface="Trebuchet MS"/>
              </a:rPr>
              <a:t>IMC=</a:t>
            </a:r>
            <a:endParaRPr sz="3200">
              <a:latin typeface="Trebuchet MS"/>
              <a:cs typeface="Trebuchet MS"/>
            </a:endParaRPr>
          </a:p>
          <a:p>
            <a:pPr marL="1419860">
              <a:lnSpc>
                <a:spcPct val="100000"/>
              </a:lnSpc>
              <a:spcBef>
                <a:spcPts val="970"/>
              </a:spcBef>
            </a:pPr>
            <a:r>
              <a:rPr sz="3200" b="1" spc="225" dirty="0">
                <a:solidFill>
                  <a:srgbClr val="3333FF"/>
                </a:solidFill>
                <a:latin typeface="Trebuchet MS"/>
                <a:cs typeface="Trebuchet MS"/>
              </a:rPr>
              <a:t>(</a:t>
            </a:r>
            <a:r>
              <a:rPr sz="3200" b="1" spc="225" dirty="0">
                <a:solidFill>
                  <a:srgbClr val="BF0000"/>
                </a:solidFill>
                <a:latin typeface="Trebuchet MS"/>
                <a:cs typeface="Trebuchet MS"/>
              </a:rPr>
              <a:t>1.4</a:t>
            </a:r>
            <a:endParaRPr sz="3200">
              <a:latin typeface="Trebuchet MS"/>
              <a:cs typeface="Trebuchet MS"/>
            </a:endParaRPr>
          </a:p>
          <a:p>
            <a:pPr marL="1419860">
              <a:lnSpc>
                <a:spcPct val="100000"/>
              </a:lnSpc>
            </a:pPr>
            <a:r>
              <a:rPr sz="3200" b="1" spc="315" dirty="0">
                <a:solidFill>
                  <a:srgbClr val="BF0000"/>
                </a:solidFill>
                <a:latin typeface="Trebuchet MS"/>
                <a:cs typeface="Trebuchet MS"/>
              </a:rPr>
              <a:t>4</a:t>
            </a:r>
            <a:r>
              <a:rPr sz="3200" b="1" spc="315" dirty="0">
                <a:solidFill>
                  <a:srgbClr val="3333FF"/>
                </a:solidFill>
                <a:latin typeface="Trebuchet MS"/>
                <a:cs typeface="Trebuchet MS"/>
              </a:rPr>
              <a:t>)</a:t>
            </a:r>
            <a:r>
              <a:rPr sz="3200" b="1" spc="155" dirty="0">
                <a:solidFill>
                  <a:srgbClr val="3333FF"/>
                </a:solidFill>
                <a:latin typeface="Trebuchet MS"/>
                <a:cs typeface="Trebuchet MS"/>
              </a:rPr>
              <a:t> </a:t>
            </a:r>
            <a:r>
              <a:rPr sz="2700" b="1" spc="254" baseline="24691" dirty="0">
                <a:solidFill>
                  <a:srgbClr val="3333FF"/>
                </a:solidFill>
                <a:latin typeface="Trebuchet MS"/>
                <a:cs typeface="Trebuchet MS"/>
              </a:rPr>
              <a:t>2</a:t>
            </a:r>
            <a:endParaRPr sz="2700" baseline="24691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30"/>
              </a:spcBef>
            </a:pPr>
            <a:endParaRPr sz="320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  <a:tabLst>
                <a:tab pos="1575435" algn="l"/>
              </a:tabLst>
            </a:pPr>
            <a:r>
              <a:rPr sz="3200" b="1" spc="490" dirty="0">
                <a:solidFill>
                  <a:srgbClr val="3333FF"/>
                </a:solidFill>
                <a:latin typeface="Trebuchet MS"/>
                <a:cs typeface="Trebuchet MS"/>
              </a:rPr>
              <a:t>IMC</a:t>
            </a:r>
            <a:r>
              <a:rPr sz="3200" b="1" spc="-105" dirty="0">
                <a:solidFill>
                  <a:srgbClr val="3333FF"/>
                </a:solidFill>
                <a:latin typeface="Trebuchet MS"/>
                <a:cs typeface="Trebuchet MS"/>
              </a:rPr>
              <a:t> </a:t>
            </a:r>
            <a:r>
              <a:rPr sz="3200" b="1" spc="755" dirty="0">
                <a:solidFill>
                  <a:srgbClr val="3333FF"/>
                </a:solidFill>
                <a:latin typeface="Trebuchet MS"/>
                <a:cs typeface="Trebuchet MS"/>
              </a:rPr>
              <a:t>=</a:t>
            </a:r>
            <a:r>
              <a:rPr sz="3200" b="1" dirty="0">
                <a:solidFill>
                  <a:srgbClr val="3333FF"/>
                </a:solidFill>
                <a:latin typeface="Trebuchet MS"/>
                <a:cs typeface="Trebuchet MS"/>
              </a:rPr>
              <a:t>	</a:t>
            </a:r>
            <a:r>
              <a:rPr sz="3200" b="1" spc="245" dirty="0">
                <a:solidFill>
                  <a:srgbClr val="3333FF"/>
                </a:solidFill>
                <a:latin typeface="Trebuchet MS"/>
                <a:cs typeface="Trebuchet MS"/>
              </a:rPr>
              <a:t>31.3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66756" y="2910788"/>
            <a:ext cx="5377815" cy="27305"/>
          </a:xfrm>
          <a:custGeom>
            <a:avLst/>
            <a:gdLst/>
            <a:ahLst/>
            <a:cxnLst/>
            <a:rect l="l" t="t" r="r" b="b"/>
            <a:pathLst>
              <a:path w="5377815" h="27305">
                <a:moveTo>
                  <a:pt x="5377243" y="0"/>
                </a:moveTo>
                <a:lnTo>
                  <a:pt x="12763" y="0"/>
                </a:lnTo>
                <a:lnTo>
                  <a:pt x="3733" y="3733"/>
                </a:lnTo>
                <a:lnTo>
                  <a:pt x="0" y="12750"/>
                </a:lnTo>
                <a:lnTo>
                  <a:pt x="3733" y="21780"/>
                </a:lnTo>
                <a:lnTo>
                  <a:pt x="12763" y="25514"/>
                </a:lnTo>
                <a:lnTo>
                  <a:pt x="1522260" y="25514"/>
                </a:lnTo>
                <a:lnTo>
                  <a:pt x="1525333" y="26784"/>
                </a:lnTo>
                <a:lnTo>
                  <a:pt x="1528394" y="25514"/>
                </a:lnTo>
                <a:lnTo>
                  <a:pt x="5377243" y="25514"/>
                </a:lnTo>
                <a:lnTo>
                  <a:pt x="5377243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509" y="579120"/>
            <a:ext cx="67894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500" dirty="0">
                <a:solidFill>
                  <a:srgbClr val="000098"/>
                </a:solidFill>
              </a:rPr>
              <a:t>GANANCIA</a:t>
            </a:r>
            <a:r>
              <a:rPr sz="3600" spc="165" dirty="0">
                <a:solidFill>
                  <a:srgbClr val="000098"/>
                </a:solidFill>
              </a:rPr>
              <a:t> </a:t>
            </a:r>
            <a:r>
              <a:rPr sz="3600" spc="530" dirty="0">
                <a:solidFill>
                  <a:srgbClr val="000098"/>
                </a:solidFill>
              </a:rPr>
              <a:t>DE</a:t>
            </a:r>
            <a:r>
              <a:rPr sz="3600" spc="225" dirty="0">
                <a:solidFill>
                  <a:srgbClr val="000098"/>
                </a:solidFill>
              </a:rPr>
              <a:t> </a:t>
            </a:r>
            <a:r>
              <a:rPr sz="3600" spc="545" dirty="0">
                <a:solidFill>
                  <a:srgbClr val="000098"/>
                </a:solidFill>
              </a:rPr>
              <a:t>PESO</a:t>
            </a:r>
            <a:r>
              <a:rPr sz="3600" spc="175" dirty="0">
                <a:solidFill>
                  <a:srgbClr val="000098"/>
                </a:solidFill>
              </a:rPr>
              <a:t> </a:t>
            </a:r>
            <a:r>
              <a:rPr sz="3600" spc="530" dirty="0">
                <a:solidFill>
                  <a:srgbClr val="000098"/>
                </a:solidFill>
              </a:rPr>
              <a:t>DE</a:t>
            </a:r>
            <a:r>
              <a:rPr sz="3600" spc="254" dirty="0">
                <a:solidFill>
                  <a:srgbClr val="000098"/>
                </a:solidFill>
              </a:rPr>
              <a:t> </a:t>
            </a:r>
            <a:r>
              <a:rPr sz="3600" spc="370" dirty="0">
                <a:solidFill>
                  <a:srgbClr val="000098"/>
                </a:solidFill>
              </a:rPr>
              <a:t>LA </a:t>
            </a:r>
            <a:r>
              <a:rPr sz="3600" spc="345" dirty="0">
                <a:solidFill>
                  <a:srgbClr val="000098"/>
                </a:solidFill>
              </a:rPr>
              <a:t>MUJER</a:t>
            </a:r>
            <a:r>
              <a:rPr sz="3600" spc="260" dirty="0">
                <a:solidFill>
                  <a:srgbClr val="000098"/>
                </a:solidFill>
              </a:rPr>
              <a:t> </a:t>
            </a:r>
            <a:r>
              <a:rPr sz="3600" spc="450" dirty="0">
                <a:solidFill>
                  <a:srgbClr val="000098"/>
                </a:solidFill>
              </a:rPr>
              <a:t>GESTANTE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150" y="1343660"/>
            <a:ext cx="3008629" cy="55130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46170" y="1600200"/>
            <a:ext cx="4904105" cy="539750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55600" marR="252095" indent="-342900">
              <a:lnSpc>
                <a:spcPct val="100899"/>
              </a:lnSpc>
              <a:spcBef>
                <a:spcPts val="70"/>
              </a:spcBef>
              <a:buFont typeface="Arial MT"/>
              <a:buChar char="•"/>
              <a:tabLst>
                <a:tab pos="355600" algn="l"/>
              </a:tabLst>
            </a:pPr>
            <a:r>
              <a:rPr sz="2750" spc="100" dirty="0">
                <a:latin typeface="Trebuchet MS"/>
                <a:cs typeface="Trebuchet MS"/>
              </a:rPr>
              <a:t>El</a:t>
            </a:r>
            <a:r>
              <a:rPr sz="2750" spc="90" dirty="0">
                <a:latin typeface="Trebuchet MS"/>
                <a:cs typeface="Trebuchet MS"/>
              </a:rPr>
              <a:t> </a:t>
            </a:r>
            <a:r>
              <a:rPr sz="2750" spc="100" dirty="0">
                <a:latin typeface="Trebuchet MS"/>
                <a:cs typeface="Trebuchet MS"/>
              </a:rPr>
              <a:t>Instituto</a:t>
            </a:r>
            <a:r>
              <a:rPr sz="2750" spc="390" dirty="0">
                <a:latin typeface="Trebuchet MS"/>
                <a:cs typeface="Trebuchet MS"/>
              </a:rPr>
              <a:t> </a:t>
            </a:r>
            <a:r>
              <a:rPr sz="2750" spc="170" dirty="0">
                <a:latin typeface="Trebuchet MS"/>
                <a:cs typeface="Trebuchet MS"/>
              </a:rPr>
              <a:t>Nacional</a:t>
            </a:r>
            <a:r>
              <a:rPr sz="2750" spc="85" dirty="0">
                <a:latin typeface="Trebuchet MS"/>
                <a:cs typeface="Trebuchet MS"/>
              </a:rPr>
              <a:t> </a:t>
            </a:r>
            <a:r>
              <a:rPr sz="2750" spc="160" dirty="0">
                <a:latin typeface="Trebuchet MS"/>
                <a:cs typeface="Trebuchet MS"/>
              </a:rPr>
              <a:t>de </a:t>
            </a:r>
            <a:r>
              <a:rPr sz="2750" spc="170" dirty="0">
                <a:latin typeface="Trebuchet MS"/>
                <a:cs typeface="Trebuchet MS"/>
              </a:rPr>
              <a:t>Medicina</a:t>
            </a:r>
            <a:r>
              <a:rPr sz="2750" spc="7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60" dirty="0">
                <a:latin typeface="Trebuchet MS"/>
                <a:cs typeface="Trebuchet MS"/>
              </a:rPr>
              <a:t> </a:t>
            </a:r>
            <a:r>
              <a:rPr sz="2750" spc="240" dirty="0">
                <a:latin typeface="Trebuchet MS"/>
                <a:cs typeface="Trebuchet MS"/>
              </a:rPr>
              <a:t>EEUU</a:t>
            </a:r>
            <a:r>
              <a:rPr sz="2750" spc="65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en</a:t>
            </a:r>
            <a:r>
              <a:rPr sz="2750" spc="150" dirty="0">
                <a:latin typeface="Trebuchet MS"/>
                <a:cs typeface="Trebuchet MS"/>
              </a:rPr>
              <a:t> </a:t>
            </a:r>
            <a:r>
              <a:rPr sz="2750" spc="40" dirty="0">
                <a:latin typeface="Trebuchet MS"/>
                <a:cs typeface="Trebuchet MS"/>
              </a:rPr>
              <a:t>el </a:t>
            </a:r>
            <a:r>
              <a:rPr sz="2750" spc="229" dirty="0">
                <a:latin typeface="Trebuchet MS"/>
                <a:cs typeface="Trebuchet MS"/>
              </a:rPr>
              <a:t>año</a:t>
            </a:r>
            <a:r>
              <a:rPr sz="2750" spc="75" dirty="0">
                <a:latin typeface="Trebuchet MS"/>
                <a:cs typeface="Trebuchet MS"/>
              </a:rPr>
              <a:t> </a:t>
            </a:r>
            <a:r>
              <a:rPr sz="2750" spc="310" dirty="0">
                <a:latin typeface="Trebuchet MS"/>
                <a:cs typeface="Trebuchet MS"/>
              </a:rPr>
              <a:t>2009</a:t>
            </a:r>
            <a:r>
              <a:rPr sz="2750" spc="85" dirty="0">
                <a:latin typeface="Trebuchet MS"/>
                <a:cs typeface="Trebuchet MS"/>
              </a:rPr>
              <a:t> </a:t>
            </a:r>
            <a:r>
              <a:rPr sz="2750" spc="195" dirty="0">
                <a:latin typeface="Trebuchet MS"/>
                <a:cs typeface="Trebuchet MS"/>
              </a:rPr>
              <a:t>reexamina</a:t>
            </a:r>
            <a:r>
              <a:rPr sz="2750" spc="295" dirty="0">
                <a:latin typeface="Trebuchet MS"/>
                <a:cs typeface="Trebuchet MS"/>
              </a:rPr>
              <a:t> </a:t>
            </a:r>
            <a:r>
              <a:rPr sz="2750" spc="140" dirty="0">
                <a:latin typeface="Trebuchet MS"/>
                <a:cs typeface="Trebuchet MS"/>
              </a:rPr>
              <a:t>las </a:t>
            </a:r>
            <a:r>
              <a:rPr sz="2750" spc="130" dirty="0">
                <a:latin typeface="Trebuchet MS"/>
                <a:cs typeface="Trebuchet MS"/>
              </a:rPr>
              <a:t>Directrices</a:t>
            </a:r>
            <a:r>
              <a:rPr sz="2750" spc="245" dirty="0">
                <a:latin typeface="Trebuchet MS"/>
                <a:cs typeface="Trebuchet MS"/>
              </a:rPr>
              <a:t> </a:t>
            </a:r>
            <a:r>
              <a:rPr sz="2750" spc="95" dirty="0">
                <a:latin typeface="Trebuchet MS"/>
                <a:cs typeface="Trebuchet MS"/>
              </a:rPr>
              <a:t>del</a:t>
            </a:r>
            <a:r>
              <a:rPr sz="2750" spc="90" dirty="0">
                <a:latin typeface="Trebuchet MS"/>
                <a:cs typeface="Trebuchet MS"/>
              </a:rPr>
              <a:t> </a:t>
            </a:r>
            <a:r>
              <a:rPr sz="2750" spc="200" dirty="0">
                <a:latin typeface="Trebuchet MS"/>
                <a:cs typeface="Trebuchet MS"/>
              </a:rPr>
              <a:t>aumento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50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peso</a:t>
            </a:r>
            <a:r>
              <a:rPr sz="2750" spc="225" dirty="0">
                <a:latin typeface="Trebuchet MS"/>
                <a:cs typeface="Trebuchet MS"/>
              </a:rPr>
              <a:t> </a:t>
            </a:r>
            <a:r>
              <a:rPr sz="2750" spc="155" dirty="0">
                <a:latin typeface="Trebuchet MS"/>
                <a:cs typeface="Trebuchet MS"/>
              </a:rPr>
              <a:t>durante</a:t>
            </a:r>
            <a:r>
              <a:rPr sz="2750" spc="235" dirty="0">
                <a:latin typeface="Trebuchet MS"/>
                <a:cs typeface="Trebuchet MS"/>
              </a:rPr>
              <a:t> </a:t>
            </a:r>
            <a:r>
              <a:rPr sz="2750" spc="35" dirty="0">
                <a:latin typeface="Trebuchet MS"/>
                <a:cs typeface="Trebuchet MS"/>
              </a:rPr>
              <a:t>el </a:t>
            </a:r>
            <a:r>
              <a:rPr sz="2750" spc="165" dirty="0">
                <a:latin typeface="Trebuchet MS"/>
                <a:cs typeface="Trebuchet MS"/>
              </a:rPr>
              <a:t>embarazo.</a:t>
            </a:r>
            <a:endParaRPr sz="2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05"/>
              </a:spcBef>
              <a:buFont typeface="Arial MT"/>
              <a:buChar char="•"/>
            </a:pPr>
            <a:endParaRPr sz="275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899"/>
              </a:lnSpc>
              <a:buFont typeface="Arial MT"/>
              <a:buChar char="•"/>
              <a:tabLst>
                <a:tab pos="355600" algn="l"/>
              </a:tabLst>
            </a:pPr>
            <a:r>
              <a:rPr sz="2750" spc="185" dirty="0">
                <a:latin typeface="Trebuchet MS"/>
                <a:cs typeface="Trebuchet MS"/>
              </a:rPr>
              <a:t>Considera</a:t>
            </a:r>
            <a:r>
              <a:rPr sz="2750" spc="265" dirty="0">
                <a:latin typeface="Trebuchet MS"/>
                <a:cs typeface="Trebuchet MS"/>
              </a:rPr>
              <a:t> </a:t>
            </a:r>
            <a:r>
              <a:rPr sz="2750" spc="195" dirty="0">
                <a:latin typeface="Trebuchet MS"/>
                <a:cs typeface="Trebuchet MS"/>
              </a:rPr>
              <a:t>que</a:t>
            </a:r>
            <a:r>
              <a:rPr sz="2750" spc="145" dirty="0">
                <a:latin typeface="Trebuchet MS"/>
                <a:cs typeface="Trebuchet MS"/>
              </a:rPr>
              <a:t> </a:t>
            </a:r>
            <a:r>
              <a:rPr sz="2750" spc="140" dirty="0">
                <a:latin typeface="Trebuchet MS"/>
                <a:cs typeface="Trebuchet MS"/>
              </a:rPr>
              <a:t>los factores</a:t>
            </a:r>
            <a:r>
              <a:rPr sz="2750" spc="65" dirty="0">
                <a:latin typeface="Trebuchet MS"/>
                <a:cs typeface="Trebuchet MS"/>
              </a:rPr>
              <a:t> </a:t>
            </a:r>
            <a:r>
              <a:rPr sz="2750" spc="195" dirty="0">
                <a:latin typeface="Trebuchet MS"/>
                <a:cs typeface="Trebuchet MS"/>
              </a:rPr>
              <a:t>que</a:t>
            </a:r>
            <a:r>
              <a:rPr sz="2750" spc="60" dirty="0">
                <a:latin typeface="Trebuchet MS"/>
                <a:cs typeface="Trebuchet MS"/>
              </a:rPr>
              <a:t> </a:t>
            </a:r>
            <a:r>
              <a:rPr sz="2750" spc="145" dirty="0">
                <a:latin typeface="Trebuchet MS"/>
                <a:cs typeface="Trebuchet MS"/>
              </a:rPr>
              <a:t>afectan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75" dirty="0">
                <a:latin typeface="Trebuchet MS"/>
                <a:cs typeface="Trebuchet MS"/>
              </a:rPr>
              <a:t>al </a:t>
            </a:r>
            <a:r>
              <a:rPr sz="2750" spc="210" dirty="0">
                <a:latin typeface="Trebuchet MS"/>
                <a:cs typeface="Trebuchet MS"/>
              </a:rPr>
              <a:t>embarazo</a:t>
            </a:r>
            <a:r>
              <a:rPr sz="2750" spc="175" dirty="0">
                <a:latin typeface="Trebuchet MS"/>
                <a:cs typeface="Trebuchet MS"/>
              </a:rPr>
              <a:t> </a:t>
            </a:r>
            <a:r>
              <a:rPr sz="2750" b="1" spc="285" dirty="0">
                <a:latin typeface="Trebuchet MS"/>
                <a:cs typeface="Trebuchet MS"/>
              </a:rPr>
              <a:t>comienzan </a:t>
            </a:r>
            <a:r>
              <a:rPr sz="2750" b="1" spc="330" dirty="0">
                <a:latin typeface="Trebuchet MS"/>
                <a:cs typeface="Trebuchet MS"/>
              </a:rPr>
              <a:t>antes</a:t>
            </a:r>
            <a:r>
              <a:rPr sz="2750" b="1" spc="145" dirty="0">
                <a:latin typeface="Trebuchet MS"/>
                <a:cs typeface="Trebuchet MS"/>
              </a:rPr>
              <a:t> </a:t>
            </a:r>
            <a:r>
              <a:rPr sz="2750" b="1" spc="330" dirty="0">
                <a:latin typeface="Trebuchet MS"/>
                <a:cs typeface="Trebuchet MS"/>
              </a:rPr>
              <a:t>de</a:t>
            </a:r>
            <a:r>
              <a:rPr sz="2750" b="1" spc="155" dirty="0">
                <a:latin typeface="Trebuchet MS"/>
                <a:cs typeface="Trebuchet MS"/>
              </a:rPr>
              <a:t> </a:t>
            </a:r>
            <a:r>
              <a:rPr sz="2750" b="1" spc="254" dirty="0">
                <a:latin typeface="Trebuchet MS"/>
                <a:cs typeface="Trebuchet MS"/>
              </a:rPr>
              <a:t>la</a:t>
            </a:r>
            <a:r>
              <a:rPr sz="2750" b="1" spc="185" dirty="0">
                <a:latin typeface="Trebuchet MS"/>
                <a:cs typeface="Trebuchet MS"/>
              </a:rPr>
              <a:t> </a:t>
            </a:r>
            <a:r>
              <a:rPr sz="2750" b="1" spc="260" dirty="0">
                <a:latin typeface="Trebuchet MS"/>
                <a:cs typeface="Trebuchet MS"/>
              </a:rPr>
              <a:t>concepción </a:t>
            </a:r>
            <a:r>
              <a:rPr sz="2750" spc="270" dirty="0">
                <a:latin typeface="Trebuchet MS"/>
                <a:cs typeface="Trebuchet MS"/>
              </a:rPr>
              <a:t>y</a:t>
            </a:r>
            <a:r>
              <a:rPr sz="2750" spc="80" dirty="0">
                <a:latin typeface="Trebuchet MS"/>
                <a:cs typeface="Trebuchet MS"/>
              </a:rPr>
              <a:t> </a:t>
            </a:r>
            <a:r>
              <a:rPr sz="2750" spc="170" dirty="0">
                <a:latin typeface="Trebuchet MS"/>
                <a:cs typeface="Trebuchet MS"/>
              </a:rPr>
              <a:t>continúan</a:t>
            </a:r>
            <a:r>
              <a:rPr sz="2750" spc="229" dirty="0">
                <a:latin typeface="Trebuchet MS"/>
                <a:cs typeface="Trebuchet MS"/>
              </a:rPr>
              <a:t> </a:t>
            </a:r>
            <a:r>
              <a:rPr sz="2750" spc="155" dirty="0">
                <a:latin typeface="Trebuchet MS"/>
                <a:cs typeface="Trebuchet MS"/>
              </a:rPr>
              <a:t>durante</a:t>
            </a:r>
            <a:r>
              <a:rPr sz="2750" spc="225" dirty="0">
                <a:latin typeface="Trebuchet MS"/>
                <a:cs typeface="Trebuchet MS"/>
              </a:rPr>
              <a:t> </a:t>
            </a:r>
            <a:r>
              <a:rPr sz="2750" spc="35" dirty="0">
                <a:latin typeface="Trebuchet MS"/>
                <a:cs typeface="Trebuchet MS"/>
              </a:rPr>
              <a:t>el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79" y="205740"/>
            <a:ext cx="6024245" cy="78613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45"/>
              </a:spcBef>
            </a:pPr>
            <a:r>
              <a:rPr sz="2400" spc="330" dirty="0">
                <a:solidFill>
                  <a:srgbClr val="000098"/>
                </a:solidFill>
              </a:rPr>
              <a:t>CURVA</a:t>
            </a:r>
            <a:r>
              <a:rPr sz="2400" spc="114" dirty="0">
                <a:solidFill>
                  <a:srgbClr val="000098"/>
                </a:solidFill>
              </a:rPr>
              <a:t> </a:t>
            </a:r>
            <a:r>
              <a:rPr sz="2400" spc="355" dirty="0">
                <a:solidFill>
                  <a:srgbClr val="000098"/>
                </a:solidFill>
              </a:rPr>
              <a:t>DE</a:t>
            </a:r>
            <a:r>
              <a:rPr sz="2400" spc="135" dirty="0">
                <a:solidFill>
                  <a:srgbClr val="000098"/>
                </a:solidFill>
              </a:rPr>
              <a:t> </a:t>
            </a:r>
            <a:r>
              <a:rPr sz="2400" spc="320" dirty="0">
                <a:solidFill>
                  <a:srgbClr val="000098"/>
                </a:solidFill>
              </a:rPr>
              <a:t>GANANCIA</a:t>
            </a:r>
            <a:r>
              <a:rPr sz="2400" spc="150" dirty="0">
                <a:solidFill>
                  <a:srgbClr val="000098"/>
                </a:solidFill>
              </a:rPr>
              <a:t> </a:t>
            </a:r>
            <a:r>
              <a:rPr sz="2400" spc="355" dirty="0">
                <a:solidFill>
                  <a:srgbClr val="000098"/>
                </a:solidFill>
              </a:rPr>
              <a:t>DE</a:t>
            </a:r>
            <a:r>
              <a:rPr sz="2400" spc="135" dirty="0">
                <a:solidFill>
                  <a:srgbClr val="000098"/>
                </a:solidFill>
              </a:rPr>
              <a:t> </a:t>
            </a:r>
            <a:r>
              <a:rPr sz="2400" spc="365" dirty="0">
                <a:solidFill>
                  <a:srgbClr val="000098"/>
                </a:solidFill>
              </a:rPr>
              <a:t>PESO</a:t>
            </a:r>
            <a:r>
              <a:rPr sz="2400" spc="140" dirty="0">
                <a:solidFill>
                  <a:srgbClr val="000098"/>
                </a:solidFill>
              </a:rPr>
              <a:t> </a:t>
            </a:r>
            <a:r>
              <a:rPr sz="2400" spc="345" dirty="0">
                <a:solidFill>
                  <a:srgbClr val="000098"/>
                </a:solidFill>
              </a:rPr>
              <a:t>IMC </a:t>
            </a:r>
            <a:r>
              <a:rPr sz="2400" spc="320" dirty="0">
                <a:solidFill>
                  <a:srgbClr val="000098"/>
                </a:solidFill>
              </a:rPr>
              <a:t>PRECONCEPCIONAL</a:t>
            </a:r>
            <a:r>
              <a:rPr sz="2400" spc="105" dirty="0">
                <a:solidFill>
                  <a:srgbClr val="000098"/>
                </a:solidFill>
              </a:rPr>
              <a:t> </a:t>
            </a:r>
            <a:r>
              <a:rPr sz="2600" spc="390" dirty="0">
                <a:solidFill>
                  <a:srgbClr val="000098"/>
                </a:solidFill>
              </a:rPr>
              <a:t>OBESIDAD</a:t>
            </a:r>
            <a:endParaRPr sz="2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00" y="836930"/>
            <a:ext cx="8575040" cy="57594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579" rIns="0" bIns="0" rtlCol="0">
            <a:spAutoFit/>
          </a:bodyPr>
          <a:lstStyle/>
          <a:p>
            <a:pPr marL="285750" marR="5080">
              <a:lnSpc>
                <a:spcPct val="100000"/>
              </a:lnSpc>
              <a:spcBef>
                <a:spcPts val="100"/>
              </a:spcBef>
            </a:pPr>
            <a:r>
              <a:rPr sz="2000" spc="290" dirty="0">
                <a:solidFill>
                  <a:srgbClr val="000098"/>
                </a:solidFill>
              </a:rPr>
              <a:t>CURVA</a:t>
            </a:r>
            <a:r>
              <a:rPr sz="2000" spc="95" dirty="0">
                <a:solidFill>
                  <a:srgbClr val="000098"/>
                </a:solidFill>
              </a:rPr>
              <a:t> </a:t>
            </a:r>
            <a:r>
              <a:rPr sz="2000" spc="300" dirty="0">
                <a:solidFill>
                  <a:srgbClr val="000098"/>
                </a:solidFill>
              </a:rPr>
              <a:t>DE</a:t>
            </a:r>
            <a:r>
              <a:rPr sz="2000" spc="114" dirty="0">
                <a:solidFill>
                  <a:srgbClr val="000098"/>
                </a:solidFill>
              </a:rPr>
              <a:t> </a:t>
            </a:r>
            <a:r>
              <a:rPr sz="2000" spc="280" dirty="0">
                <a:solidFill>
                  <a:srgbClr val="000098"/>
                </a:solidFill>
              </a:rPr>
              <a:t>GANANCIA</a:t>
            </a:r>
            <a:r>
              <a:rPr sz="2000" spc="100" dirty="0">
                <a:solidFill>
                  <a:srgbClr val="000098"/>
                </a:solidFill>
              </a:rPr>
              <a:t> </a:t>
            </a:r>
            <a:r>
              <a:rPr sz="2000" spc="300" dirty="0">
                <a:solidFill>
                  <a:srgbClr val="000098"/>
                </a:solidFill>
              </a:rPr>
              <a:t>DE</a:t>
            </a:r>
            <a:r>
              <a:rPr sz="2000" spc="95" dirty="0">
                <a:solidFill>
                  <a:srgbClr val="000098"/>
                </a:solidFill>
              </a:rPr>
              <a:t> </a:t>
            </a:r>
            <a:r>
              <a:rPr sz="2000" spc="300" dirty="0">
                <a:solidFill>
                  <a:srgbClr val="000098"/>
                </a:solidFill>
              </a:rPr>
              <a:t>PESO</a:t>
            </a:r>
            <a:r>
              <a:rPr sz="2000" spc="110" dirty="0">
                <a:solidFill>
                  <a:srgbClr val="000098"/>
                </a:solidFill>
              </a:rPr>
              <a:t> </a:t>
            </a:r>
            <a:r>
              <a:rPr sz="2000" spc="285" dirty="0">
                <a:solidFill>
                  <a:srgbClr val="000098"/>
                </a:solidFill>
              </a:rPr>
              <a:t>IMC </a:t>
            </a:r>
            <a:r>
              <a:rPr sz="2000" spc="260" dirty="0">
                <a:solidFill>
                  <a:srgbClr val="000098"/>
                </a:solidFill>
              </a:rPr>
              <a:t>PRECONCEPCIONAL</a:t>
            </a:r>
            <a:r>
              <a:rPr sz="2000" spc="110" dirty="0">
                <a:solidFill>
                  <a:srgbClr val="000098"/>
                </a:solidFill>
              </a:rPr>
              <a:t> </a:t>
            </a:r>
            <a:r>
              <a:rPr sz="2750" spc="409" dirty="0">
                <a:solidFill>
                  <a:srgbClr val="000098"/>
                </a:solidFill>
              </a:rPr>
              <a:t>OBESIDAD</a:t>
            </a:r>
            <a:endParaRPr sz="27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956310"/>
            <a:ext cx="8639810" cy="571119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7396480" cy="12992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594360" marR="5080" indent="-581660" algn="ctr">
              <a:lnSpc>
                <a:spcPct val="102000"/>
              </a:lnSpc>
              <a:spcBef>
                <a:spcPts val="35"/>
              </a:spcBef>
            </a:pPr>
            <a:r>
              <a:rPr sz="2750" spc="254" dirty="0">
                <a:solidFill>
                  <a:srgbClr val="BF0000"/>
                </a:solidFill>
              </a:rPr>
              <a:t>MUJER</a:t>
            </a:r>
            <a:r>
              <a:rPr sz="2750" spc="260" dirty="0">
                <a:solidFill>
                  <a:srgbClr val="BF0000"/>
                </a:solidFill>
              </a:rPr>
              <a:t> </a:t>
            </a:r>
            <a:r>
              <a:rPr sz="2750" spc="340" dirty="0">
                <a:solidFill>
                  <a:srgbClr val="BF0000"/>
                </a:solidFill>
              </a:rPr>
              <a:t>QUE</a:t>
            </a:r>
            <a:r>
              <a:rPr sz="2750" spc="250" dirty="0">
                <a:solidFill>
                  <a:srgbClr val="BF0000"/>
                </a:solidFill>
              </a:rPr>
              <a:t> </a:t>
            </a:r>
            <a:r>
              <a:rPr sz="2750" spc="320" dirty="0">
                <a:solidFill>
                  <a:srgbClr val="BF0000"/>
                </a:solidFill>
              </a:rPr>
              <a:t>LLEGA</a:t>
            </a:r>
            <a:r>
              <a:rPr sz="2750" spc="150" dirty="0">
                <a:solidFill>
                  <a:srgbClr val="BF0000"/>
                </a:solidFill>
              </a:rPr>
              <a:t> </a:t>
            </a:r>
            <a:r>
              <a:rPr sz="2750" spc="340" dirty="0">
                <a:solidFill>
                  <a:srgbClr val="BF0000"/>
                </a:solidFill>
              </a:rPr>
              <a:t>LUEGO</a:t>
            </a:r>
            <a:r>
              <a:rPr sz="2750" spc="270" dirty="0">
                <a:solidFill>
                  <a:srgbClr val="BF0000"/>
                </a:solidFill>
              </a:rPr>
              <a:t> </a:t>
            </a:r>
            <a:r>
              <a:rPr sz="2750" spc="315" dirty="0">
                <a:solidFill>
                  <a:srgbClr val="BF0000"/>
                </a:solidFill>
              </a:rPr>
              <a:t>DEL </a:t>
            </a:r>
            <a:r>
              <a:rPr sz="2750" spc="420" dirty="0">
                <a:solidFill>
                  <a:srgbClr val="BF0000"/>
                </a:solidFill>
              </a:rPr>
              <a:t>PRIMER</a:t>
            </a:r>
            <a:r>
              <a:rPr sz="2750" spc="180" dirty="0">
                <a:solidFill>
                  <a:srgbClr val="BF0000"/>
                </a:solidFill>
              </a:rPr>
              <a:t> </a:t>
            </a:r>
            <a:r>
              <a:rPr sz="2750" spc="370" dirty="0">
                <a:solidFill>
                  <a:srgbClr val="BF0000"/>
                </a:solidFill>
              </a:rPr>
              <a:t>TRIMESTRE</a:t>
            </a:r>
            <a:r>
              <a:rPr sz="2750" spc="130" dirty="0">
                <a:solidFill>
                  <a:srgbClr val="BF0000"/>
                </a:solidFill>
              </a:rPr>
              <a:t> </a:t>
            </a:r>
            <a:r>
              <a:rPr sz="2750" spc="300" dirty="0">
                <a:solidFill>
                  <a:srgbClr val="BF0000"/>
                </a:solidFill>
              </a:rPr>
              <a:t>Y</a:t>
            </a:r>
            <a:r>
              <a:rPr sz="2750" spc="180" dirty="0">
                <a:solidFill>
                  <a:srgbClr val="BF0000"/>
                </a:solidFill>
              </a:rPr>
              <a:t> </a:t>
            </a:r>
            <a:r>
              <a:rPr sz="2750" spc="390" dirty="0">
                <a:solidFill>
                  <a:srgbClr val="BF0000"/>
                </a:solidFill>
              </a:rPr>
              <a:t>DESCONOCE </a:t>
            </a:r>
            <a:r>
              <a:rPr sz="2750" spc="254" dirty="0">
                <a:solidFill>
                  <a:srgbClr val="BF0000"/>
                </a:solidFill>
              </a:rPr>
              <a:t>EL</a:t>
            </a:r>
            <a:r>
              <a:rPr sz="2750" spc="135" dirty="0">
                <a:solidFill>
                  <a:srgbClr val="BF0000"/>
                </a:solidFill>
              </a:rPr>
              <a:t> </a:t>
            </a:r>
            <a:r>
              <a:rPr sz="2750" spc="415" dirty="0">
                <a:solidFill>
                  <a:srgbClr val="BF0000"/>
                </a:solidFill>
              </a:rPr>
              <a:t>PESO</a:t>
            </a:r>
            <a:r>
              <a:rPr sz="2750" spc="210" dirty="0">
                <a:solidFill>
                  <a:srgbClr val="BF0000"/>
                </a:solidFill>
              </a:rPr>
              <a:t> </a:t>
            </a:r>
            <a:r>
              <a:rPr sz="2750" spc="350" dirty="0">
                <a:solidFill>
                  <a:srgbClr val="BF0000"/>
                </a:solidFill>
              </a:rPr>
              <a:t>PRECONCEPCIONAL</a:t>
            </a:r>
            <a:endParaRPr sz="2750" dirty="0"/>
          </a:p>
        </p:txBody>
      </p:sp>
      <p:sp>
        <p:nvSpPr>
          <p:cNvPr id="7" name="object 7"/>
          <p:cNvSpPr txBox="1"/>
          <p:nvPr/>
        </p:nvSpPr>
        <p:spPr>
          <a:xfrm>
            <a:off x="409574" y="2361400"/>
            <a:ext cx="8324851" cy="21352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4130" marR="5080" indent="-11430" algn="just">
              <a:lnSpc>
                <a:spcPct val="102000"/>
              </a:lnSpc>
              <a:spcBef>
                <a:spcPts val="30"/>
              </a:spcBef>
            </a:pPr>
            <a:r>
              <a:rPr sz="2750" b="1" spc="320" dirty="0">
                <a:latin typeface="Trebuchet MS"/>
                <a:cs typeface="Trebuchet MS"/>
              </a:rPr>
              <a:t>Ganancia</a:t>
            </a:r>
            <a:r>
              <a:rPr sz="2750" b="1" spc="345" dirty="0">
                <a:latin typeface="Trebuchet MS"/>
                <a:cs typeface="Trebuchet MS"/>
              </a:rPr>
              <a:t> </a:t>
            </a:r>
            <a:r>
              <a:rPr sz="2750" b="1" spc="325" dirty="0">
                <a:latin typeface="Trebuchet MS"/>
                <a:cs typeface="Trebuchet MS"/>
              </a:rPr>
              <a:t>de</a:t>
            </a:r>
            <a:r>
              <a:rPr sz="2750" b="1" spc="140" dirty="0">
                <a:latin typeface="Trebuchet MS"/>
                <a:cs typeface="Trebuchet MS"/>
              </a:rPr>
              <a:t> </a:t>
            </a:r>
            <a:r>
              <a:rPr sz="2750" b="1" spc="360" dirty="0">
                <a:latin typeface="Trebuchet MS"/>
                <a:cs typeface="Trebuchet MS"/>
              </a:rPr>
              <a:t>peso</a:t>
            </a:r>
            <a:r>
              <a:rPr sz="2750" b="1" spc="150" dirty="0">
                <a:latin typeface="Trebuchet MS"/>
                <a:cs typeface="Trebuchet MS"/>
              </a:rPr>
              <a:t> </a:t>
            </a:r>
            <a:r>
              <a:rPr sz="2750" b="1" spc="675" dirty="0">
                <a:latin typeface="Trebuchet MS"/>
                <a:cs typeface="Trebuchet MS"/>
              </a:rPr>
              <a:t>=</a:t>
            </a:r>
            <a:r>
              <a:rPr sz="2750" b="1" spc="165" dirty="0">
                <a:latin typeface="Trebuchet MS"/>
                <a:cs typeface="Trebuchet MS"/>
              </a:rPr>
              <a:t> </a:t>
            </a:r>
            <a:r>
              <a:rPr sz="2750" b="1" spc="360" dirty="0">
                <a:latin typeface="Trebuchet MS"/>
                <a:cs typeface="Trebuchet MS"/>
              </a:rPr>
              <a:t>peso</a:t>
            </a:r>
            <a:r>
              <a:rPr sz="2750" b="1" spc="150" dirty="0">
                <a:latin typeface="Trebuchet MS"/>
                <a:cs typeface="Trebuchet MS"/>
              </a:rPr>
              <a:t> </a:t>
            </a:r>
            <a:r>
              <a:rPr sz="2750" b="1" spc="270" dirty="0">
                <a:latin typeface="Trebuchet MS"/>
                <a:cs typeface="Trebuchet MS"/>
              </a:rPr>
              <a:t>actual</a:t>
            </a:r>
            <a:r>
              <a:rPr sz="2750" b="1" spc="400" dirty="0">
                <a:latin typeface="Trebuchet MS"/>
                <a:cs typeface="Trebuchet MS"/>
              </a:rPr>
              <a:t> </a:t>
            </a:r>
            <a:r>
              <a:rPr sz="2750" b="1" spc="120" dirty="0">
                <a:latin typeface="Trebuchet MS"/>
                <a:cs typeface="Trebuchet MS"/>
              </a:rPr>
              <a:t>-</a:t>
            </a:r>
            <a:r>
              <a:rPr sz="2750" b="1" spc="165" dirty="0">
                <a:latin typeface="Trebuchet MS"/>
                <a:cs typeface="Trebuchet MS"/>
              </a:rPr>
              <a:t> </a:t>
            </a:r>
            <a:r>
              <a:rPr sz="2750" b="1" spc="340" dirty="0">
                <a:latin typeface="Trebuchet MS"/>
                <a:cs typeface="Trebuchet MS"/>
              </a:rPr>
              <a:t>peso </a:t>
            </a:r>
            <a:r>
              <a:rPr sz="2750" b="1" spc="200" dirty="0">
                <a:latin typeface="Trebuchet MS"/>
                <a:cs typeface="Trebuchet MS"/>
              </a:rPr>
              <a:t>inicial</a:t>
            </a:r>
            <a:r>
              <a:rPr sz="2750" b="1" spc="254" dirty="0">
                <a:latin typeface="Trebuchet MS"/>
                <a:cs typeface="Trebuchet MS"/>
              </a:rPr>
              <a:t> </a:t>
            </a:r>
            <a:r>
              <a:rPr sz="2750" b="1" spc="330" dirty="0">
                <a:latin typeface="Trebuchet MS"/>
                <a:cs typeface="Trebuchet MS"/>
              </a:rPr>
              <a:t>estimado</a:t>
            </a:r>
            <a:r>
              <a:rPr sz="2750" b="1" spc="160" dirty="0">
                <a:latin typeface="Trebuchet MS"/>
                <a:cs typeface="Trebuchet MS"/>
              </a:rPr>
              <a:t> </a:t>
            </a:r>
            <a:r>
              <a:rPr sz="2750" b="1" spc="360" dirty="0">
                <a:latin typeface="Trebuchet MS"/>
                <a:cs typeface="Trebuchet MS"/>
              </a:rPr>
              <a:t>(después</a:t>
            </a:r>
            <a:r>
              <a:rPr sz="2750" b="1" spc="150" dirty="0">
                <a:latin typeface="Trebuchet MS"/>
                <a:cs typeface="Trebuchet MS"/>
              </a:rPr>
              <a:t> </a:t>
            </a:r>
            <a:r>
              <a:rPr sz="2750" b="1" spc="250" dirty="0">
                <a:latin typeface="Trebuchet MS"/>
                <a:cs typeface="Trebuchet MS"/>
              </a:rPr>
              <a:t>del</a:t>
            </a:r>
            <a:r>
              <a:rPr sz="2750" b="1" spc="275" dirty="0">
                <a:latin typeface="Trebuchet MS"/>
                <a:cs typeface="Trebuchet MS"/>
              </a:rPr>
              <a:t> </a:t>
            </a:r>
            <a:r>
              <a:rPr sz="2750" b="1" spc="265" dirty="0">
                <a:latin typeface="Trebuchet MS"/>
                <a:cs typeface="Trebuchet MS"/>
              </a:rPr>
              <a:t>primer </a:t>
            </a:r>
            <a:r>
              <a:rPr sz="2750" b="1" spc="270" dirty="0">
                <a:latin typeface="Trebuchet MS"/>
                <a:cs typeface="Trebuchet MS"/>
              </a:rPr>
              <a:t>trimestre</a:t>
            </a:r>
            <a:r>
              <a:rPr sz="2750" b="1" spc="140" dirty="0">
                <a:latin typeface="Trebuchet MS"/>
                <a:cs typeface="Trebuchet MS"/>
              </a:rPr>
              <a:t> </a:t>
            </a:r>
            <a:r>
              <a:rPr sz="2750" b="1" spc="360" dirty="0">
                <a:latin typeface="Trebuchet MS"/>
                <a:cs typeface="Trebuchet MS"/>
              </a:rPr>
              <a:t>es</a:t>
            </a:r>
            <a:r>
              <a:rPr sz="2750" b="1" spc="150" dirty="0">
                <a:latin typeface="Trebuchet MS"/>
                <a:cs typeface="Trebuchet MS"/>
              </a:rPr>
              <a:t> </a:t>
            </a:r>
            <a:r>
              <a:rPr sz="2750" b="1" spc="285" dirty="0">
                <a:latin typeface="Trebuchet MS"/>
                <a:cs typeface="Trebuchet MS"/>
              </a:rPr>
              <a:t>necesario</a:t>
            </a:r>
            <a:r>
              <a:rPr sz="2750" b="1" spc="145" dirty="0">
                <a:latin typeface="Trebuchet MS"/>
                <a:cs typeface="Trebuchet MS"/>
              </a:rPr>
              <a:t> </a:t>
            </a:r>
            <a:r>
              <a:rPr sz="2750" b="1" spc="305" dirty="0">
                <a:latin typeface="Trebuchet MS"/>
                <a:cs typeface="Trebuchet MS"/>
              </a:rPr>
              <a:t>estimar</a:t>
            </a:r>
            <a:r>
              <a:rPr sz="2750" b="1" spc="155" dirty="0">
                <a:latin typeface="Trebuchet MS"/>
                <a:cs typeface="Trebuchet MS"/>
              </a:rPr>
              <a:t> </a:t>
            </a:r>
            <a:r>
              <a:rPr sz="2750" b="1" spc="204" dirty="0">
                <a:latin typeface="Trebuchet MS"/>
                <a:cs typeface="Trebuchet MS"/>
              </a:rPr>
              <a:t>el</a:t>
            </a:r>
            <a:r>
              <a:rPr sz="2750" b="1" spc="165" dirty="0">
                <a:latin typeface="Trebuchet MS"/>
                <a:cs typeface="Trebuchet MS"/>
              </a:rPr>
              <a:t> </a:t>
            </a:r>
            <a:r>
              <a:rPr sz="2750" b="1" spc="335" dirty="0">
                <a:latin typeface="Trebuchet MS"/>
                <a:cs typeface="Trebuchet MS"/>
              </a:rPr>
              <a:t>peso </a:t>
            </a:r>
            <a:r>
              <a:rPr sz="2750" b="1" spc="285" dirty="0">
                <a:latin typeface="Trebuchet MS"/>
                <a:cs typeface="Trebuchet MS"/>
              </a:rPr>
              <a:t>con</a:t>
            </a:r>
            <a:r>
              <a:rPr sz="2750" b="1" spc="210" dirty="0">
                <a:latin typeface="Trebuchet MS"/>
                <a:cs typeface="Trebuchet MS"/>
              </a:rPr>
              <a:t> </a:t>
            </a:r>
            <a:r>
              <a:rPr sz="2750" b="1" spc="215" dirty="0">
                <a:latin typeface="Trebuchet MS"/>
                <a:cs typeface="Trebuchet MS"/>
              </a:rPr>
              <a:t>el</a:t>
            </a:r>
            <a:r>
              <a:rPr sz="2750" b="1" spc="185" dirty="0">
                <a:latin typeface="Trebuchet MS"/>
                <a:cs typeface="Trebuchet MS"/>
              </a:rPr>
              <a:t> </a:t>
            </a:r>
            <a:r>
              <a:rPr sz="2750" b="1" spc="330" dirty="0">
                <a:latin typeface="Trebuchet MS"/>
                <a:cs typeface="Trebuchet MS"/>
              </a:rPr>
              <a:t>que</a:t>
            </a:r>
            <a:r>
              <a:rPr sz="2750" b="1" spc="165" dirty="0">
                <a:latin typeface="Trebuchet MS"/>
                <a:cs typeface="Trebuchet MS"/>
              </a:rPr>
              <a:t> </a:t>
            </a:r>
            <a:r>
              <a:rPr sz="2750" b="1" spc="365" dirty="0">
                <a:latin typeface="Trebuchet MS"/>
                <a:cs typeface="Trebuchet MS"/>
              </a:rPr>
              <a:t>se</a:t>
            </a:r>
            <a:r>
              <a:rPr sz="2750" b="1" spc="150" dirty="0">
                <a:latin typeface="Trebuchet MS"/>
                <a:cs typeface="Trebuchet MS"/>
              </a:rPr>
              <a:t> </a:t>
            </a:r>
            <a:r>
              <a:rPr sz="2750" b="1" spc="390" dirty="0">
                <a:latin typeface="Trebuchet MS"/>
                <a:cs typeface="Trebuchet MS"/>
              </a:rPr>
              <a:t>asume</a:t>
            </a:r>
            <a:r>
              <a:rPr sz="2750" b="1" spc="220" dirty="0">
                <a:latin typeface="Trebuchet MS"/>
                <a:cs typeface="Trebuchet MS"/>
              </a:rPr>
              <a:t> </a:t>
            </a:r>
            <a:r>
              <a:rPr sz="2750" b="1" spc="320" dirty="0">
                <a:latin typeface="Trebuchet MS"/>
                <a:cs typeface="Trebuchet MS"/>
              </a:rPr>
              <a:t>empezó</a:t>
            </a:r>
            <a:r>
              <a:rPr sz="2750" b="1" spc="150" dirty="0">
                <a:latin typeface="Trebuchet MS"/>
                <a:cs typeface="Trebuchet MS"/>
              </a:rPr>
              <a:t> </a:t>
            </a:r>
            <a:r>
              <a:rPr sz="2750" b="1" spc="190" dirty="0">
                <a:latin typeface="Trebuchet MS"/>
                <a:cs typeface="Trebuchet MS"/>
              </a:rPr>
              <a:t>el </a:t>
            </a:r>
            <a:r>
              <a:rPr sz="2750" b="1" spc="300" dirty="0">
                <a:latin typeface="Trebuchet MS"/>
                <a:cs typeface="Trebuchet MS"/>
              </a:rPr>
              <a:t>embarazo)</a:t>
            </a:r>
            <a:endParaRPr sz="27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40" y="469940"/>
            <a:ext cx="7317105" cy="100584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061720" marR="5080" indent="-1049020">
              <a:lnSpc>
                <a:spcPct val="101000"/>
              </a:lnSpc>
              <a:spcBef>
                <a:spcPts val="60"/>
              </a:spcBef>
            </a:pPr>
            <a:r>
              <a:rPr sz="3200" dirty="0">
                <a:solidFill>
                  <a:srgbClr val="000098"/>
                </a:solidFill>
                <a:latin typeface="Arial"/>
                <a:cs typeface="Arial"/>
              </a:rPr>
              <a:t>INSTRUMENTOS</a:t>
            </a:r>
            <a:r>
              <a:rPr sz="3200" spc="-60" dirty="0">
                <a:solidFill>
                  <a:srgbClr val="00009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8"/>
                </a:solidFill>
                <a:latin typeface="Arial"/>
                <a:cs typeface="Arial"/>
              </a:rPr>
              <a:t>PARA</a:t>
            </a:r>
            <a:r>
              <a:rPr sz="3200" spc="-55" dirty="0">
                <a:solidFill>
                  <a:srgbClr val="00009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8"/>
                </a:solidFill>
                <a:latin typeface="Arial"/>
                <a:cs typeface="Arial"/>
              </a:rPr>
              <a:t>UBICAR</a:t>
            </a:r>
            <a:r>
              <a:rPr sz="3200" spc="-50" dirty="0">
                <a:solidFill>
                  <a:srgbClr val="00009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8"/>
                </a:solidFill>
                <a:latin typeface="Arial"/>
                <a:cs typeface="Arial"/>
              </a:rPr>
              <a:t>A</a:t>
            </a:r>
            <a:r>
              <a:rPr sz="3200" spc="-55" dirty="0">
                <a:solidFill>
                  <a:srgbClr val="000098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000098"/>
                </a:solidFill>
                <a:latin typeface="Arial"/>
                <a:cs typeface="Arial"/>
              </a:rPr>
              <a:t>LA </a:t>
            </a:r>
            <a:r>
              <a:rPr sz="3200" dirty="0">
                <a:solidFill>
                  <a:srgbClr val="000098"/>
                </a:solidFill>
                <a:latin typeface="Arial"/>
                <a:cs typeface="Arial"/>
              </a:rPr>
              <a:t>GESTANTE</a:t>
            </a:r>
            <a:r>
              <a:rPr sz="3200" spc="-35" dirty="0">
                <a:solidFill>
                  <a:srgbClr val="00009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8"/>
                </a:solidFill>
                <a:latin typeface="Arial"/>
                <a:cs typeface="Arial"/>
              </a:rPr>
              <a:t>EN</a:t>
            </a:r>
            <a:r>
              <a:rPr sz="3200" spc="-25" dirty="0">
                <a:solidFill>
                  <a:srgbClr val="00009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8"/>
                </a:solidFill>
                <a:latin typeface="Arial"/>
                <a:cs typeface="Arial"/>
              </a:rPr>
              <a:t>SU</a:t>
            </a:r>
            <a:r>
              <a:rPr sz="3200" spc="-25" dirty="0">
                <a:solidFill>
                  <a:srgbClr val="000098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98"/>
                </a:solidFill>
                <a:latin typeface="Arial"/>
                <a:cs typeface="Arial"/>
              </a:rPr>
              <a:t>CURVA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900" y="1785620"/>
            <a:ext cx="7459980" cy="208915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 marR="5715" algn="just">
              <a:lnSpc>
                <a:spcPct val="80900"/>
              </a:lnSpc>
              <a:spcBef>
                <a:spcPts val="1005"/>
              </a:spcBef>
            </a:pPr>
            <a:r>
              <a:rPr sz="3950" spc="370" dirty="0">
                <a:latin typeface="Trebuchet MS"/>
                <a:cs typeface="Trebuchet MS"/>
              </a:rPr>
              <a:t>A</a:t>
            </a:r>
            <a:r>
              <a:rPr sz="3950" spc="935" dirty="0">
                <a:latin typeface="Trebuchet MS"/>
                <a:cs typeface="Trebuchet MS"/>
              </a:rPr>
              <a:t>  </a:t>
            </a:r>
            <a:r>
              <a:rPr sz="3950" spc="215" dirty="0">
                <a:latin typeface="Trebuchet MS"/>
                <a:cs typeface="Trebuchet MS"/>
              </a:rPr>
              <a:t>toda</a:t>
            </a:r>
            <a:r>
              <a:rPr sz="3950" spc="935" dirty="0">
                <a:latin typeface="Trebuchet MS"/>
                <a:cs typeface="Trebuchet MS"/>
              </a:rPr>
              <a:t>  </a:t>
            </a:r>
            <a:r>
              <a:rPr sz="3950" spc="180" dirty="0">
                <a:latin typeface="Trebuchet MS"/>
                <a:cs typeface="Trebuchet MS"/>
              </a:rPr>
              <a:t>mujer</a:t>
            </a:r>
            <a:r>
              <a:rPr sz="3950" spc="930" dirty="0">
                <a:latin typeface="Trebuchet MS"/>
                <a:cs typeface="Trebuchet MS"/>
              </a:rPr>
              <a:t> </a:t>
            </a:r>
            <a:r>
              <a:rPr sz="3950" spc="295" dirty="0">
                <a:latin typeface="Trebuchet MS"/>
                <a:cs typeface="Trebuchet MS"/>
              </a:rPr>
              <a:t>embarazada </a:t>
            </a:r>
            <a:r>
              <a:rPr sz="3950" spc="300" dirty="0">
                <a:latin typeface="Trebuchet MS"/>
                <a:cs typeface="Trebuchet MS"/>
              </a:rPr>
              <a:t>que</a:t>
            </a:r>
            <a:r>
              <a:rPr sz="3950" spc="850" dirty="0">
                <a:latin typeface="Trebuchet MS"/>
                <a:cs typeface="Trebuchet MS"/>
              </a:rPr>
              <a:t>  </a:t>
            </a:r>
            <a:r>
              <a:rPr sz="3950" spc="290" dirty="0">
                <a:solidFill>
                  <a:srgbClr val="0033CC"/>
                </a:solidFill>
                <a:latin typeface="Trebuchet MS"/>
                <a:cs typeface="Trebuchet MS"/>
              </a:rPr>
              <a:t>acuda</a:t>
            </a:r>
            <a:r>
              <a:rPr sz="3950" spc="875" dirty="0">
                <a:solidFill>
                  <a:srgbClr val="0033CC"/>
                </a:solidFill>
                <a:latin typeface="Trebuchet MS"/>
                <a:cs typeface="Trebuchet MS"/>
              </a:rPr>
              <a:t>  </a:t>
            </a:r>
            <a:r>
              <a:rPr sz="3950" spc="330" dirty="0">
                <a:solidFill>
                  <a:srgbClr val="0033CC"/>
                </a:solidFill>
                <a:latin typeface="Trebuchet MS"/>
                <a:cs typeface="Trebuchet MS"/>
              </a:rPr>
              <a:t>a</a:t>
            </a:r>
            <a:r>
              <a:rPr sz="3950" spc="830" dirty="0">
                <a:solidFill>
                  <a:srgbClr val="0033CC"/>
                </a:solidFill>
                <a:latin typeface="Trebuchet MS"/>
                <a:cs typeface="Trebuchet MS"/>
              </a:rPr>
              <a:t>  </a:t>
            </a:r>
            <a:r>
              <a:rPr sz="3950" spc="155" dirty="0">
                <a:solidFill>
                  <a:srgbClr val="0033CC"/>
                </a:solidFill>
                <a:latin typeface="Trebuchet MS"/>
                <a:cs typeface="Trebuchet MS"/>
              </a:rPr>
              <a:t>la</a:t>
            </a:r>
            <a:r>
              <a:rPr sz="3950" spc="840" dirty="0">
                <a:solidFill>
                  <a:srgbClr val="0033CC"/>
                </a:solidFill>
                <a:latin typeface="Trebuchet MS"/>
                <a:cs typeface="Trebuchet MS"/>
              </a:rPr>
              <a:t>  </a:t>
            </a:r>
            <a:r>
              <a:rPr sz="3950" spc="220" dirty="0">
                <a:solidFill>
                  <a:srgbClr val="0033CC"/>
                </a:solidFill>
                <a:latin typeface="Trebuchet MS"/>
                <a:cs typeface="Trebuchet MS"/>
              </a:rPr>
              <a:t>consulta </a:t>
            </a:r>
            <a:r>
              <a:rPr sz="3950" spc="270" dirty="0">
                <a:solidFill>
                  <a:srgbClr val="0033CC"/>
                </a:solidFill>
                <a:latin typeface="Trebuchet MS"/>
                <a:cs typeface="Trebuchet MS"/>
              </a:rPr>
              <a:t>luego</a:t>
            </a:r>
            <a:r>
              <a:rPr sz="3950" spc="81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950" spc="175" dirty="0">
                <a:solidFill>
                  <a:srgbClr val="0033CC"/>
                </a:solidFill>
                <a:latin typeface="Trebuchet MS"/>
                <a:cs typeface="Trebuchet MS"/>
              </a:rPr>
              <a:t>del</a:t>
            </a:r>
            <a:r>
              <a:rPr sz="3950" spc="79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950" spc="215" dirty="0">
                <a:solidFill>
                  <a:srgbClr val="0033CC"/>
                </a:solidFill>
                <a:latin typeface="Trebuchet MS"/>
                <a:cs typeface="Trebuchet MS"/>
              </a:rPr>
              <a:t>primer</a:t>
            </a:r>
            <a:r>
              <a:rPr sz="3950" spc="80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950" spc="180" dirty="0">
                <a:solidFill>
                  <a:srgbClr val="0033CC"/>
                </a:solidFill>
                <a:latin typeface="Trebuchet MS"/>
                <a:cs typeface="Trebuchet MS"/>
              </a:rPr>
              <a:t>trimestre</a:t>
            </a:r>
            <a:endParaRPr sz="3950" dirty="0">
              <a:latin typeface="Trebuchet MS"/>
              <a:cs typeface="Trebuchet MS"/>
            </a:endParaRPr>
          </a:p>
          <a:p>
            <a:pPr marL="12700" algn="just">
              <a:lnSpc>
                <a:spcPts val="3840"/>
              </a:lnSpc>
            </a:pPr>
            <a:r>
              <a:rPr sz="3950" spc="370" dirty="0">
                <a:solidFill>
                  <a:srgbClr val="0033CC"/>
                </a:solidFill>
                <a:latin typeface="Trebuchet MS"/>
                <a:cs typeface="Trebuchet MS"/>
              </a:rPr>
              <a:t>y</a:t>
            </a:r>
            <a:r>
              <a:rPr sz="3950" spc="925" dirty="0">
                <a:solidFill>
                  <a:srgbClr val="0033CC"/>
                </a:solidFill>
                <a:latin typeface="Trebuchet MS"/>
                <a:cs typeface="Trebuchet MS"/>
              </a:rPr>
              <a:t>   </a:t>
            </a:r>
            <a:r>
              <a:rPr sz="3950" spc="280" dirty="0">
                <a:solidFill>
                  <a:srgbClr val="0033CC"/>
                </a:solidFill>
                <a:latin typeface="Trebuchet MS"/>
                <a:cs typeface="Trebuchet MS"/>
              </a:rPr>
              <a:t>desconozca</a:t>
            </a:r>
            <a:r>
              <a:rPr sz="3950" spc="919" dirty="0">
                <a:solidFill>
                  <a:srgbClr val="0033CC"/>
                </a:solidFill>
                <a:latin typeface="Trebuchet MS"/>
                <a:cs typeface="Trebuchet MS"/>
              </a:rPr>
              <a:t>   </a:t>
            </a:r>
            <a:r>
              <a:rPr sz="3950" spc="385" dirty="0">
                <a:solidFill>
                  <a:srgbClr val="0033CC"/>
                </a:solidFill>
                <a:latin typeface="Trebuchet MS"/>
                <a:cs typeface="Trebuchet MS"/>
              </a:rPr>
              <a:t>su</a:t>
            </a:r>
            <a:r>
              <a:rPr sz="3950" spc="930" dirty="0">
                <a:solidFill>
                  <a:srgbClr val="0033CC"/>
                </a:solidFill>
                <a:latin typeface="Trebuchet MS"/>
                <a:cs typeface="Trebuchet MS"/>
              </a:rPr>
              <a:t>   </a:t>
            </a:r>
            <a:r>
              <a:rPr sz="3950" spc="300" dirty="0">
                <a:solidFill>
                  <a:srgbClr val="0033CC"/>
                </a:solidFill>
                <a:latin typeface="Trebuchet MS"/>
                <a:cs typeface="Trebuchet MS"/>
              </a:rPr>
              <a:t>peso</a:t>
            </a:r>
            <a:endParaRPr sz="395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900" y="3733800"/>
            <a:ext cx="416560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spc="210" dirty="0">
                <a:solidFill>
                  <a:srgbClr val="0033CC"/>
                </a:solidFill>
                <a:latin typeface="Trebuchet MS"/>
                <a:cs typeface="Trebuchet MS"/>
              </a:rPr>
              <a:t>preconcepcional</a:t>
            </a:r>
            <a:endParaRPr sz="395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5580" y="3733800"/>
            <a:ext cx="606425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spc="375" dirty="0">
                <a:latin typeface="Trebuchet MS"/>
                <a:cs typeface="Trebuchet MS"/>
              </a:rPr>
              <a:t>se</a:t>
            </a:r>
            <a:endParaRPr sz="395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0200" y="4221479"/>
            <a:ext cx="290068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85545" algn="l"/>
              </a:tabLst>
            </a:pPr>
            <a:r>
              <a:rPr sz="3950" spc="360" dirty="0">
                <a:latin typeface="Trebuchet MS"/>
                <a:cs typeface="Trebuchet MS"/>
              </a:rPr>
              <a:t>su</a:t>
            </a:r>
            <a:r>
              <a:rPr sz="3950" dirty="0">
                <a:latin typeface="Trebuchet MS"/>
                <a:cs typeface="Trebuchet MS"/>
              </a:rPr>
              <a:t>	</a:t>
            </a:r>
            <a:r>
              <a:rPr sz="3950" spc="254" dirty="0">
                <a:latin typeface="Trebuchet MS"/>
                <a:cs typeface="Trebuchet MS"/>
              </a:rPr>
              <a:t>estado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900" y="4221479"/>
            <a:ext cx="2867660" cy="111379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985"/>
              </a:spcBef>
            </a:pPr>
            <a:r>
              <a:rPr sz="3950" spc="240" dirty="0">
                <a:latin typeface="Trebuchet MS"/>
                <a:cs typeface="Trebuchet MS"/>
              </a:rPr>
              <a:t>evaluará </a:t>
            </a:r>
            <a:r>
              <a:rPr sz="3950" spc="125" dirty="0">
                <a:latin typeface="Trebuchet MS"/>
                <a:cs typeface="Trebuchet MS"/>
              </a:rPr>
              <a:t>nutricional,</a:t>
            </a:r>
            <a:endParaRPr sz="39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8979" y="4707890"/>
            <a:ext cx="2417445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spc="240" dirty="0">
                <a:latin typeface="Trebuchet MS"/>
                <a:cs typeface="Trebuchet MS"/>
              </a:rPr>
              <a:t>mediante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74940" y="4707890"/>
            <a:ext cx="535305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b="1" spc="345" dirty="0">
                <a:solidFill>
                  <a:srgbClr val="0033CC"/>
                </a:solidFill>
                <a:latin typeface="Trebuchet MS"/>
                <a:cs typeface="Trebuchet MS"/>
              </a:rPr>
              <a:t>la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900" y="5195570"/>
            <a:ext cx="4807585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0405" algn="l"/>
                <a:tab pos="3345815" algn="l"/>
              </a:tabLst>
            </a:pPr>
            <a:r>
              <a:rPr sz="3950" b="1" spc="420" dirty="0">
                <a:solidFill>
                  <a:srgbClr val="0033CC"/>
                </a:solidFill>
                <a:latin typeface="Trebuchet MS"/>
                <a:cs typeface="Trebuchet MS"/>
              </a:rPr>
              <a:t>tabla</a:t>
            </a:r>
            <a:r>
              <a:rPr sz="3950" b="1" dirty="0">
                <a:solidFill>
                  <a:srgbClr val="0033CC"/>
                </a:solidFill>
                <a:latin typeface="Trebuchet MS"/>
                <a:cs typeface="Trebuchet MS"/>
              </a:rPr>
              <a:t>	</a:t>
            </a:r>
            <a:r>
              <a:rPr sz="3950" b="1" spc="340" dirty="0">
                <a:solidFill>
                  <a:srgbClr val="0033CC"/>
                </a:solidFill>
                <a:latin typeface="Trebuchet MS"/>
                <a:cs typeface="Trebuchet MS"/>
              </a:rPr>
              <a:t>del</a:t>
            </a:r>
            <a:r>
              <a:rPr sz="3950" b="1" dirty="0">
                <a:solidFill>
                  <a:srgbClr val="0033CC"/>
                </a:solidFill>
                <a:latin typeface="Trebuchet MS"/>
                <a:cs typeface="Trebuchet MS"/>
              </a:rPr>
              <a:t>	</a:t>
            </a:r>
            <a:r>
              <a:rPr sz="3950" b="1" spc="470" dirty="0">
                <a:solidFill>
                  <a:srgbClr val="0033CC"/>
                </a:solidFill>
                <a:latin typeface="Trebuchet MS"/>
                <a:cs typeface="Trebuchet MS"/>
              </a:rPr>
              <a:t>CLAP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34100" y="5195570"/>
            <a:ext cx="1939925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1685" algn="l"/>
              </a:tabLst>
            </a:pPr>
            <a:r>
              <a:rPr sz="3950" spc="320" dirty="0">
                <a:latin typeface="Trebuchet MS"/>
                <a:cs typeface="Trebuchet MS"/>
              </a:rPr>
              <a:t>y</a:t>
            </a:r>
            <a:r>
              <a:rPr sz="3950" dirty="0">
                <a:latin typeface="Trebuchet MS"/>
                <a:cs typeface="Trebuchet MS"/>
              </a:rPr>
              <a:t>	</a:t>
            </a:r>
            <a:r>
              <a:rPr sz="3950" spc="240" dirty="0">
                <a:latin typeface="Trebuchet MS"/>
                <a:cs typeface="Trebuchet MS"/>
              </a:rPr>
              <a:t>para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0900" y="5681979"/>
            <a:ext cx="323088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3045" algn="l"/>
              </a:tabLst>
            </a:pPr>
            <a:r>
              <a:rPr sz="3950" spc="210" dirty="0">
                <a:latin typeface="Trebuchet MS"/>
                <a:cs typeface="Trebuchet MS"/>
              </a:rPr>
              <a:t>obtener</a:t>
            </a:r>
            <a:r>
              <a:rPr sz="3950" dirty="0">
                <a:latin typeface="Trebuchet MS"/>
                <a:cs typeface="Trebuchet MS"/>
              </a:rPr>
              <a:t>	</a:t>
            </a:r>
            <a:r>
              <a:rPr sz="3950" spc="60" dirty="0">
                <a:latin typeface="Trebuchet MS"/>
                <a:cs typeface="Trebuchet MS"/>
              </a:rPr>
              <a:t>el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5000" y="5681979"/>
            <a:ext cx="122301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spc="300" dirty="0">
                <a:latin typeface="Trebuchet MS"/>
                <a:cs typeface="Trebuchet MS"/>
              </a:rPr>
              <a:t>peso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28740" y="5681979"/>
            <a:ext cx="148844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spc="90" dirty="0">
                <a:latin typeface="Trebuchet MS"/>
                <a:cs typeface="Trebuchet MS"/>
              </a:rPr>
              <a:t>inicial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0900" y="6169659"/>
            <a:ext cx="7461250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33395" algn="l"/>
                <a:tab pos="4300855" algn="l"/>
                <a:tab pos="7003415" algn="l"/>
              </a:tabLst>
            </a:pPr>
            <a:r>
              <a:rPr sz="3950" spc="254" dirty="0">
                <a:latin typeface="Trebuchet MS"/>
                <a:cs typeface="Trebuchet MS"/>
              </a:rPr>
              <a:t>estimado</a:t>
            </a:r>
            <a:r>
              <a:rPr sz="3950" dirty="0">
                <a:latin typeface="Trebuchet MS"/>
                <a:cs typeface="Trebuchet MS"/>
              </a:rPr>
              <a:t>	</a:t>
            </a:r>
            <a:r>
              <a:rPr sz="3950" spc="375" dirty="0">
                <a:latin typeface="Trebuchet MS"/>
                <a:cs typeface="Trebuchet MS"/>
              </a:rPr>
              <a:t>se</a:t>
            </a:r>
            <a:r>
              <a:rPr sz="3950" dirty="0">
                <a:latin typeface="Trebuchet MS"/>
                <a:cs typeface="Trebuchet MS"/>
              </a:rPr>
              <a:t>	</a:t>
            </a:r>
            <a:r>
              <a:rPr sz="3950" spc="105" dirty="0">
                <a:latin typeface="Trebuchet MS"/>
                <a:cs typeface="Trebuchet MS"/>
              </a:rPr>
              <a:t>utilizará</a:t>
            </a:r>
            <a:r>
              <a:rPr sz="3950" dirty="0">
                <a:latin typeface="Trebuchet MS"/>
                <a:cs typeface="Trebuchet MS"/>
              </a:rPr>
              <a:t>	</a:t>
            </a:r>
            <a:r>
              <a:rPr sz="3950" spc="85" dirty="0">
                <a:latin typeface="Trebuchet MS"/>
                <a:cs typeface="Trebuchet MS"/>
              </a:rPr>
              <a:t>la</a:t>
            </a:r>
            <a:endParaRPr sz="3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0160" y="257809"/>
            <a:ext cx="662813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385" dirty="0">
                <a:solidFill>
                  <a:srgbClr val="000098"/>
                </a:solidFill>
              </a:rPr>
              <a:t>GANANCIA</a:t>
            </a:r>
            <a:r>
              <a:rPr sz="2750" spc="300" dirty="0">
                <a:solidFill>
                  <a:srgbClr val="000098"/>
                </a:solidFill>
              </a:rPr>
              <a:t> </a:t>
            </a:r>
            <a:r>
              <a:rPr sz="2750" spc="405" dirty="0">
                <a:solidFill>
                  <a:srgbClr val="000098"/>
                </a:solidFill>
              </a:rPr>
              <a:t>DE</a:t>
            </a:r>
            <a:r>
              <a:rPr sz="2750" spc="254" dirty="0">
                <a:solidFill>
                  <a:srgbClr val="000098"/>
                </a:solidFill>
              </a:rPr>
              <a:t> </a:t>
            </a:r>
            <a:r>
              <a:rPr sz="2750" spc="415" dirty="0">
                <a:solidFill>
                  <a:srgbClr val="000098"/>
                </a:solidFill>
              </a:rPr>
              <a:t>PESO</a:t>
            </a:r>
            <a:r>
              <a:rPr sz="2750" spc="210" dirty="0">
                <a:solidFill>
                  <a:srgbClr val="000098"/>
                </a:solidFill>
              </a:rPr>
              <a:t> </a:t>
            </a:r>
            <a:r>
              <a:rPr sz="2750" spc="405" dirty="0">
                <a:solidFill>
                  <a:srgbClr val="000098"/>
                </a:solidFill>
              </a:rPr>
              <a:t>DE</a:t>
            </a:r>
            <a:r>
              <a:rPr sz="2750" spc="180" dirty="0">
                <a:solidFill>
                  <a:srgbClr val="000098"/>
                </a:solidFill>
              </a:rPr>
              <a:t> </a:t>
            </a:r>
            <a:r>
              <a:rPr sz="2750" spc="305" dirty="0">
                <a:solidFill>
                  <a:srgbClr val="000098"/>
                </a:solidFill>
              </a:rPr>
              <a:t>LA</a:t>
            </a:r>
            <a:r>
              <a:rPr sz="2750" spc="155" dirty="0">
                <a:solidFill>
                  <a:srgbClr val="000098"/>
                </a:solidFill>
              </a:rPr>
              <a:t> </a:t>
            </a:r>
            <a:r>
              <a:rPr sz="2750" spc="250" dirty="0">
                <a:solidFill>
                  <a:srgbClr val="000098"/>
                </a:solidFill>
              </a:rPr>
              <a:t>MUJER</a:t>
            </a:r>
            <a:endParaRPr sz="2750"/>
          </a:p>
        </p:txBody>
      </p:sp>
      <p:grpSp>
        <p:nvGrpSpPr>
          <p:cNvPr id="3" name="object 3"/>
          <p:cNvGrpSpPr/>
          <p:nvPr/>
        </p:nvGrpSpPr>
        <p:grpSpPr>
          <a:xfrm>
            <a:off x="614680" y="1290319"/>
            <a:ext cx="2420620" cy="48260"/>
            <a:chOff x="614680" y="1290319"/>
            <a:chExt cx="2420620" cy="48260"/>
          </a:xfrm>
        </p:grpSpPr>
        <p:sp>
          <p:nvSpPr>
            <p:cNvPr id="4" name="object 4"/>
            <p:cNvSpPr/>
            <p:nvPr/>
          </p:nvSpPr>
          <p:spPr>
            <a:xfrm>
              <a:off x="614680" y="1314449"/>
              <a:ext cx="416559" cy="0"/>
            </a:xfrm>
            <a:custGeom>
              <a:avLst/>
              <a:gdLst/>
              <a:ahLst/>
              <a:cxnLst/>
              <a:rect l="l" t="t" r="r" b="b"/>
              <a:pathLst>
                <a:path w="416559">
                  <a:moveTo>
                    <a:pt x="0" y="0"/>
                  </a:moveTo>
                  <a:lnTo>
                    <a:pt x="416559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1240" y="1314449"/>
              <a:ext cx="276860" cy="0"/>
            </a:xfrm>
            <a:custGeom>
              <a:avLst/>
              <a:gdLst/>
              <a:ahLst/>
              <a:cxnLst/>
              <a:rect l="l" t="t" r="r" b="b"/>
              <a:pathLst>
                <a:path w="276859">
                  <a:moveTo>
                    <a:pt x="0" y="0"/>
                  </a:moveTo>
                  <a:lnTo>
                    <a:pt x="27686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0640" y="1314449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39">
                  <a:moveTo>
                    <a:pt x="0" y="0"/>
                  </a:moveTo>
                  <a:lnTo>
                    <a:pt x="71374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24380" y="1314449"/>
              <a:ext cx="139700" cy="0"/>
            </a:xfrm>
            <a:custGeom>
              <a:avLst/>
              <a:gdLst/>
              <a:ahLst/>
              <a:cxnLst/>
              <a:rect l="l" t="t" r="r" b="b"/>
              <a:pathLst>
                <a:path w="139700">
                  <a:moveTo>
                    <a:pt x="0" y="0"/>
                  </a:moveTo>
                  <a:lnTo>
                    <a:pt x="13970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6619" y="1314449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940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46019" y="1314449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39">
                  <a:moveTo>
                    <a:pt x="0" y="0"/>
                  </a:moveTo>
                  <a:lnTo>
                    <a:pt x="14224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88259" y="1314449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321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72740" y="1314449"/>
              <a:ext cx="162560" cy="0"/>
            </a:xfrm>
            <a:custGeom>
              <a:avLst/>
              <a:gdLst/>
              <a:ahLst/>
              <a:cxnLst/>
              <a:rect l="l" t="t" r="r" b="b"/>
              <a:pathLst>
                <a:path w="162560">
                  <a:moveTo>
                    <a:pt x="0" y="0"/>
                  </a:moveTo>
                  <a:lnTo>
                    <a:pt x="16256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3080" y="720205"/>
            <a:ext cx="8281034" cy="565898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90"/>
              </a:spcBef>
            </a:pPr>
            <a:r>
              <a:rPr sz="3200" b="1" spc="175" dirty="0">
                <a:solidFill>
                  <a:srgbClr val="0033CC"/>
                </a:solidFill>
                <a:latin typeface="Trebuchet MS"/>
                <a:cs typeface="Trebuchet MS"/>
              </a:rPr>
              <a:t>E</a:t>
            </a:r>
            <a:r>
              <a:rPr sz="3200" b="1" spc="185" dirty="0">
                <a:solidFill>
                  <a:srgbClr val="0033CC"/>
                </a:solidFill>
                <a:latin typeface="Trebuchet MS"/>
                <a:cs typeface="Trebuchet MS"/>
              </a:rPr>
              <a:t>j</a:t>
            </a:r>
            <a:r>
              <a:rPr sz="3200" b="1" spc="85" dirty="0">
                <a:solidFill>
                  <a:srgbClr val="0033CC"/>
                </a:solidFill>
                <a:latin typeface="Trebuchet MS"/>
                <a:cs typeface="Trebuchet MS"/>
              </a:rPr>
              <a:t>e</a:t>
            </a:r>
            <a:r>
              <a:rPr sz="4125" b="1" spc="-2332" baseline="36363" dirty="0">
                <a:solidFill>
                  <a:srgbClr val="000098"/>
                </a:solidFill>
                <a:latin typeface="Trebuchet MS"/>
                <a:cs typeface="Trebuchet MS"/>
              </a:rPr>
              <a:t>G</a:t>
            </a:r>
            <a:r>
              <a:rPr sz="3200" b="1" spc="-780" dirty="0">
                <a:solidFill>
                  <a:srgbClr val="0033CC"/>
                </a:solidFill>
                <a:latin typeface="Trebuchet MS"/>
                <a:cs typeface="Trebuchet MS"/>
              </a:rPr>
              <a:t>m</a:t>
            </a:r>
            <a:r>
              <a:rPr sz="4125" b="1" spc="-622" baseline="36363" dirty="0">
                <a:solidFill>
                  <a:srgbClr val="000098"/>
                </a:solidFill>
                <a:latin typeface="Trebuchet MS"/>
                <a:cs typeface="Trebuchet MS"/>
              </a:rPr>
              <a:t>E</a:t>
            </a:r>
            <a:r>
              <a:rPr sz="3200" b="1" spc="-1115" dirty="0">
                <a:solidFill>
                  <a:srgbClr val="0033CC"/>
                </a:solidFill>
                <a:latin typeface="Trebuchet MS"/>
                <a:cs typeface="Trebuchet MS"/>
              </a:rPr>
              <a:t>p</a:t>
            </a:r>
            <a:r>
              <a:rPr sz="4125" b="1" spc="-157" baseline="36363" dirty="0">
                <a:solidFill>
                  <a:srgbClr val="000098"/>
                </a:solidFill>
                <a:latin typeface="Trebuchet MS"/>
                <a:cs typeface="Trebuchet MS"/>
              </a:rPr>
              <a:t>S</a:t>
            </a:r>
            <a:r>
              <a:rPr sz="3200" b="1" spc="-425" dirty="0">
                <a:solidFill>
                  <a:srgbClr val="0033CC"/>
                </a:solidFill>
                <a:latin typeface="Trebuchet MS"/>
                <a:cs typeface="Trebuchet MS"/>
              </a:rPr>
              <a:t>l</a:t>
            </a:r>
            <a:r>
              <a:rPr sz="4125" b="1" spc="-1289" baseline="36363" dirty="0">
                <a:solidFill>
                  <a:srgbClr val="000098"/>
                </a:solidFill>
                <a:latin typeface="Trebuchet MS"/>
                <a:cs typeface="Trebuchet MS"/>
              </a:rPr>
              <a:t>T</a:t>
            </a:r>
            <a:r>
              <a:rPr sz="3200" b="1" spc="-685" dirty="0">
                <a:solidFill>
                  <a:srgbClr val="0033CC"/>
                </a:solidFill>
                <a:latin typeface="Trebuchet MS"/>
                <a:cs typeface="Trebuchet MS"/>
              </a:rPr>
              <a:t>o</a:t>
            </a:r>
            <a:r>
              <a:rPr sz="4125" b="1" spc="262" baseline="36363" dirty="0">
                <a:solidFill>
                  <a:srgbClr val="000098"/>
                </a:solidFill>
                <a:latin typeface="Trebuchet MS"/>
                <a:cs typeface="Trebuchet MS"/>
              </a:rPr>
              <a:t>A</a:t>
            </a:r>
            <a:r>
              <a:rPr sz="4125" b="1" spc="-2429" baseline="36363" dirty="0">
                <a:solidFill>
                  <a:srgbClr val="000098"/>
                </a:solidFill>
                <a:latin typeface="Trebuchet MS"/>
                <a:cs typeface="Trebuchet MS"/>
              </a:rPr>
              <a:t>N</a:t>
            </a:r>
            <a:r>
              <a:rPr sz="3200" b="1" spc="195" dirty="0">
                <a:solidFill>
                  <a:srgbClr val="0033CC"/>
                </a:solidFill>
                <a:latin typeface="Trebuchet MS"/>
                <a:cs typeface="Trebuchet MS"/>
              </a:rPr>
              <a:t>7</a:t>
            </a:r>
            <a:r>
              <a:rPr sz="3200" b="1" spc="-985" dirty="0">
                <a:solidFill>
                  <a:srgbClr val="0033CC"/>
                </a:solidFill>
                <a:latin typeface="Trebuchet MS"/>
                <a:cs typeface="Trebuchet MS"/>
              </a:rPr>
              <a:t>:</a:t>
            </a:r>
            <a:r>
              <a:rPr sz="4125" b="1" spc="262" baseline="36363" dirty="0">
                <a:solidFill>
                  <a:srgbClr val="000098"/>
                </a:solidFill>
                <a:latin typeface="Trebuchet MS"/>
                <a:cs typeface="Trebuchet MS"/>
              </a:rPr>
              <a:t>T</a:t>
            </a:r>
            <a:r>
              <a:rPr sz="4125" b="1" spc="277" baseline="36363" dirty="0">
                <a:solidFill>
                  <a:srgbClr val="000098"/>
                </a:solidFill>
                <a:latin typeface="Trebuchet MS"/>
                <a:cs typeface="Trebuchet MS"/>
              </a:rPr>
              <a:t>E</a:t>
            </a:r>
            <a:endParaRPr sz="4125" baseline="36363" dirty="0">
              <a:latin typeface="Trebuchet MS"/>
              <a:cs typeface="Trebuchet MS"/>
            </a:endParaRPr>
          </a:p>
          <a:p>
            <a:pPr marL="101600" marR="234315">
              <a:lnSpc>
                <a:spcPct val="102000"/>
              </a:lnSpc>
              <a:spcBef>
                <a:spcPts val="780"/>
              </a:spcBef>
              <a:tabLst>
                <a:tab pos="636905" algn="l"/>
                <a:tab pos="1524635" algn="l"/>
                <a:tab pos="2186305" algn="l"/>
                <a:tab pos="5434965" algn="l"/>
                <a:tab pos="7614284" algn="l"/>
              </a:tabLst>
            </a:pPr>
            <a:r>
              <a:rPr sz="2750" spc="-10" dirty="0">
                <a:latin typeface="Trebuchet MS"/>
                <a:cs typeface="Trebuchet MS"/>
              </a:rPr>
              <a:t>Mujer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45" dirty="0">
                <a:latin typeface="Trebuchet MS"/>
                <a:cs typeface="Trebuchet MS"/>
              </a:rPr>
              <a:t>de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315" dirty="0">
                <a:latin typeface="Trebuchet MS"/>
                <a:cs typeface="Trebuchet MS"/>
              </a:rPr>
              <a:t>23</a:t>
            </a:r>
            <a:r>
              <a:rPr sz="2750" spc="360" dirty="0">
                <a:latin typeface="Trebuchet MS"/>
                <a:cs typeface="Trebuchet MS"/>
              </a:rPr>
              <a:t> </a:t>
            </a:r>
            <a:r>
              <a:rPr sz="2750" spc="275" dirty="0">
                <a:latin typeface="Trebuchet MS"/>
                <a:cs typeface="Trebuchet MS"/>
              </a:rPr>
              <a:t>años</a:t>
            </a:r>
            <a:r>
              <a:rPr sz="2750" spc="310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acude</a:t>
            </a:r>
            <a:r>
              <a:rPr sz="2750" spc="320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90" dirty="0">
                <a:latin typeface="Trebuchet MS"/>
                <a:cs typeface="Trebuchet MS"/>
              </a:rPr>
              <a:t>la</a:t>
            </a:r>
            <a:r>
              <a:rPr sz="2750" spc="355" dirty="0">
                <a:latin typeface="Trebuchet MS"/>
                <a:cs typeface="Trebuchet MS"/>
              </a:rPr>
              <a:t> </a:t>
            </a:r>
            <a:r>
              <a:rPr sz="2750" spc="165" dirty="0">
                <a:latin typeface="Trebuchet MS"/>
                <a:cs typeface="Trebuchet MS"/>
              </a:rPr>
              <a:t>consulta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80" dirty="0">
                <a:latin typeface="Trebuchet MS"/>
                <a:cs typeface="Trebuchet MS"/>
              </a:rPr>
              <a:t>a </a:t>
            </a:r>
            <a:r>
              <a:rPr sz="2750" spc="60" dirty="0">
                <a:latin typeface="Trebuchet MS"/>
                <a:cs typeface="Trebuchet MS"/>
              </a:rPr>
              <a:t>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70" dirty="0">
                <a:latin typeface="Trebuchet MS"/>
                <a:cs typeface="Trebuchet MS"/>
              </a:rPr>
              <a:t>semana</a:t>
            </a:r>
            <a:r>
              <a:rPr sz="2750" spc="365" dirty="0">
                <a:latin typeface="Trebuchet MS"/>
                <a:cs typeface="Trebuchet MS"/>
              </a:rPr>
              <a:t> </a:t>
            </a:r>
            <a:r>
              <a:rPr sz="2750" spc="310" dirty="0">
                <a:latin typeface="Trebuchet MS"/>
                <a:cs typeface="Trebuchet MS"/>
              </a:rPr>
              <a:t>18</a:t>
            </a:r>
            <a:r>
              <a:rPr sz="2750" spc="100" dirty="0">
                <a:latin typeface="Trebuchet MS"/>
                <a:cs typeface="Trebuchet MS"/>
              </a:rPr>
              <a:t> </a:t>
            </a:r>
            <a:r>
              <a:rPr sz="2750" spc="215" dirty="0">
                <a:latin typeface="Trebuchet MS"/>
                <a:cs typeface="Trebuchet MS"/>
              </a:rPr>
              <a:t>con</a:t>
            </a:r>
            <a:r>
              <a:rPr sz="2750" spc="55" dirty="0">
                <a:latin typeface="Trebuchet MS"/>
                <a:cs typeface="Trebuchet MS"/>
              </a:rPr>
              <a:t> </a:t>
            </a:r>
            <a:r>
              <a:rPr sz="2750" spc="235" dirty="0">
                <a:latin typeface="Trebuchet MS"/>
                <a:cs typeface="Trebuchet MS"/>
              </a:rPr>
              <a:t>un</a:t>
            </a:r>
            <a:r>
              <a:rPr sz="2750" spc="150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peso</a:t>
            </a:r>
            <a:r>
              <a:rPr sz="2750" spc="229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60" dirty="0">
                <a:latin typeface="Trebuchet MS"/>
                <a:cs typeface="Trebuchet MS"/>
              </a:rPr>
              <a:t> </a:t>
            </a:r>
            <a:r>
              <a:rPr sz="2750" spc="204" dirty="0">
                <a:latin typeface="Trebuchet MS"/>
                <a:cs typeface="Trebuchet MS"/>
              </a:rPr>
              <a:t>60.7</a:t>
            </a:r>
            <a:r>
              <a:rPr sz="2750" spc="140" dirty="0">
                <a:latin typeface="Trebuchet MS"/>
                <a:cs typeface="Trebuchet MS"/>
              </a:rPr>
              <a:t> </a:t>
            </a:r>
            <a:r>
              <a:rPr sz="2750" spc="275" dirty="0">
                <a:latin typeface="Trebuchet MS"/>
                <a:cs typeface="Trebuchet MS"/>
              </a:rPr>
              <a:t>Kg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270" dirty="0">
                <a:latin typeface="Trebuchet MS"/>
                <a:cs typeface="Trebuchet MS"/>
              </a:rPr>
              <a:t>y</a:t>
            </a:r>
            <a:r>
              <a:rPr sz="2750" spc="140" dirty="0">
                <a:latin typeface="Trebuchet MS"/>
                <a:cs typeface="Trebuchet MS"/>
              </a:rPr>
              <a:t> </a:t>
            </a:r>
            <a:r>
              <a:rPr sz="2750" spc="200" dirty="0">
                <a:latin typeface="Trebuchet MS"/>
                <a:cs typeface="Trebuchet MS"/>
              </a:rPr>
              <a:t>una </a:t>
            </a:r>
            <a:r>
              <a:rPr sz="2750" spc="65" dirty="0">
                <a:latin typeface="Trebuchet MS"/>
                <a:cs typeface="Trebuchet MS"/>
              </a:rPr>
              <a:t>talla</a:t>
            </a:r>
            <a:r>
              <a:rPr sz="2750" spc="13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65" dirty="0">
                <a:latin typeface="Trebuchet MS"/>
                <a:cs typeface="Trebuchet MS"/>
              </a:rPr>
              <a:t> </a:t>
            </a:r>
            <a:r>
              <a:rPr sz="2750" spc="315" dirty="0">
                <a:latin typeface="Trebuchet MS"/>
                <a:cs typeface="Trebuchet MS"/>
              </a:rPr>
              <a:t>159</a:t>
            </a:r>
            <a:r>
              <a:rPr sz="2750" spc="155" dirty="0">
                <a:latin typeface="Trebuchet MS"/>
                <a:cs typeface="Trebuchet MS"/>
              </a:rPr>
              <a:t> </a:t>
            </a:r>
            <a:r>
              <a:rPr sz="2750" spc="125" dirty="0">
                <a:latin typeface="Trebuchet MS"/>
                <a:cs typeface="Trebuchet MS"/>
              </a:rPr>
              <a:t>cm.</a:t>
            </a:r>
            <a:endParaRPr sz="2750" dirty="0">
              <a:latin typeface="Trebuchet MS"/>
              <a:cs typeface="Trebuchet MS"/>
            </a:endParaRPr>
          </a:p>
          <a:p>
            <a:pPr marL="101600" marR="55880">
              <a:lnSpc>
                <a:spcPct val="100000"/>
              </a:lnSpc>
              <a:spcBef>
                <a:spcPts val="880"/>
              </a:spcBef>
              <a:tabLst>
                <a:tab pos="956944" algn="l"/>
                <a:tab pos="2201545" algn="l"/>
                <a:tab pos="3145155" algn="l"/>
                <a:tab pos="3898265" algn="l"/>
                <a:tab pos="5233035" algn="l"/>
                <a:tab pos="5672455" algn="l"/>
                <a:tab pos="6567805" algn="l"/>
              </a:tabLst>
            </a:pPr>
            <a:r>
              <a:rPr sz="2750" spc="-25" dirty="0">
                <a:latin typeface="Trebuchet MS"/>
                <a:cs typeface="Trebuchet MS"/>
              </a:rPr>
              <a:t>La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60" dirty="0">
                <a:latin typeface="Trebuchet MS"/>
                <a:cs typeface="Trebuchet MS"/>
              </a:rPr>
              <a:t>gestante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60" dirty="0">
                <a:latin typeface="Trebuchet MS"/>
                <a:cs typeface="Trebuchet MS"/>
              </a:rPr>
              <a:t>asiste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8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65" dirty="0">
                <a:latin typeface="Trebuchet MS"/>
                <a:cs typeface="Trebuchet MS"/>
              </a:rPr>
              <a:t>su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54" dirty="0">
                <a:latin typeface="Trebuchet MS"/>
                <a:cs typeface="Trebuchet MS"/>
              </a:rPr>
              <a:t>segunda </a:t>
            </a:r>
            <a:r>
              <a:rPr sz="2750" spc="160" dirty="0">
                <a:latin typeface="Trebuchet MS"/>
                <a:cs typeface="Trebuchet MS"/>
              </a:rPr>
              <a:t>consulta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7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65" dirty="0">
                <a:latin typeface="Trebuchet MS"/>
                <a:cs typeface="Trebuchet MS"/>
              </a:rPr>
              <a:t>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65" dirty="0">
                <a:latin typeface="Trebuchet MS"/>
                <a:cs typeface="Trebuchet MS"/>
              </a:rPr>
              <a:t>semana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315" dirty="0">
                <a:latin typeface="Trebuchet MS"/>
                <a:cs typeface="Trebuchet MS"/>
              </a:rPr>
              <a:t>22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270" dirty="0">
                <a:latin typeface="Trebuchet MS"/>
                <a:cs typeface="Trebuchet MS"/>
              </a:rPr>
              <a:t>y</a:t>
            </a:r>
            <a:r>
              <a:rPr sz="2750" spc="140" dirty="0">
                <a:latin typeface="Trebuchet MS"/>
                <a:cs typeface="Trebuchet MS"/>
              </a:rPr>
              <a:t> </a:t>
            </a:r>
            <a:r>
              <a:rPr sz="2750" spc="135" dirty="0">
                <a:latin typeface="Trebuchet MS"/>
                <a:cs typeface="Trebuchet MS"/>
              </a:rPr>
              <a:t>registra</a:t>
            </a:r>
            <a:r>
              <a:rPr sz="2750" spc="215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un peso</a:t>
            </a:r>
            <a:r>
              <a:rPr sz="2750" spc="22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65" dirty="0">
                <a:latin typeface="Trebuchet MS"/>
                <a:cs typeface="Trebuchet MS"/>
              </a:rPr>
              <a:t> </a:t>
            </a:r>
            <a:r>
              <a:rPr sz="2750" spc="200" dirty="0">
                <a:latin typeface="Trebuchet MS"/>
                <a:cs typeface="Trebuchet MS"/>
              </a:rPr>
              <a:t>62.2</a:t>
            </a:r>
            <a:r>
              <a:rPr sz="2750" spc="140" dirty="0">
                <a:latin typeface="Trebuchet MS"/>
                <a:cs typeface="Trebuchet MS"/>
              </a:rPr>
              <a:t> </a:t>
            </a:r>
            <a:r>
              <a:rPr sz="2750" spc="110" dirty="0">
                <a:latin typeface="Trebuchet MS"/>
                <a:cs typeface="Trebuchet MS"/>
              </a:rPr>
              <a:t>Kg.</a:t>
            </a:r>
            <a:endParaRPr sz="2750" dirty="0">
              <a:latin typeface="Trebuchet MS"/>
              <a:cs typeface="Trebuchet MS"/>
            </a:endParaRPr>
          </a:p>
          <a:p>
            <a:pPr marL="101600" marR="128905">
              <a:lnSpc>
                <a:spcPct val="100000"/>
              </a:lnSpc>
              <a:spcBef>
                <a:spcPts val="900"/>
              </a:spcBef>
              <a:tabLst>
                <a:tab pos="885825" algn="l"/>
                <a:tab pos="1518285" algn="l"/>
                <a:tab pos="2487295" algn="l"/>
                <a:tab pos="3841115" algn="l"/>
                <a:tab pos="4528185" algn="l"/>
                <a:tab pos="5776595" algn="l"/>
                <a:tab pos="6216015" algn="l"/>
                <a:tab pos="6749415" algn="l"/>
              </a:tabLst>
            </a:pPr>
            <a:r>
              <a:rPr sz="2750" spc="-105" dirty="0">
                <a:latin typeface="Trebuchet MS"/>
                <a:cs typeface="Trebuchet MS"/>
              </a:rPr>
              <a:t>En</a:t>
            </a:r>
            <a:r>
              <a:rPr sz="2750" spc="-85" dirty="0">
                <a:latin typeface="Trebuchet MS"/>
                <a:cs typeface="Trebuchet MS"/>
              </a:rPr>
              <a:t> </a:t>
            </a:r>
            <a:r>
              <a:rPr sz="2750" spc="265" dirty="0">
                <a:latin typeface="Trebuchet MS"/>
                <a:cs typeface="Trebuchet MS"/>
              </a:rPr>
              <a:t>su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25" dirty="0">
                <a:latin typeface="Trebuchet MS"/>
                <a:cs typeface="Trebuchet MS"/>
              </a:rPr>
              <a:t>tercera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70" dirty="0">
                <a:latin typeface="Trebuchet MS"/>
                <a:cs typeface="Trebuchet MS"/>
              </a:rPr>
              <a:t>consulta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8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60" dirty="0">
                <a:latin typeface="Trebuchet MS"/>
                <a:cs typeface="Trebuchet MS"/>
              </a:rPr>
              <a:t>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60" dirty="0">
                <a:latin typeface="Trebuchet MS"/>
                <a:cs typeface="Trebuchet MS"/>
              </a:rPr>
              <a:t>semana </a:t>
            </a:r>
            <a:r>
              <a:rPr sz="2750" spc="145" dirty="0">
                <a:latin typeface="Trebuchet MS"/>
                <a:cs typeface="Trebuchet MS"/>
              </a:rPr>
              <a:t>26,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60" dirty="0">
                <a:latin typeface="Trebuchet MS"/>
                <a:cs typeface="Trebuchet MS"/>
              </a:rPr>
              <a:t>el</a:t>
            </a:r>
            <a:r>
              <a:rPr sz="2750" dirty="0">
                <a:latin typeface="Trebuchet MS"/>
                <a:cs typeface="Trebuchet MS"/>
              </a:rPr>
              <a:t>		</a:t>
            </a:r>
            <a:r>
              <a:rPr sz="2750" spc="210" dirty="0">
                <a:latin typeface="Trebuchet MS"/>
                <a:cs typeface="Trebuchet MS"/>
              </a:rPr>
              <a:t>peso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40" dirty="0">
                <a:latin typeface="Trebuchet MS"/>
                <a:cs typeface="Trebuchet MS"/>
              </a:rPr>
              <a:t>es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40" dirty="0">
                <a:latin typeface="Trebuchet MS"/>
                <a:cs typeface="Trebuchet MS"/>
              </a:rPr>
              <a:t>de</a:t>
            </a:r>
            <a:endParaRPr sz="2750" dirty="0">
              <a:latin typeface="Trebuchet MS"/>
              <a:cs typeface="Trebuchet MS"/>
            </a:endParaRPr>
          </a:p>
          <a:p>
            <a:pPr marL="101600">
              <a:lnSpc>
                <a:spcPct val="100000"/>
              </a:lnSpc>
              <a:spcBef>
                <a:spcPts val="80"/>
              </a:spcBef>
            </a:pPr>
            <a:r>
              <a:rPr sz="2750" spc="165" dirty="0">
                <a:latin typeface="Trebuchet MS"/>
                <a:cs typeface="Trebuchet MS"/>
              </a:rPr>
              <a:t>64.</a:t>
            </a:r>
            <a:r>
              <a:rPr sz="2750" spc="85" dirty="0">
                <a:latin typeface="Trebuchet MS"/>
                <a:cs typeface="Trebuchet MS"/>
              </a:rPr>
              <a:t> </a:t>
            </a:r>
            <a:r>
              <a:rPr sz="2750" spc="110" dirty="0">
                <a:latin typeface="Trebuchet MS"/>
                <a:cs typeface="Trebuchet MS"/>
              </a:rPr>
              <a:t>Kg.</a:t>
            </a:r>
            <a:endParaRPr sz="2750" dirty="0">
              <a:latin typeface="Trebuchet MS"/>
              <a:cs typeface="Trebuchet MS"/>
            </a:endParaRPr>
          </a:p>
          <a:p>
            <a:pPr marL="101600" marR="489584">
              <a:lnSpc>
                <a:spcPct val="100000"/>
              </a:lnSpc>
            </a:pPr>
            <a:r>
              <a:rPr sz="2750" spc="165" dirty="0">
                <a:solidFill>
                  <a:srgbClr val="0033CC"/>
                </a:solidFill>
                <a:latin typeface="Trebuchet MS"/>
                <a:cs typeface="Trebuchet MS"/>
              </a:rPr>
              <a:t></a:t>
            </a:r>
            <a:r>
              <a:rPr sz="2750" b="1" spc="165" dirty="0">
                <a:solidFill>
                  <a:srgbClr val="0033CC"/>
                </a:solidFill>
                <a:latin typeface="Trebuchet MS"/>
                <a:cs typeface="Trebuchet MS"/>
              </a:rPr>
              <a:t>Determine</a:t>
            </a:r>
            <a:r>
              <a:rPr sz="2750" b="1" spc="17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20" dirty="0">
                <a:solidFill>
                  <a:srgbClr val="0033CC"/>
                </a:solidFill>
                <a:latin typeface="Trebuchet MS"/>
                <a:cs typeface="Trebuchet MS"/>
              </a:rPr>
              <a:t>qué</a:t>
            </a:r>
            <a:r>
              <a:rPr sz="2750" b="1" spc="22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95" dirty="0">
                <a:solidFill>
                  <a:srgbClr val="0033CC"/>
                </a:solidFill>
                <a:latin typeface="Trebuchet MS"/>
                <a:cs typeface="Trebuchet MS"/>
              </a:rPr>
              <a:t>instrumento</a:t>
            </a:r>
            <a:r>
              <a:rPr sz="2750" b="1" spc="15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70" dirty="0">
                <a:solidFill>
                  <a:srgbClr val="0033CC"/>
                </a:solidFill>
                <a:latin typeface="Trebuchet MS"/>
                <a:cs typeface="Trebuchet MS"/>
              </a:rPr>
              <a:t>se</a:t>
            </a:r>
            <a:r>
              <a:rPr sz="2750" b="1" spc="23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195" dirty="0">
                <a:solidFill>
                  <a:srgbClr val="0033CC"/>
                </a:solidFill>
                <a:latin typeface="Trebuchet MS"/>
                <a:cs typeface="Trebuchet MS"/>
              </a:rPr>
              <a:t>utiliza </a:t>
            </a:r>
            <a:r>
              <a:rPr sz="2750" b="1" spc="340" dirty="0">
                <a:solidFill>
                  <a:srgbClr val="0033CC"/>
                </a:solidFill>
                <a:latin typeface="Trebuchet MS"/>
                <a:cs typeface="Trebuchet MS"/>
              </a:rPr>
              <a:t>para</a:t>
            </a:r>
            <a:r>
              <a:rPr sz="2750" b="1" spc="14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80" dirty="0">
                <a:solidFill>
                  <a:srgbClr val="0033CC"/>
                </a:solidFill>
                <a:latin typeface="Trebuchet MS"/>
                <a:cs typeface="Trebuchet MS"/>
              </a:rPr>
              <a:t>ubicarla</a:t>
            </a:r>
            <a:r>
              <a:rPr sz="2750" b="1" spc="15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15" dirty="0">
                <a:solidFill>
                  <a:srgbClr val="0033CC"/>
                </a:solidFill>
                <a:latin typeface="Trebuchet MS"/>
                <a:cs typeface="Trebuchet MS"/>
              </a:rPr>
              <a:t>en</a:t>
            </a:r>
            <a:r>
              <a:rPr sz="2750" b="1" spc="21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10" dirty="0">
                <a:solidFill>
                  <a:srgbClr val="0033CC"/>
                </a:solidFill>
                <a:latin typeface="Trebuchet MS"/>
                <a:cs typeface="Trebuchet MS"/>
              </a:rPr>
              <a:t>las</a:t>
            </a:r>
            <a:r>
              <a:rPr sz="2750" b="1" spc="21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05" dirty="0">
                <a:solidFill>
                  <a:srgbClr val="0033CC"/>
                </a:solidFill>
                <a:latin typeface="Trebuchet MS"/>
                <a:cs typeface="Trebuchet MS"/>
              </a:rPr>
              <a:t>curvas</a:t>
            </a:r>
            <a:r>
              <a:rPr sz="2750" b="1" spc="29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20" dirty="0">
                <a:solidFill>
                  <a:srgbClr val="0033CC"/>
                </a:solidFill>
                <a:latin typeface="Trebuchet MS"/>
                <a:cs typeface="Trebuchet MS"/>
              </a:rPr>
              <a:t>y</a:t>
            </a:r>
            <a:r>
              <a:rPr sz="2750" b="1" spc="15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70" dirty="0">
                <a:solidFill>
                  <a:srgbClr val="0033CC"/>
                </a:solidFill>
                <a:latin typeface="Trebuchet MS"/>
                <a:cs typeface="Trebuchet MS"/>
              </a:rPr>
              <a:t>grafique.</a:t>
            </a:r>
            <a:endParaRPr sz="27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504" y="265008"/>
            <a:ext cx="8780780" cy="6058535"/>
            <a:chOff x="243504" y="265008"/>
            <a:chExt cx="8780780" cy="6058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504" y="265008"/>
              <a:ext cx="8780181" cy="605832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58610" y="3733799"/>
              <a:ext cx="807720" cy="0"/>
            </a:xfrm>
            <a:custGeom>
              <a:avLst/>
              <a:gdLst/>
              <a:ahLst/>
              <a:cxnLst/>
              <a:rect l="l" t="t" r="r" b="b"/>
              <a:pathLst>
                <a:path w="807720">
                  <a:moveTo>
                    <a:pt x="807720" y="0"/>
                  </a:moveTo>
                  <a:lnTo>
                    <a:pt x="0" y="0"/>
                  </a:lnTo>
                </a:path>
              </a:pathLst>
            </a:custGeom>
            <a:ln w="22283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1930" y="3676649"/>
              <a:ext cx="114300" cy="1143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95999" y="609600"/>
              <a:ext cx="685800" cy="609600"/>
            </a:xfrm>
            <a:custGeom>
              <a:avLst/>
              <a:gdLst/>
              <a:ahLst/>
              <a:cxnLst/>
              <a:rect l="l" t="t" r="r" b="b"/>
              <a:pathLst>
                <a:path w="685800" h="609600">
                  <a:moveTo>
                    <a:pt x="0" y="304800"/>
                  </a:moveTo>
                  <a:lnTo>
                    <a:pt x="0" y="288289"/>
                  </a:lnTo>
                  <a:lnTo>
                    <a:pt x="1270" y="273050"/>
                  </a:lnTo>
                  <a:lnTo>
                    <a:pt x="3810" y="256539"/>
                  </a:lnTo>
                  <a:lnTo>
                    <a:pt x="7620" y="241300"/>
                  </a:lnTo>
                  <a:lnTo>
                    <a:pt x="11429" y="226060"/>
                  </a:lnTo>
                  <a:lnTo>
                    <a:pt x="29210" y="180339"/>
                  </a:lnTo>
                  <a:lnTo>
                    <a:pt x="55879" y="138429"/>
                  </a:lnTo>
                  <a:lnTo>
                    <a:pt x="64770" y="125729"/>
                  </a:lnTo>
                  <a:lnTo>
                    <a:pt x="76200" y="113029"/>
                  </a:lnTo>
                  <a:lnTo>
                    <a:pt x="87629" y="100329"/>
                  </a:lnTo>
                  <a:lnTo>
                    <a:pt x="100329" y="88900"/>
                  </a:lnTo>
                  <a:lnTo>
                    <a:pt x="113029" y="77470"/>
                  </a:lnTo>
                  <a:lnTo>
                    <a:pt x="127000" y="67310"/>
                  </a:lnTo>
                  <a:lnTo>
                    <a:pt x="140970" y="58420"/>
                  </a:lnTo>
                  <a:lnTo>
                    <a:pt x="156210" y="48260"/>
                  </a:lnTo>
                  <a:lnTo>
                    <a:pt x="171450" y="40639"/>
                  </a:lnTo>
                  <a:lnTo>
                    <a:pt x="186689" y="33020"/>
                  </a:lnTo>
                  <a:lnTo>
                    <a:pt x="203200" y="26670"/>
                  </a:lnTo>
                  <a:lnTo>
                    <a:pt x="219710" y="20320"/>
                  </a:lnTo>
                  <a:lnTo>
                    <a:pt x="236220" y="15239"/>
                  </a:lnTo>
                  <a:lnTo>
                    <a:pt x="254000" y="10160"/>
                  </a:lnTo>
                  <a:lnTo>
                    <a:pt x="271779" y="6350"/>
                  </a:lnTo>
                  <a:lnTo>
                    <a:pt x="289560" y="3810"/>
                  </a:lnTo>
                  <a:lnTo>
                    <a:pt x="306070" y="1270"/>
                  </a:lnTo>
                  <a:lnTo>
                    <a:pt x="325120" y="0"/>
                  </a:lnTo>
                  <a:lnTo>
                    <a:pt x="342900" y="0"/>
                  </a:lnTo>
                  <a:lnTo>
                    <a:pt x="360679" y="0"/>
                  </a:lnTo>
                  <a:lnTo>
                    <a:pt x="378460" y="1270"/>
                  </a:lnTo>
                  <a:lnTo>
                    <a:pt x="396239" y="3810"/>
                  </a:lnTo>
                  <a:lnTo>
                    <a:pt x="414020" y="6350"/>
                  </a:lnTo>
                  <a:lnTo>
                    <a:pt x="430529" y="10160"/>
                  </a:lnTo>
                  <a:lnTo>
                    <a:pt x="448309" y="15239"/>
                  </a:lnTo>
                  <a:lnTo>
                    <a:pt x="464820" y="20320"/>
                  </a:lnTo>
                  <a:lnTo>
                    <a:pt x="481329" y="26670"/>
                  </a:lnTo>
                  <a:lnTo>
                    <a:pt x="497840" y="33020"/>
                  </a:lnTo>
                  <a:lnTo>
                    <a:pt x="514350" y="40639"/>
                  </a:lnTo>
                  <a:lnTo>
                    <a:pt x="529590" y="48260"/>
                  </a:lnTo>
                  <a:lnTo>
                    <a:pt x="544829" y="58420"/>
                  </a:lnTo>
                  <a:lnTo>
                    <a:pt x="558800" y="67310"/>
                  </a:lnTo>
                  <a:lnTo>
                    <a:pt x="571500" y="77470"/>
                  </a:lnTo>
                  <a:lnTo>
                    <a:pt x="585470" y="88900"/>
                  </a:lnTo>
                  <a:lnTo>
                    <a:pt x="596900" y="100329"/>
                  </a:lnTo>
                  <a:lnTo>
                    <a:pt x="609600" y="113029"/>
                  </a:lnTo>
                  <a:lnTo>
                    <a:pt x="619759" y="125729"/>
                  </a:lnTo>
                  <a:lnTo>
                    <a:pt x="629920" y="138429"/>
                  </a:lnTo>
                  <a:lnTo>
                    <a:pt x="638809" y="152400"/>
                  </a:lnTo>
                  <a:lnTo>
                    <a:pt x="647700" y="166370"/>
                  </a:lnTo>
                  <a:lnTo>
                    <a:pt x="655320" y="180339"/>
                  </a:lnTo>
                  <a:lnTo>
                    <a:pt x="662940" y="195579"/>
                  </a:lnTo>
                  <a:lnTo>
                    <a:pt x="668020" y="210820"/>
                  </a:lnTo>
                  <a:lnTo>
                    <a:pt x="674370" y="226060"/>
                  </a:lnTo>
                  <a:lnTo>
                    <a:pt x="683259" y="273050"/>
                  </a:lnTo>
                  <a:lnTo>
                    <a:pt x="685800" y="304800"/>
                  </a:lnTo>
                  <a:lnTo>
                    <a:pt x="684529" y="304800"/>
                  </a:lnTo>
                  <a:lnTo>
                    <a:pt x="684529" y="320039"/>
                  </a:lnTo>
                  <a:lnTo>
                    <a:pt x="676909" y="368300"/>
                  </a:lnTo>
                  <a:lnTo>
                    <a:pt x="661670" y="414020"/>
                  </a:lnTo>
                  <a:lnTo>
                    <a:pt x="638809" y="457200"/>
                  </a:lnTo>
                  <a:lnTo>
                    <a:pt x="608329" y="496570"/>
                  </a:lnTo>
                  <a:lnTo>
                    <a:pt x="584200" y="519429"/>
                  </a:lnTo>
                  <a:lnTo>
                    <a:pt x="571500" y="530860"/>
                  </a:lnTo>
                  <a:lnTo>
                    <a:pt x="557529" y="541020"/>
                  </a:lnTo>
                  <a:lnTo>
                    <a:pt x="543559" y="551179"/>
                  </a:lnTo>
                  <a:lnTo>
                    <a:pt x="528320" y="560070"/>
                  </a:lnTo>
                  <a:lnTo>
                    <a:pt x="513079" y="567689"/>
                  </a:lnTo>
                  <a:lnTo>
                    <a:pt x="497840" y="575310"/>
                  </a:lnTo>
                  <a:lnTo>
                    <a:pt x="481329" y="582929"/>
                  </a:lnTo>
                  <a:lnTo>
                    <a:pt x="464820" y="589279"/>
                  </a:lnTo>
                  <a:lnTo>
                    <a:pt x="448309" y="594360"/>
                  </a:lnTo>
                  <a:lnTo>
                    <a:pt x="430529" y="598170"/>
                  </a:lnTo>
                  <a:lnTo>
                    <a:pt x="414020" y="601979"/>
                  </a:lnTo>
                  <a:lnTo>
                    <a:pt x="396239" y="605789"/>
                  </a:lnTo>
                  <a:lnTo>
                    <a:pt x="378460" y="607060"/>
                  </a:lnTo>
                  <a:lnTo>
                    <a:pt x="360679" y="608329"/>
                  </a:lnTo>
                  <a:lnTo>
                    <a:pt x="341629" y="609600"/>
                  </a:lnTo>
                  <a:lnTo>
                    <a:pt x="341629" y="608329"/>
                  </a:lnTo>
                  <a:lnTo>
                    <a:pt x="323850" y="608329"/>
                  </a:lnTo>
                  <a:lnTo>
                    <a:pt x="306070" y="607060"/>
                  </a:lnTo>
                  <a:lnTo>
                    <a:pt x="288289" y="604520"/>
                  </a:lnTo>
                  <a:lnTo>
                    <a:pt x="270510" y="601979"/>
                  </a:lnTo>
                  <a:lnTo>
                    <a:pt x="254000" y="598170"/>
                  </a:lnTo>
                  <a:lnTo>
                    <a:pt x="236220" y="594360"/>
                  </a:lnTo>
                  <a:lnTo>
                    <a:pt x="219710" y="588010"/>
                  </a:lnTo>
                  <a:lnTo>
                    <a:pt x="203200" y="582929"/>
                  </a:lnTo>
                  <a:lnTo>
                    <a:pt x="186689" y="575310"/>
                  </a:lnTo>
                  <a:lnTo>
                    <a:pt x="171450" y="567689"/>
                  </a:lnTo>
                  <a:lnTo>
                    <a:pt x="156210" y="560070"/>
                  </a:lnTo>
                  <a:lnTo>
                    <a:pt x="140970" y="549910"/>
                  </a:lnTo>
                  <a:lnTo>
                    <a:pt x="127000" y="541020"/>
                  </a:lnTo>
                  <a:lnTo>
                    <a:pt x="113029" y="530860"/>
                  </a:lnTo>
                  <a:lnTo>
                    <a:pt x="100329" y="519429"/>
                  </a:lnTo>
                  <a:lnTo>
                    <a:pt x="87629" y="508000"/>
                  </a:lnTo>
                  <a:lnTo>
                    <a:pt x="76200" y="495300"/>
                  </a:lnTo>
                  <a:lnTo>
                    <a:pt x="64770" y="482600"/>
                  </a:lnTo>
                  <a:lnTo>
                    <a:pt x="54610" y="469900"/>
                  </a:lnTo>
                  <a:lnTo>
                    <a:pt x="45720" y="455929"/>
                  </a:lnTo>
                  <a:lnTo>
                    <a:pt x="36829" y="441960"/>
                  </a:lnTo>
                  <a:lnTo>
                    <a:pt x="29210" y="427989"/>
                  </a:lnTo>
                  <a:lnTo>
                    <a:pt x="21589" y="412750"/>
                  </a:lnTo>
                  <a:lnTo>
                    <a:pt x="16510" y="397510"/>
                  </a:lnTo>
                  <a:lnTo>
                    <a:pt x="11429" y="383539"/>
                  </a:lnTo>
                  <a:lnTo>
                    <a:pt x="7620" y="367029"/>
                  </a:lnTo>
                  <a:lnTo>
                    <a:pt x="3810" y="351789"/>
                  </a:lnTo>
                  <a:lnTo>
                    <a:pt x="1270" y="335279"/>
                  </a:lnTo>
                  <a:lnTo>
                    <a:pt x="0" y="320039"/>
                  </a:lnTo>
                  <a:lnTo>
                    <a:pt x="0" y="303529"/>
                  </a:lnTo>
                  <a:lnTo>
                    <a:pt x="0" y="304800"/>
                  </a:lnTo>
                  <a:close/>
                </a:path>
              </a:pathLst>
            </a:custGeom>
            <a:ln w="22283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84849" y="598461"/>
              <a:ext cx="708660" cy="632460"/>
            </a:xfrm>
            <a:custGeom>
              <a:avLst/>
              <a:gdLst/>
              <a:ahLst/>
              <a:cxnLst/>
              <a:rect l="l" t="t" r="r" b="b"/>
              <a:pathLst>
                <a:path w="708659" h="632460">
                  <a:moveTo>
                    <a:pt x="22288" y="11137"/>
                  </a:moveTo>
                  <a:lnTo>
                    <a:pt x="19024" y="3263"/>
                  </a:lnTo>
                  <a:lnTo>
                    <a:pt x="11150" y="0"/>
                  </a:lnTo>
                  <a:lnTo>
                    <a:pt x="3263" y="3263"/>
                  </a:lnTo>
                  <a:lnTo>
                    <a:pt x="0" y="11137"/>
                  </a:lnTo>
                  <a:lnTo>
                    <a:pt x="3263" y="19024"/>
                  </a:lnTo>
                  <a:lnTo>
                    <a:pt x="11150" y="22288"/>
                  </a:lnTo>
                  <a:lnTo>
                    <a:pt x="19024" y="19024"/>
                  </a:lnTo>
                  <a:lnTo>
                    <a:pt x="22288" y="11137"/>
                  </a:lnTo>
                  <a:close/>
                </a:path>
                <a:path w="708659" h="632460">
                  <a:moveTo>
                    <a:pt x="708088" y="620737"/>
                  </a:moveTo>
                  <a:lnTo>
                    <a:pt x="704824" y="612863"/>
                  </a:lnTo>
                  <a:lnTo>
                    <a:pt x="696950" y="609600"/>
                  </a:lnTo>
                  <a:lnTo>
                    <a:pt x="689063" y="612863"/>
                  </a:lnTo>
                  <a:lnTo>
                    <a:pt x="685800" y="620737"/>
                  </a:lnTo>
                  <a:lnTo>
                    <a:pt x="689063" y="628624"/>
                  </a:lnTo>
                  <a:lnTo>
                    <a:pt x="696950" y="631888"/>
                  </a:lnTo>
                  <a:lnTo>
                    <a:pt x="704824" y="628624"/>
                  </a:lnTo>
                  <a:lnTo>
                    <a:pt x="708088" y="620737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498080" y="3576320"/>
            <a:ext cx="927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210" dirty="0">
                <a:solidFill>
                  <a:srgbClr val="BF0000"/>
                </a:solidFill>
                <a:latin typeface="Trebuchet MS"/>
                <a:cs typeface="Trebuchet MS"/>
              </a:rPr>
              <a:t>Peso </a:t>
            </a:r>
            <a:r>
              <a:rPr sz="1800" b="1" spc="185" dirty="0">
                <a:solidFill>
                  <a:srgbClr val="BF0000"/>
                </a:solidFill>
                <a:latin typeface="Trebuchet MS"/>
                <a:cs typeface="Trebuchet MS"/>
              </a:rPr>
              <a:t>normal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70" y="320040"/>
            <a:ext cx="60248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330" dirty="0">
                <a:solidFill>
                  <a:srgbClr val="000098"/>
                </a:solidFill>
              </a:rPr>
              <a:t>CURVA</a:t>
            </a:r>
            <a:r>
              <a:rPr sz="2400" spc="114" dirty="0">
                <a:solidFill>
                  <a:srgbClr val="000098"/>
                </a:solidFill>
              </a:rPr>
              <a:t> </a:t>
            </a:r>
            <a:r>
              <a:rPr sz="2400" spc="355" dirty="0">
                <a:solidFill>
                  <a:srgbClr val="000098"/>
                </a:solidFill>
              </a:rPr>
              <a:t>DE</a:t>
            </a:r>
            <a:r>
              <a:rPr sz="2400" spc="130" dirty="0">
                <a:solidFill>
                  <a:srgbClr val="000098"/>
                </a:solidFill>
              </a:rPr>
              <a:t> </a:t>
            </a:r>
            <a:r>
              <a:rPr sz="2400" spc="325" dirty="0">
                <a:solidFill>
                  <a:srgbClr val="000098"/>
                </a:solidFill>
              </a:rPr>
              <a:t>GANANCIA</a:t>
            </a:r>
            <a:r>
              <a:rPr sz="2400" spc="140" dirty="0">
                <a:solidFill>
                  <a:srgbClr val="000098"/>
                </a:solidFill>
              </a:rPr>
              <a:t> </a:t>
            </a:r>
            <a:r>
              <a:rPr sz="2400" spc="355" dirty="0">
                <a:solidFill>
                  <a:srgbClr val="000098"/>
                </a:solidFill>
              </a:rPr>
              <a:t>DE</a:t>
            </a:r>
            <a:r>
              <a:rPr sz="2400" spc="130" dirty="0">
                <a:solidFill>
                  <a:srgbClr val="000098"/>
                </a:solidFill>
              </a:rPr>
              <a:t> </a:t>
            </a:r>
            <a:r>
              <a:rPr sz="2400" spc="370" dirty="0">
                <a:solidFill>
                  <a:srgbClr val="000098"/>
                </a:solidFill>
              </a:rPr>
              <a:t>PESO</a:t>
            </a:r>
            <a:r>
              <a:rPr sz="2400" spc="120" dirty="0">
                <a:solidFill>
                  <a:srgbClr val="000098"/>
                </a:solidFill>
              </a:rPr>
              <a:t> </a:t>
            </a:r>
            <a:r>
              <a:rPr sz="2400" spc="340" dirty="0">
                <a:solidFill>
                  <a:srgbClr val="000098"/>
                </a:solidFill>
              </a:rPr>
              <a:t>IMC </a:t>
            </a:r>
            <a:r>
              <a:rPr sz="2400" spc="320" dirty="0">
                <a:solidFill>
                  <a:srgbClr val="000098"/>
                </a:solidFill>
              </a:rPr>
              <a:t>PRECONCEPCIONAL</a:t>
            </a:r>
            <a:r>
              <a:rPr sz="2400" spc="105" dirty="0">
                <a:solidFill>
                  <a:srgbClr val="000098"/>
                </a:solidFill>
              </a:rPr>
              <a:t> </a:t>
            </a:r>
            <a:r>
              <a:rPr sz="2600" spc="415" dirty="0">
                <a:solidFill>
                  <a:srgbClr val="000098"/>
                </a:solidFill>
              </a:rPr>
              <a:t>NORMAL</a:t>
            </a:r>
            <a:endParaRPr sz="2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900" y="982980"/>
            <a:ext cx="8712200" cy="554100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2893" y="219753"/>
            <a:ext cx="7802880" cy="6484620"/>
            <a:chOff x="752893" y="219753"/>
            <a:chExt cx="7802880" cy="64846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893" y="219753"/>
              <a:ext cx="7802486" cy="648457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41519" y="6022339"/>
              <a:ext cx="361950" cy="0"/>
            </a:xfrm>
            <a:custGeom>
              <a:avLst/>
              <a:gdLst/>
              <a:ahLst/>
              <a:cxnLst/>
              <a:rect l="l" t="t" r="r" b="b"/>
              <a:pathLst>
                <a:path w="361950">
                  <a:moveTo>
                    <a:pt x="361950" y="0"/>
                  </a:moveTo>
                  <a:lnTo>
                    <a:pt x="0" y="0"/>
                  </a:lnTo>
                </a:path>
              </a:pathLst>
            </a:custGeom>
            <a:ln w="25518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4840" y="5963919"/>
              <a:ext cx="114300" cy="1155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559" y="339090"/>
            <a:ext cx="76517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440" dirty="0">
                <a:solidFill>
                  <a:srgbClr val="000098"/>
                </a:solidFill>
              </a:rPr>
              <a:t>GANANCIA</a:t>
            </a:r>
            <a:r>
              <a:rPr sz="3200" spc="185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480" dirty="0">
                <a:solidFill>
                  <a:srgbClr val="000098"/>
                </a:solidFill>
              </a:rPr>
              <a:t>PESO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345" dirty="0">
                <a:solidFill>
                  <a:srgbClr val="000098"/>
                </a:solidFill>
              </a:rPr>
              <a:t>LA</a:t>
            </a:r>
            <a:r>
              <a:rPr sz="3200" spc="185" dirty="0">
                <a:solidFill>
                  <a:srgbClr val="000098"/>
                </a:solidFill>
              </a:rPr>
              <a:t> </a:t>
            </a:r>
            <a:r>
              <a:rPr sz="3200" spc="295" dirty="0">
                <a:solidFill>
                  <a:srgbClr val="000098"/>
                </a:solidFill>
              </a:rPr>
              <a:t>MUJER </a:t>
            </a:r>
            <a:r>
              <a:rPr sz="3200" spc="390" dirty="0">
                <a:solidFill>
                  <a:srgbClr val="000098"/>
                </a:solidFill>
              </a:rPr>
              <a:t>GESTANTE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274637" y="3505200"/>
            <a:ext cx="8594725" cy="1000760"/>
            <a:chOff x="311090" y="3992821"/>
            <a:chExt cx="8594725" cy="668655"/>
          </a:xfrm>
        </p:grpSpPr>
        <p:sp>
          <p:nvSpPr>
            <p:cNvPr id="8" name="object 8"/>
            <p:cNvSpPr/>
            <p:nvPr/>
          </p:nvSpPr>
          <p:spPr>
            <a:xfrm>
              <a:off x="323849" y="4005580"/>
              <a:ext cx="8568690" cy="642620"/>
            </a:xfrm>
            <a:custGeom>
              <a:avLst/>
              <a:gdLst/>
              <a:ahLst/>
              <a:cxnLst/>
              <a:rect l="l" t="t" r="r" b="b"/>
              <a:pathLst>
                <a:path w="8568690" h="642620">
                  <a:moveTo>
                    <a:pt x="0" y="642620"/>
                  </a:moveTo>
                  <a:lnTo>
                    <a:pt x="8568690" y="642620"/>
                  </a:lnTo>
                  <a:lnTo>
                    <a:pt x="8568690" y="0"/>
                  </a:lnTo>
                  <a:lnTo>
                    <a:pt x="0" y="0"/>
                  </a:lnTo>
                  <a:lnTo>
                    <a:pt x="0" y="642620"/>
                  </a:lnTo>
                  <a:close/>
                </a:path>
              </a:pathLst>
            </a:custGeom>
            <a:solidFill>
              <a:srgbClr val="4E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849" y="4005580"/>
              <a:ext cx="8568690" cy="642620"/>
            </a:xfrm>
            <a:custGeom>
              <a:avLst/>
              <a:gdLst/>
              <a:ahLst/>
              <a:cxnLst/>
              <a:rect l="l" t="t" r="r" b="b"/>
              <a:pathLst>
                <a:path w="8568690" h="642620">
                  <a:moveTo>
                    <a:pt x="0" y="642620"/>
                  </a:moveTo>
                  <a:lnTo>
                    <a:pt x="8568690" y="642620"/>
                  </a:lnTo>
                  <a:lnTo>
                    <a:pt x="8568690" y="0"/>
                  </a:lnTo>
                  <a:lnTo>
                    <a:pt x="0" y="0"/>
                  </a:lnTo>
                  <a:lnTo>
                    <a:pt x="0" y="642620"/>
                  </a:lnTo>
                  <a:close/>
                </a:path>
              </a:pathLst>
            </a:custGeom>
            <a:ln w="25518">
              <a:solidFill>
                <a:srgbClr val="375C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1086" y="3992829"/>
              <a:ext cx="8594725" cy="668655"/>
            </a:xfrm>
            <a:custGeom>
              <a:avLst/>
              <a:gdLst/>
              <a:ahLst/>
              <a:cxnLst/>
              <a:rect l="l" t="t" r="r" b="b"/>
              <a:pathLst>
                <a:path w="8594725" h="668654">
                  <a:moveTo>
                    <a:pt x="25514" y="12750"/>
                  </a:moveTo>
                  <a:lnTo>
                    <a:pt x="21780" y="3733"/>
                  </a:lnTo>
                  <a:lnTo>
                    <a:pt x="12763" y="0"/>
                  </a:lnTo>
                  <a:lnTo>
                    <a:pt x="3733" y="3733"/>
                  </a:lnTo>
                  <a:lnTo>
                    <a:pt x="0" y="12750"/>
                  </a:lnTo>
                  <a:lnTo>
                    <a:pt x="3733" y="21780"/>
                  </a:lnTo>
                  <a:lnTo>
                    <a:pt x="12763" y="25514"/>
                  </a:lnTo>
                  <a:lnTo>
                    <a:pt x="21780" y="21780"/>
                  </a:lnTo>
                  <a:lnTo>
                    <a:pt x="25514" y="12750"/>
                  </a:lnTo>
                  <a:close/>
                </a:path>
                <a:path w="8594725" h="668654">
                  <a:moveTo>
                    <a:pt x="8594204" y="655370"/>
                  </a:moveTo>
                  <a:lnTo>
                    <a:pt x="8590470" y="646353"/>
                  </a:lnTo>
                  <a:lnTo>
                    <a:pt x="8581453" y="642620"/>
                  </a:lnTo>
                  <a:lnTo>
                    <a:pt x="8572424" y="646353"/>
                  </a:lnTo>
                  <a:lnTo>
                    <a:pt x="8568690" y="655370"/>
                  </a:lnTo>
                  <a:lnTo>
                    <a:pt x="8572424" y="664400"/>
                  </a:lnTo>
                  <a:lnTo>
                    <a:pt x="8581453" y="668134"/>
                  </a:lnTo>
                  <a:lnTo>
                    <a:pt x="8590470" y="664400"/>
                  </a:lnTo>
                  <a:lnTo>
                    <a:pt x="8594204" y="655370"/>
                  </a:lnTo>
                  <a:close/>
                </a:path>
              </a:pathLst>
            </a:custGeom>
            <a:solidFill>
              <a:srgbClr val="375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11090" y="5071050"/>
            <a:ext cx="8594725" cy="1000760"/>
            <a:chOff x="311090" y="5071050"/>
            <a:chExt cx="8594725" cy="669925"/>
          </a:xfrm>
        </p:grpSpPr>
        <p:sp>
          <p:nvSpPr>
            <p:cNvPr id="12" name="object 12"/>
            <p:cNvSpPr/>
            <p:nvPr/>
          </p:nvSpPr>
          <p:spPr>
            <a:xfrm>
              <a:off x="323849" y="5083809"/>
              <a:ext cx="8568690" cy="642620"/>
            </a:xfrm>
            <a:custGeom>
              <a:avLst/>
              <a:gdLst/>
              <a:ahLst/>
              <a:cxnLst/>
              <a:rect l="l" t="t" r="r" b="b"/>
              <a:pathLst>
                <a:path w="8568690" h="642620">
                  <a:moveTo>
                    <a:pt x="0" y="642619"/>
                  </a:moveTo>
                  <a:lnTo>
                    <a:pt x="8568690" y="642619"/>
                  </a:lnTo>
                  <a:lnTo>
                    <a:pt x="8568690" y="0"/>
                  </a:lnTo>
                  <a:lnTo>
                    <a:pt x="0" y="0"/>
                  </a:lnTo>
                  <a:lnTo>
                    <a:pt x="0" y="642619"/>
                  </a:lnTo>
                  <a:close/>
                </a:path>
              </a:pathLst>
            </a:custGeom>
            <a:solidFill>
              <a:srgbClr val="4E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849" y="5083809"/>
              <a:ext cx="8568690" cy="642620"/>
            </a:xfrm>
            <a:custGeom>
              <a:avLst/>
              <a:gdLst/>
              <a:ahLst/>
              <a:cxnLst/>
              <a:rect l="l" t="t" r="r" b="b"/>
              <a:pathLst>
                <a:path w="8568690" h="642620">
                  <a:moveTo>
                    <a:pt x="0" y="642619"/>
                  </a:moveTo>
                  <a:lnTo>
                    <a:pt x="8568690" y="642619"/>
                  </a:lnTo>
                  <a:lnTo>
                    <a:pt x="8568690" y="0"/>
                  </a:lnTo>
                  <a:lnTo>
                    <a:pt x="0" y="0"/>
                  </a:lnTo>
                  <a:lnTo>
                    <a:pt x="0" y="642619"/>
                  </a:lnTo>
                  <a:close/>
                </a:path>
              </a:pathLst>
            </a:custGeom>
            <a:ln w="25518">
              <a:solidFill>
                <a:srgbClr val="375C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1086" y="5071059"/>
              <a:ext cx="8594725" cy="669925"/>
            </a:xfrm>
            <a:custGeom>
              <a:avLst/>
              <a:gdLst/>
              <a:ahLst/>
              <a:cxnLst/>
              <a:rect l="l" t="t" r="r" b="b"/>
              <a:pathLst>
                <a:path w="8594725" h="669925">
                  <a:moveTo>
                    <a:pt x="25514" y="12750"/>
                  </a:moveTo>
                  <a:lnTo>
                    <a:pt x="21780" y="3733"/>
                  </a:lnTo>
                  <a:lnTo>
                    <a:pt x="12763" y="0"/>
                  </a:lnTo>
                  <a:lnTo>
                    <a:pt x="3733" y="3733"/>
                  </a:lnTo>
                  <a:lnTo>
                    <a:pt x="0" y="12750"/>
                  </a:lnTo>
                  <a:lnTo>
                    <a:pt x="3733" y="21780"/>
                  </a:lnTo>
                  <a:lnTo>
                    <a:pt x="12763" y="25514"/>
                  </a:lnTo>
                  <a:lnTo>
                    <a:pt x="21780" y="21780"/>
                  </a:lnTo>
                  <a:lnTo>
                    <a:pt x="25514" y="12750"/>
                  </a:lnTo>
                  <a:close/>
                </a:path>
                <a:path w="8594725" h="669925">
                  <a:moveTo>
                    <a:pt x="8594204" y="656640"/>
                  </a:moveTo>
                  <a:lnTo>
                    <a:pt x="8590470" y="647623"/>
                  </a:lnTo>
                  <a:lnTo>
                    <a:pt x="8581453" y="643890"/>
                  </a:lnTo>
                  <a:lnTo>
                    <a:pt x="8572424" y="647623"/>
                  </a:lnTo>
                  <a:lnTo>
                    <a:pt x="8568690" y="656640"/>
                  </a:lnTo>
                  <a:lnTo>
                    <a:pt x="8572424" y="665670"/>
                  </a:lnTo>
                  <a:lnTo>
                    <a:pt x="8581453" y="669404"/>
                  </a:lnTo>
                  <a:lnTo>
                    <a:pt x="8590470" y="665670"/>
                  </a:lnTo>
                  <a:lnTo>
                    <a:pt x="8594204" y="656640"/>
                  </a:lnTo>
                  <a:close/>
                </a:path>
              </a:pathLst>
            </a:custGeom>
            <a:solidFill>
              <a:srgbClr val="375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30200" y="1211579"/>
            <a:ext cx="8421370" cy="3170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6060">
              <a:lnSpc>
                <a:spcPct val="100000"/>
              </a:lnSpc>
              <a:spcBef>
                <a:spcPts val="100"/>
              </a:spcBef>
            </a:pPr>
            <a:r>
              <a:rPr sz="2400" b="1" spc="280" dirty="0">
                <a:latin typeface="Trebuchet MS"/>
                <a:cs typeface="Trebuchet MS"/>
              </a:rPr>
              <a:t>Ganancia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275" dirty="0">
                <a:latin typeface="Trebuchet MS"/>
                <a:cs typeface="Trebuchet MS"/>
              </a:rPr>
              <a:t>de</a:t>
            </a:r>
            <a:r>
              <a:rPr sz="2400" b="1" spc="180" dirty="0">
                <a:latin typeface="Trebuchet MS"/>
                <a:cs typeface="Trebuchet MS"/>
              </a:rPr>
              <a:t> </a:t>
            </a:r>
            <a:r>
              <a:rPr sz="2400" b="1" spc="305" dirty="0">
                <a:latin typeface="Trebuchet MS"/>
                <a:cs typeface="Trebuchet MS"/>
              </a:rPr>
              <a:t>peso</a:t>
            </a:r>
            <a:r>
              <a:rPr sz="2400" b="1" spc="114" dirty="0">
                <a:latin typeface="Trebuchet MS"/>
                <a:cs typeface="Trebuchet MS"/>
              </a:rPr>
              <a:t> </a:t>
            </a:r>
            <a:r>
              <a:rPr sz="2400" b="1" spc="590" dirty="0">
                <a:latin typeface="Trebuchet MS"/>
                <a:cs typeface="Trebuchet MS"/>
              </a:rPr>
              <a:t>=</a:t>
            </a:r>
            <a:r>
              <a:rPr sz="2400" b="1" spc="190" dirty="0">
                <a:latin typeface="Trebuchet MS"/>
                <a:cs typeface="Trebuchet MS"/>
              </a:rPr>
              <a:t> </a:t>
            </a:r>
            <a:r>
              <a:rPr sz="2400" b="1" spc="305" dirty="0">
                <a:latin typeface="Trebuchet MS"/>
                <a:cs typeface="Trebuchet MS"/>
              </a:rPr>
              <a:t>peso</a:t>
            </a:r>
            <a:r>
              <a:rPr sz="2400" b="1" spc="114" dirty="0">
                <a:latin typeface="Trebuchet MS"/>
                <a:cs typeface="Trebuchet MS"/>
              </a:rPr>
              <a:t> </a:t>
            </a:r>
            <a:r>
              <a:rPr sz="2400" b="1" spc="245" dirty="0">
                <a:latin typeface="Trebuchet MS"/>
                <a:cs typeface="Trebuchet MS"/>
              </a:rPr>
              <a:t>actual</a:t>
            </a:r>
            <a:r>
              <a:rPr sz="2400" b="1" spc="135" dirty="0">
                <a:latin typeface="Trebuchet MS"/>
                <a:cs typeface="Trebuchet MS"/>
              </a:rPr>
              <a:t> </a:t>
            </a:r>
            <a:r>
              <a:rPr sz="2400" b="1" spc="105" dirty="0">
                <a:latin typeface="Trebuchet MS"/>
                <a:cs typeface="Trebuchet MS"/>
              </a:rPr>
              <a:t>-</a:t>
            </a:r>
            <a:r>
              <a:rPr sz="2400" b="1" spc="130" dirty="0">
                <a:latin typeface="Trebuchet MS"/>
                <a:cs typeface="Trebuchet MS"/>
              </a:rPr>
              <a:t> </a:t>
            </a:r>
            <a:r>
              <a:rPr sz="2400" b="1" spc="305" dirty="0">
                <a:latin typeface="Trebuchet MS"/>
                <a:cs typeface="Trebuchet MS"/>
              </a:rPr>
              <a:t>peso</a:t>
            </a:r>
            <a:r>
              <a:rPr sz="2400" b="1" spc="160" dirty="0">
                <a:latin typeface="Trebuchet MS"/>
                <a:cs typeface="Trebuchet MS"/>
              </a:rPr>
              <a:t> </a:t>
            </a:r>
            <a:r>
              <a:rPr sz="2400" b="1" spc="170" dirty="0">
                <a:latin typeface="Trebuchet MS"/>
                <a:cs typeface="Trebuchet MS"/>
              </a:rPr>
              <a:t>inicial </a:t>
            </a:r>
            <a:r>
              <a:rPr sz="2400" b="1" spc="290" dirty="0">
                <a:latin typeface="Trebuchet MS"/>
                <a:cs typeface="Trebuchet MS"/>
              </a:rPr>
              <a:t>estimado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275" dirty="0">
                <a:latin typeface="Trebuchet MS"/>
                <a:cs typeface="Trebuchet MS"/>
              </a:rPr>
              <a:t>(pues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340" dirty="0">
                <a:latin typeface="Trebuchet MS"/>
                <a:cs typeface="Trebuchet MS"/>
              </a:rPr>
              <a:t>a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210" dirty="0">
                <a:latin typeface="Trebuchet MS"/>
                <a:cs typeface="Trebuchet MS"/>
              </a:rPr>
              <a:t>partir</a:t>
            </a:r>
            <a:r>
              <a:rPr sz="2400" b="1" spc="160" dirty="0">
                <a:latin typeface="Trebuchet MS"/>
                <a:cs typeface="Trebuchet MS"/>
              </a:rPr>
              <a:t> </a:t>
            </a:r>
            <a:r>
              <a:rPr sz="2400" b="1" spc="215" dirty="0">
                <a:latin typeface="Trebuchet MS"/>
                <a:cs typeface="Trebuchet MS"/>
              </a:rPr>
              <a:t>del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229" dirty="0">
                <a:latin typeface="Trebuchet MS"/>
                <a:cs typeface="Trebuchet MS"/>
              </a:rPr>
              <a:t>primer</a:t>
            </a:r>
            <a:r>
              <a:rPr sz="2400" b="1" spc="145" dirty="0">
                <a:latin typeface="Trebuchet MS"/>
                <a:cs typeface="Trebuchet MS"/>
              </a:rPr>
              <a:t> </a:t>
            </a:r>
            <a:r>
              <a:rPr sz="2400" b="1" spc="235" dirty="0">
                <a:latin typeface="Trebuchet MS"/>
                <a:cs typeface="Trebuchet MS"/>
              </a:rPr>
              <a:t>trimestre</a:t>
            </a:r>
            <a:r>
              <a:rPr sz="2400" b="1" spc="165" dirty="0">
                <a:latin typeface="Trebuchet MS"/>
                <a:cs typeface="Trebuchet MS"/>
              </a:rPr>
              <a:t> </a:t>
            </a:r>
            <a:r>
              <a:rPr sz="2400" b="1" spc="300" dirty="0">
                <a:latin typeface="Trebuchet MS"/>
                <a:cs typeface="Trebuchet MS"/>
              </a:rPr>
              <a:t>se </a:t>
            </a:r>
            <a:r>
              <a:rPr sz="2400" b="1" spc="275" dirty="0">
                <a:latin typeface="Trebuchet MS"/>
                <a:cs typeface="Trebuchet MS"/>
              </a:rPr>
              <a:t>debe</a:t>
            </a:r>
            <a:r>
              <a:rPr sz="2400" b="1" spc="170" dirty="0">
                <a:latin typeface="Trebuchet MS"/>
                <a:cs typeface="Trebuchet MS"/>
              </a:rPr>
              <a:t> </a:t>
            </a:r>
            <a:r>
              <a:rPr sz="2400" b="1" spc="185" dirty="0">
                <a:latin typeface="Trebuchet MS"/>
                <a:cs typeface="Trebuchet MS"/>
              </a:rPr>
              <a:t>iniciar</a:t>
            </a:r>
            <a:r>
              <a:rPr sz="2400" b="1" spc="120" dirty="0">
                <a:latin typeface="Trebuchet MS"/>
                <a:cs typeface="Trebuchet MS"/>
              </a:rPr>
              <a:t> </a:t>
            </a:r>
            <a:r>
              <a:rPr sz="2400" b="1" spc="254" dirty="0">
                <a:latin typeface="Trebuchet MS"/>
                <a:cs typeface="Trebuchet MS"/>
              </a:rPr>
              <a:t>con</a:t>
            </a:r>
            <a:r>
              <a:rPr sz="2400" b="1" spc="155" dirty="0">
                <a:latin typeface="Trebuchet MS"/>
                <a:cs typeface="Trebuchet MS"/>
              </a:rPr>
              <a:t> </a:t>
            </a:r>
            <a:r>
              <a:rPr sz="2400" b="1" spc="170" dirty="0">
                <a:latin typeface="Trebuchet MS"/>
                <a:cs typeface="Trebuchet MS"/>
              </a:rPr>
              <a:t>el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305" dirty="0">
                <a:latin typeface="Trebuchet MS"/>
                <a:cs typeface="Trebuchet MS"/>
              </a:rPr>
              <a:t>peso</a:t>
            </a:r>
            <a:r>
              <a:rPr sz="2400" b="1" spc="95" dirty="0">
                <a:latin typeface="Trebuchet MS"/>
                <a:cs typeface="Trebuchet MS"/>
              </a:rPr>
              <a:t> </a:t>
            </a:r>
            <a:r>
              <a:rPr sz="2400" b="1" spc="250" dirty="0">
                <a:latin typeface="Trebuchet MS"/>
                <a:cs typeface="Trebuchet MS"/>
              </a:rPr>
              <a:t>con</a:t>
            </a:r>
            <a:r>
              <a:rPr sz="2400" b="1" spc="155" dirty="0">
                <a:latin typeface="Trebuchet MS"/>
                <a:cs typeface="Trebuchet MS"/>
              </a:rPr>
              <a:t> </a:t>
            </a:r>
            <a:r>
              <a:rPr sz="2400" b="1" spc="170" dirty="0">
                <a:latin typeface="Trebuchet MS"/>
                <a:cs typeface="Trebuchet MS"/>
              </a:rPr>
              <a:t>el</a:t>
            </a:r>
            <a:r>
              <a:rPr sz="2400" b="1" spc="120" dirty="0">
                <a:latin typeface="Trebuchet MS"/>
                <a:cs typeface="Trebuchet MS"/>
              </a:rPr>
              <a:t> </a:t>
            </a:r>
            <a:r>
              <a:rPr sz="2400" b="1" spc="270" dirty="0">
                <a:latin typeface="Trebuchet MS"/>
                <a:cs typeface="Trebuchet MS"/>
              </a:rPr>
              <a:t>que</a:t>
            </a:r>
            <a:r>
              <a:rPr sz="2400" b="1" spc="175" dirty="0">
                <a:latin typeface="Trebuchet MS"/>
                <a:cs typeface="Trebuchet MS"/>
              </a:rPr>
              <a:t> </a:t>
            </a:r>
            <a:r>
              <a:rPr sz="2400" b="1" spc="320" dirty="0">
                <a:latin typeface="Trebuchet MS"/>
                <a:cs typeface="Trebuchet MS"/>
              </a:rPr>
              <a:t>se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330" dirty="0">
                <a:latin typeface="Trebuchet MS"/>
                <a:cs typeface="Trebuchet MS"/>
              </a:rPr>
              <a:t>asume </a:t>
            </a:r>
            <a:r>
              <a:rPr sz="2400" b="1" spc="270" dirty="0">
                <a:latin typeface="Trebuchet MS"/>
                <a:cs typeface="Trebuchet MS"/>
              </a:rPr>
              <a:t>empezó</a:t>
            </a:r>
            <a:r>
              <a:rPr sz="2400" b="1" spc="165" dirty="0">
                <a:latin typeface="Trebuchet MS"/>
                <a:cs typeface="Trebuchet MS"/>
              </a:rPr>
              <a:t> </a:t>
            </a:r>
            <a:r>
              <a:rPr sz="2400" b="1" spc="170" dirty="0">
                <a:latin typeface="Trebuchet MS"/>
                <a:cs typeface="Trebuchet MS"/>
              </a:rPr>
              <a:t>el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235" dirty="0">
                <a:latin typeface="Trebuchet MS"/>
                <a:cs typeface="Trebuchet MS"/>
              </a:rPr>
              <a:t>embarazo</a:t>
            </a:r>
            <a:r>
              <a:rPr sz="2400" b="1" spc="235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b="1" u="heavy" spc="254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Solución</a:t>
            </a:r>
            <a:r>
              <a:rPr sz="2400" b="1" u="heavy" spc="155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229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Ejemplo</a:t>
            </a:r>
            <a:r>
              <a:rPr sz="2400" b="1" u="heavy" spc="125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130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7: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2400" dirty="0">
              <a:latin typeface="Trebuchet MS"/>
              <a:cs typeface="Trebuchet MS"/>
            </a:endParaRPr>
          </a:p>
          <a:p>
            <a:pPr marL="85090" marR="5080">
              <a:lnSpc>
                <a:spcPct val="100000"/>
              </a:lnSpc>
              <a:tabLst>
                <a:tab pos="5539105" algn="l"/>
              </a:tabLst>
            </a:pPr>
            <a:r>
              <a:rPr sz="2600" spc="204" dirty="0">
                <a:solidFill>
                  <a:srgbClr val="FFFFFF"/>
                </a:solidFill>
                <a:latin typeface="Trebuchet MS"/>
                <a:cs typeface="Trebuchet MS"/>
              </a:rPr>
              <a:t>Peso</a:t>
            </a:r>
            <a:r>
              <a:rPr sz="26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70" dirty="0" err="1">
                <a:solidFill>
                  <a:srgbClr val="FFFFFF"/>
                </a:solidFill>
                <a:latin typeface="Trebuchet MS"/>
                <a:cs typeface="Trebuchet MS"/>
              </a:rPr>
              <a:t>inicial</a:t>
            </a:r>
            <a:r>
              <a:rPr sz="26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185" dirty="0" err="1">
                <a:solidFill>
                  <a:srgbClr val="FFFFFF"/>
                </a:solidFill>
                <a:latin typeface="Trebuchet MS"/>
                <a:cs typeface="Trebuchet MS"/>
              </a:rPr>
              <a:t>estimado</a:t>
            </a:r>
            <a:r>
              <a:rPr sz="26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800" dirty="0">
                <a:solidFill>
                  <a:srgbClr val="FFBF00"/>
                </a:solidFill>
                <a:latin typeface="Trebuchet MS"/>
                <a:cs typeface="Trebuchet MS"/>
              </a:rPr>
              <a:t>=</a:t>
            </a:r>
            <a:r>
              <a:rPr sz="2600" spc="60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2600" spc="195" dirty="0">
                <a:solidFill>
                  <a:srgbClr val="FFFFFF"/>
                </a:solidFill>
                <a:latin typeface="Trebuchet MS"/>
                <a:cs typeface="Trebuchet MS"/>
              </a:rPr>
              <a:t>60.7</a:t>
            </a:r>
            <a:r>
              <a:rPr sz="26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260" dirty="0">
                <a:solidFill>
                  <a:srgbClr val="FFFFFF"/>
                </a:solidFill>
                <a:latin typeface="Trebuchet MS"/>
                <a:cs typeface="Trebuchet MS"/>
              </a:rPr>
              <a:t>Kg</a:t>
            </a:r>
            <a:r>
              <a:rPr sz="26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34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6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170" dirty="0">
                <a:solidFill>
                  <a:srgbClr val="FFFFFF"/>
                </a:solidFill>
                <a:latin typeface="Trebuchet MS"/>
                <a:cs typeface="Trebuchet MS"/>
              </a:rPr>
              <a:t>3.6 </a:t>
            </a:r>
            <a:r>
              <a:rPr sz="2600" b="1" spc="480" dirty="0">
                <a:solidFill>
                  <a:srgbClr val="FFFFFF"/>
                </a:solidFill>
                <a:latin typeface="Trebuchet MS"/>
                <a:cs typeface="Trebuchet MS"/>
              </a:rPr>
              <a:t>Kg</a:t>
            </a:r>
            <a:r>
              <a:rPr sz="2600" b="1" spc="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800" dirty="0">
                <a:solidFill>
                  <a:srgbClr val="FFBF00"/>
                </a:solidFill>
                <a:latin typeface="Trebuchet MS"/>
                <a:cs typeface="Trebuchet MS"/>
              </a:rPr>
              <a:t>=</a:t>
            </a:r>
            <a:r>
              <a:rPr sz="2600" spc="65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2600" b="1" spc="220" dirty="0">
                <a:solidFill>
                  <a:srgbClr val="FFFF00"/>
                </a:solidFill>
                <a:latin typeface="Trebuchet MS"/>
                <a:cs typeface="Trebuchet MS"/>
              </a:rPr>
              <a:t>57.1</a:t>
            </a:r>
            <a:r>
              <a:rPr sz="2600" b="1" spc="14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b="1" spc="450" dirty="0">
                <a:solidFill>
                  <a:srgbClr val="FFFF00"/>
                </a:solidFill>
                <a:latin typeface="Trebuchet MS"/>
                <a:cs typeface="Trebuchet MS"/>
              </a:rPr>
              <a:t>Kg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2590" y="5046979"/>
            <a:ext cx="838073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50" spc="195" dirty="0">
                <a:solidFill>
                  <a:srgbClr val="FFFFFF"/>
                </a:solidFill>
                <a:latin typeface="Trebuchet MS"/>
                <a:cs typeface="Trebuchet MS"/>
              </a:rPr>
              <a:t>Ganancia</a:t>
            </a:r>
            <a:r>
              <a:rPr sz="275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18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750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215" dirty="0">
                <a:solidFill>
                  <a:srgbClr val="FFFFFF"/>
                </a:solidFill>
                <a:latin typeface="Trebuchet MS"/>
                <a:cs typeface="Trebuchet MS"/>
              </a:rPr>
              <a:t>peso</a:t>
            </a:r>
            <a:r>
              <a:rPr sz="2750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21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400" spc="210" dirty="0">
                <a:solidFill>
                  <a:srgbClr val="FFFFFF"/>
                </a:solidFill>
                <a:latin typeface="Trebuchet MS"/>
                <a:cs typeface="Trebuchet MS"/>
              </a:rPr>
              <a:t>semana</a:t>
            </a:r>
            <a:r>
              <a:rPr sz="24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80" dirty="0">
                <a:solidFill>
                  <a:srgbClr val="FFFFFF"/>
                </a:solidFill>
                <a:latin typeface="Trebuchet MS"/>
                <a:cs typeface="Trebuchet MS"/>
              </a:rPr>
              <a:t>22</a:t>
            </a:r>
            <a:r>
              <a:rPr sz="2750" spc="18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r>
              <a:rPr sz="27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860" dirty="0">
                <a:solidFill>
                  <a:srgbClr val="FFBF00"/>
                </a:solidFill>
                <a:latin typeface="Trebuchet MS"/>
                <a:cs typeface="Trebuchet MS"/>
              </a:rPr>
              <a:t>=</a:t>
            </a:r>
            <a:r>
              <a:rPr sz="2750" spc="95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2750" spc="195" dirty="0">
                <a:solidFill>
                  <a:srgbClr val="FFFFFF"/>
                </a:solidFill>
                <a:latin typeface="Trebuchet MS"/>
                <a:cs typeface="Trebuchet MS"/>
              </a:rPr>
              <a:t>62.2</a:t>
            </a:r>
            <a:r>
              <a:rPr sz="275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275" dirty="0">
                <a:solidFill>
                  <a:srgbClr val="FFFFFF"/>
                </a:solidFill>
                <a:latin typeface="Trebuchet MS"/>
                <a:cs typeface="Trebuchet MS"/>
              </a:rPr>
              <a:t>Kg</a:t>
            </a:r>
            <a:r>
              <a:rPr sz="27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35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750" spc="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175" dirty="0">
                <a:solidFill>
                  <a:srgbClr val="FFFFFF"/>
                </a:solidFill>
                <a:latin typeface="Trebuchet MS"/>
                <a:cs typeface="Trebuchet MS"/>
              </a:rPr>
              <a:t>57.1 </a:t>
            </a:r>
            <a:r>
              <a:rPr sz="2750" spc="275" dirty="0">
                <a:solidFill>
                  <a:srgbClr val="FFFFFF"/>
                </a:solidFill>
                <a:latin typeface="Trebuchet MS"/>
                <a:cs typeface="Trebuchet MS"/>
              </a:rPr>
              <a:t>Kg</a:t>
            </a:r>
            <a:r>
              <a:rPr sz="275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860" dirty="0">
                <a:solidFill>
                  <a:srgbClr val="FFBF00"/>
                </a:solidFill>
                <a:latin typeface="Trebuchet MS"/>
                <a:cs typeface="Trebuchet MS"/>
              </a:rPr>
              <a:t>=</a:t>
            </a:r>
            <a:r>
              <a:rPr sz="2750" spc="80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2750" b="1" spc="210" dirty="0">
                <a:solidFill>
                  <a:srgbClr val="FFFF00"/>
                </a:solidFill>
                <a:latin typeface="Trebuchet MS"/>
                <a:cs typeface="Trebuchet MS"/>
              </a:rPr>
              <a:t>5.1</a:t>
            </a:r>
            <a:r>
              <a:rPr sz="2750" b="1" spc="20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750" b="1" spc="465" dirty="0">
                <a:solidFill>
                  <a:srgbClr val="FFFF00"/>
                </a:solidFill>
                <a:latin typeface="Trebuchet MS"/>
                <a:cs typeface="Trebuchet MS"/>
              </a:rPr>
              <a:t>Kg</a:t>
            </a:r>
            <a:endParaRPr sz="27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70" y="284479"/>
            <a:ext cx="60248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330" dirty="0">
                <a:solidFill>
                  <a:srgbClr val="000098"/>
                </a:solidFill>
              </a:rPr>
              <a:t>CURVA</a:t>
            </a:r>
            <a:r>
              <a:rPr sz="2400" spc="114" dirty="0">
                <a:solidFill>
                  <a:srgbClr val="000098"/>
                </a:solidFill>
              </a:rPr>
              <a:t> </a:t>
            </a:r>
            <a:r>
              <a:rPr sz="2400" spc="355" dirty="0">
                <a:solidFill>
                  <a:srgbClr val="000098"/>
                </a:solidFill>
              </a:rPr>
              <a:t>DE</a:t>
            </a:r>
            <a:r>
              <a:rPr sz="2400" spc="130" dirty="0">
                <a:solidFill>
                  <a:srgbClr val="000098"/>
                </a:solidFill>
              </a:rPr>
              <a:t> </a:t>
            </a:r>
            <a:r>
              <a:rPr sz="2400" spc="325" dirty="0">
                <a:solidFill>
                  <a:srgbClr val="000098"/>
                </a:solidFill>
              </a:rPr>
              <a:t>GANANCIA</a:t>
            </a:r>
            <a:r>
              <a:rPr sz="2400" spc="140" dirty="0">
                <a:solidFill>
                  <a:srgbClr val="000098"/>
                </a:solidFill>
              </a:rPr>
              <a:t> </a:t>
            </a:r>
            <a:r>
              <a:rPr sz="2400" spc="355" dirty="0">
                <a:solidFill>
                  <a:srgbClr val="000098"/>
                </a:solidFill>
              </a:rPr>
              <a:t>DE</a:t>
            </a:r>
            <a:r>
              <a:rPr sz="2400" spc="130" dirty="0">
                <a:solidFill>
                  <a:srgbClr val="000098"/>
                </a:solidFill>
              </a:rPr>
              <a:t> </a:t>
            </a:r>
            <a:r>
              <a:rPr sz="2400" spc="370" dirty="0">
                <a:solidFill>
                  <a:srgbClr val="000098"/>
                </a:solidFill>
              </a:rPr>
              <a:t>PESO</a:t>
            </a:r>
            <a:r>
              <a:rPr sz="2400" spc="120" dirty="0">
                <a:solidFill>
                  <a:srgbClr val="000098"/>
                </a:solidFill>
              </a:rPr>
              <a:t> </a:t>
            </a:r>
            <a:r>
              <a:rPr sz="2400" spc="340" dirty="0">
                <a:solidFill>
                  <a:srgbClr val="000098"/>
                </a:solidFill>
              </a:rPr>
              <a:t>IMC </a:t>
            </a:r>
            <a:r>
              <a:rPr sz="2400" spc="320" dirty="0">
                <a:solidFill>
                  <a:srgbClr val="000098"/>
                </a:solidFill>
              </a:rPr>
              <a:t>PRECONCEPCIONAL</a:t>
            </a:r>
            <a:r>
              <a:rPr sz="2400" spc="105" dirty="0">
                <a:solidFill>
                  <a:srgbClr val="000098"/>
                </a:solidFill>
              </a:rPr>
              <a:t> </a:t>
            </a:r>
            <a:r>
              <a:rPr sz="2600" spc="415" dirty="0">
                <a:solidFill>
                  <a:srgbClr val="000098"/>
                </a:solidFill>
              </a:rPr>
              <a:t>NORMAL</a:t>
            </a:r>
            <a:endParaRPr sz="2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3780"/>
            <a:ext cx="9144000" cy="582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419" y="337820"/>
            <a:ext cx="7823200" cy="524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b="1" spc="430" dirty="0">
                <a:solidFill>
                  <a:srgbClr val="000098"/>
                </a:solidFill>
                <a:latin typeface="Trebuchet MS"/>
                <a:cs typeface="Trebuchet MS"/>
              </a:rPr>
              <a:t>METODOLOGÍA</a:t>
            </a:r>
            <a:r>
              <a:rPr sz="3200" b="1" spc="195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3200" b="1" spc="400" dirty="0">
                <a:solidFill>
                  <a:srgbClr val="000098"/>
                </a:solidFill>
                <a:latin typeface="Trebuchet MS"/>
                <a:cs typeface="Trebuchet MS"/>
              </a:rPr>
              <a:t>PARA</a:t>
            </a:r>
            <a:r>
              <a:rPr sz="3200" b="1" spc="200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3200" b="1" spc="355" dirty="0">
                <a:solidFill>
                  <a:srgbClr val="000098"/>
                </a:solidFill>
                <a:latin typeface="Trebuchet MS"/>
                <a:cs typeface="Trebuchet MS"/>
              </a:rPr>
              <a:t>EVALUACIÓN </a:t>
            </a:r>
            <a:r>
              <a:rPr sz="3200" b="1" spc="400" dirty="0">
                <a:solidFill>
                  <a:srgbClr val="000098"/>
                </a:solidFill>
                <a:latin typeface="Trebuchet MS"/>
                <a:cs typeface="Trebuchet MS"/>
              </a:rPr>
              <a:t>DEL</a:t>
            </a:r>
            <a:r>
              <a:rPr sz="3200" b="1" spc="180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3200" b="1" spc="415" dirty="0">
                <a:solidFill>
                  <a:srgbClr val="000098"/>
                </a:solidFill>
                <a:latin typeface="Trebuchet MS"/>
                <a:cs typeface="Trebuchet MS"/>
              </a:rPr>
              <a:t>ESTADO</a:t>
            </a:r>
            <a:r>
              <a:rPr sz="3200" b="1" spc="185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3200" b="1" spc="400" dirty="0">
                <a:solidFill>
                  <a:srgbClr val="000098"/>
                </a:solidFill>
                <a:latin typeface="Trebuchet MS"/>
                <a:cs typeface="Trebuchet MS"/>
              </a:rPr>
              <a:t>NUTRICIONAL</a:t>
            </a:r>
            <a:r>
              <a:rPr sz="3200" b="1" spc="185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3200" b="1" spc="470" dirty="0">
                <a:solidFill>
                  <a:srgbClr val="000098"/>
                </a:solidFill>
                <a:latin typeface="Trebuchet MS"/>
                <a:cs typeface="Trebuchet MS"/>
              </a:rPr>
              <a:t>DE</a:t>
            </a:r>
            <a:r>
              <a:rPr sz="3200" b="1" spc="180" dirty="0">
                <a:solidFill>
                  <a:srgbClr val="000098"/>
                </a:solidFill>
                <a:latin typeface="Trebuchet MS"/>
                <a:cs typeface="Trebuchet MS"/>
              </a:rPr>
              <a:t> </a:t>
            </a:r>
            <a:r>
              <a:rPr sz="3200" b="1" spc="325" dirty="0">
                <a:solidFill>
                  <a:srgbClr val="000098"/>
                </a:solidFill>
                <a:latin typeface="Trebuchet MS"/>
                <a:cs typeface="Trebuchet MS"/>
              </a:rPr>
              <a:t>LA </a:t>
            </a:r>
            <a:r>
              <a:rPr sz="3200" b="1" spc="370" dirty="0">
                <a:solidFill>
                  <a:srgbClr val="000098"/>
                </a:solidFill>
                <a:latin typeface="Trebuchet MS"/>
                <a:cs typeface="Trebuchet MS"/>
              </a:rPr>
              <a:t>GESTANTE</a:t>
            </a:r>
            <a:endParaRPr sz="3200">
              <a:latin typeface="Trebuchet MS"/>
              <a:cs typeface="Trebuchet MS"/>
            </a:endParaRPr>
          </a:p>
          <a:p>
            <a:pPr marL="312420" marR="1971675">
              <a:lnSpc>
                <a:spcPct val="101800"/>
              </a:lnSpc>
              <a:spcBef>
                <a:spcPts val="2150"/>
              </a:spcBef>
            </a:pPr>
            <a:r>
              <a:rPr sz="3200" spc="155" dirty="0">
                <a:latin typeface="Trebuchet MS"/>
                <a:cs typeface="Trebuchet MS"/>
              </a:rPr>
              <a:t>Centro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185" dirty="0">
                <a:latin typeface="Trebuchet MS"/>
                <a:cs typeface="Trebuchet MS"/>
              </a:rPr>
              <a:t>Latinoamericano</a:t>
            </a:r>
            <a:r>
              <a:rPr sz="3200" spc="55" dirty="0">
                <a:latin typeface="Trebuchet MS"/>
                <a:cs typeface="Trebuchet MS"/>
              </a:rPr>
              <a:t> </a:t>
            </a:r>
            <a:r>
              <a:rPr sz="3200" spc="195" dirty="0">
                <a:latin typeface="Trebuchet MS"/>
                <a:cs typeface="Trebuchet MS"/>
              </a:rPr>
              <a:t>de </a:t>
            </a:r>
            <a:r>
              <a:rPr sz="3200" spc="135" dirty="0">
                <a:latin typeface="Trebuchet MS"/>
                <a:cs typeface="Trebuchet MS"/>
              </a:rPr>
              <a:t>Perinatología</a:t>
            </a:r>
            <a:r>
              <a:rPr sz="3200" spc="70" dirty="0">
                <a:latin typeface="Trebuchet MS"/>
                <a:cs typeface="Trebuchet MS"/>
              </a:rPr>
              <a:t> </a:t>
            </a:r>
            <a:r>
              <a:rPr sz="3200" spc="114" dirty="0">
                <a:latin typeface="Trebuchet MS"/>
                <a:cs typeface="Trebuchet MS"/>
              </a:rPr>
              <a:t>(CLAP).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3200">
              <a:latin typeface="Trebuchet MS"/>
              <a:cs typeface="Trebuchet MS"/>
            </a:endParaRPr>
          </a:p>
          <a:p>
            <a:pPr marL="312420" marR="968375">
              <a:lnSpc>
                <a:spcPct val="101899"/>
              </a:lnSpc>
            </a:pPr>
            <a:r>
              <a:rPr sz="3200" spc="200" dirty="0">
                <a:latin typeface="Trebuchet MS"/>
                <a:cs typeface="Trebuchet MS"/>
              </a:rPr>
              <a:t>Guía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225" dirty="0">
                <a:latin typeface="Trebuchet MS"/>
                <a:cs typeface="Trebuchet MS"/>
              </a:rPr>
              <a:t>de</a:t>
            </a:r>
            <a:r>
              <a:rPr sz="3200" spc="60" dirty="0">
                <a:latin typeface="Trebuchet MS"/>
                <a:cs typeface="Trebuchet MS"/>
              </a:rPr>
              <a:t> </a:t>
            </a:r>
            <a:r>
              <a:rPr sz="3200" spc="114" dirty="0">
                <a:latin typeface="Trebuchet MS"/>
                <a:cs typeface="Trebuchet MS"/>
              </a:rPr>
              <a:t>Práctica</a:t>
            </a:r>
            <a:r>
              <a:rPr sz="3200" spc="70" dirty="0">
                <a:latin typeface="Trebuchet MS"/>
                <a:cs typeface="Trebuchet MS"/>
              </a:rPr>
              <a:t> </a:t>
            </a:r>
            <a:r>
              <a:rPr sz="3200" spc="120" dirty="0">
                <a:latin typeface="Trebuchet MS"/>
                <a:cs typeface="Trebuchet MS"/>
              </a:rPr>
              <a:t>Clínica</a:t>
            </a:r>
            <a:r>
              <a:rPr sz="3200" spc="70" dirty="0">
                <a:latin typeface="Trebuchet MS"/>
                <a:cs typeface="Trebuchet MS"/>
              </a:rPr>
              <a:t> </a:t>
            </a:r>
            <a:r>
              <a:rPr sz="3200" spc="195" dirty="0">
                <a:latin typeface="Trebuchet MS"/>
                <a:cs typeface="Trebuchet MS"/>
              </a:rPr>
              <a:t>de </a:t>
            </a:r>
            <a:r>
              <a:rPr sz="3200" spc="160" dirty="0">
                <a:latin typeface="Trebuchet MS"/>
                <a:cs typeface="Trebuchet MS"/>
              </a:rPr>
              <a:t>Alimentación</a:t>
            </a:r>
            <a:r>
              <a:rPr sz="3200" spc="60" dirty="0">
                <a:latin typeface="Trebuchet MS"/>
                <a:cs typeface="Trebuchet MS"/>
              </a:rPr>
              <a:t> </a:t>
            </a:r>
            <a:r>
              <a:rPr sz="3200" spc="315" dirty="0">
                <a:latin typeface="Trebuchet MS"/>
                <a:cs typeface="Trebuchet MS"/>
              </a:rPr>
              <a:t>y</a:t>
            </a:r>
            <a:r>
              <a:rPr sz="3200" spc="75" dirty="0">
                <a:latin typeface="Trebuchet MS"/>
                <a:cs typeface="Trebuchet MS"/>
              </a:rPr>
              <a:t> </a:t>
            </a:r>
            <a:r>
              <a:rPr sz="3200" spc="135" dirty="0">
                <a:latin typeface="Trebuchet MS"/>
                <a:cs typeface="Trebuchet MS"/>
              </a:rPr>
              <a:t>Nutrición</a:t>
            </a:r>
            <a:r>
              <a:rPr sz="3200" spc="75" dirty="0">
                <a:latin typeface="Trebuchet MS"/>
                <a:cs typeface="Trebuchet MS"/>
              </a:rPr>
              <a:t> </a:t>
            </a:r>
            <a:r>
              <a:rPr sz="3200" spc="225" dirty="0">
                <a:latin typeface="Trebuchet MS"/>
                <a:cs typeface="Trebuchet MS"/>
              </a:rPr>
              <a:t>de</a:t>
            </a:r>
            <a:r>
              <a:rPr sz="3200" spc="70" dirty="0">
                <a:latin typeface="Trebuchet MS"/>
                <a:cs typeface="Trebuchet MS"/>
              </a:rPr>
              <a:t> </a:t>
            </a:r>
            <a:r>
              <a:rPr sz="3200" spc="75" dirty="0">
                <a:latin typeface="Trebuchet MS"/>
                <a:cs typeface="Trebuchet MS"/>
              </a:rPr>
              <a:t>la </a:t>
            </a:r>
            <a:r>
              <a:rPr sz="3200" spc="195" dirty="0">
                <a:latin typeface="Trebuchet MS"/>
                <a:cs typeface="Trebuchet MS"/>
              </a:rPr>
              <a:t>Gestante</a:t>
            </a:r>
            <a:r>
              <a:rPr sz="3200" spc="55" dirty="0">
                <a:latin typeface="Trebuchet MS"/>
                <a:cs typeface="Trebuchet MS"/>
              </a:rPr>
              <a:t> </a:t>
            </a:r>
            <a:r>
              <a:rPr sz="3200" spc="315" dirty="0">
                <a:latin typeface="Trebuchet MS"/>
                <a:cs typeface="Trebuchet MS"/>
              </a:rPr>
              <a:t>y</a:t>
            </a:r>
            <a:r>
              <a:rPr sz="3200" spc="60" dirty="0">
                <a:latin typeface="Trebuchet MS"/>
                <a:cs typeface="Trebuchet MS"/>
              </a:rPr>
              <a:t> </a:t>
            </a:r>
            <a:r>
              <a:rPr sz="3200" spc="235" dirty="0">
                <a:latin typeface="Trebuchet MS"/>
                <a:cs typeface="Trebuchet MS"/>
              </a:rPr>
              <a:t>Madre</a:t>
            </a:r>
            <a:r>
              <a:rPr sz="3200" spc="50" dirty="0">
                <a:latin typeface="Trebuchet MS"/>
                <a:cs typeface="Trebuchet MS"/>
              </a:rPr>
              <a:t> </a:t>
            </a:r>
            <a:r>
              <a:rPr sz="3200" spc="240" dirty="0">
                <a:latin typeface="Trebuchet MS"/>
                <a:cs typeface="Trebuchet MS"/>
              </a:rPr>
              <a:t>en</a:t>
            </a:r>
            <a:r>
              <a:rPr sz="3200" spc="55" dirty="0">
                <a:latin typeface="Trebuchet MS"/>
                <a:cs typeface="Trebuchet MS"/>
              </a:rPr>
              <a:t> </a:t>
            </a:r>
            <a:r>
              <a:rPr sz="3200" spc="130" dirty="0">
                <a:latin typeface="Trebuchet MS"/>
                <a:cs typeface="Trebuchet MS"/>
              </a:rPr>
              <a:t>Período</a:t>
            </a:r>
            <a:r>
              <a:rPr sz="3200" spc="60" dirty="0">
                <a:latin typeface="Trebuchet MS"/>
                <a:cs typeface="Trebuchet MS"/>
              </a:rPr>
              <a:t> </a:t>
            </a:r>
            <a:r>
              <a:rPr sz="3200" spc="185" dirty="0">
                <a:latin typeface="Trebuchet MS"/>
                <a:cs typeface="Trebuchet MS"/>
              </a:rPr>
              <a:t>de </a:t>
            </a:r>
            <a:r>
              <a:rPr sz="3200" spc="130" dirty="0">
                <a:latin typeface="Trebuchet MS"/>
                <a:cs typeface="Trebuchet MS"/>
              </a:rPr>
              <a:t>Lactancia.</a:t>
            </a:r>
            <a:r>
              <a:rPr sz="3200" spc="60" dirty="0">
                <a:latin typeface="Trebuchet MS"/>
                <a:cs typeface="Trebuchet MS"/>
              </a:rPr>
              <a:t> </a:t>
            </a:r>
            <a:r>
              <a:rPr sz="3200" spc="195" dirty="0">
                <a:latin typeface="Trebuchet MS"/>
                <a:cs typeface="Trebuchet MS"/>
              </a:rPr>
              <a:t>(MSP,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204" dirty="0">
                <a:latin typeface="Trebuchet MS"/>
                <a:cs typeface="Trebuchet MS"/>
              </a:rPr>
              <a:t>2014).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 marR="30480" indent="193040">
              <a:lnSpc>
                <a:spcPct val="100000"/>
              </a:lnSpc>
              <a:spcBef>
                <a:spcPts val="100"/>
              </a:spcBef>
            </a:pPr>
            <a:r>
              <a:rPr sz="3200" spc="440" dirty="0">
                <a:solidFill>
                  <a:srgbClr val="000098"/>
                </a:solidFill>
              </a:rPr>
              <a:t>GANANCIA</a:t>
            </a:r>
            <a:r>
              <a:rPr sz="3200" spc="180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70" dirty="0">
                <a:solidFill>
                  <a:srgbClr val="000098"/>
                </a:solidFill>
              </a:rPr>
              <a:t> </a:t>
            </a:r>
            <a:r>
              <a:rPr sz="3200" spc="475" dirty="0">
                <a:solidFill>
                  <a:srgbClr val="000098"/>
                </a:solidFill>
              </a:rPr>
              <a:t>PESO</a:t>
            </a:r>
            <a:r>
              <a:rPr sz="3200" spc="170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70" dirty="0">
                <a:solidFill>
                  <a:srgbClr val="000098"/>
                </a:solidFill>
              </a:rPr>
              <a:t> </a:t>
            </a:r>
            <a:r>
              <a:rPr sz="3200" spc="320" dirty="0">
                <a:solidFill>
                  <a:srgbClr val="000098"/>
                </a:solidFill>
              </a:rPr>
              <a:t>LA </a:t>
            </a:r>
            <a:r>
              <a:rPr sz="4800" spc="-555" baseline="-21701" dirty="0"/>
              <a:t>E</a:t>
            </a:r>
            <a:r>
              <a:rPr sz="3200" spc="-1710" dirty="0">
                <a:solidFill>
                  <a:srgbClr val="000098"/>
                </a:solidFill>
              </a:rPr>
              <a:t>M</a:t>
            </a:r>
            <a:r>
              <a:rPr sz="4800" spc="292" baseline="-21701" dirty="0"/>
              <a:t>j</a:t>
            </a:r>
            <a:r>
              <a:rPr sz="4800" spc="-622" baseline="-21701" dirty="0"/>
              <a:t>e</a:t>
            </a:r>
            <a:r>
              <a:rPr sz="3200" spc="-1370" dirty="0">
                <a:solidFill>
                  <a:srgbClr val="000098"/>
                </a:solidFill>
              </a:rPr>
              <a:t>U</a:t>
            </a:r>
            <a:r>
              <a:rPr sz="4800" spc="-1537" baseline="-21701" dirty="0"/>
              <a:t>m</a:t>
            </a:r>
            <a:r>
              <a:rPr sz="3200" spc="185" dirty="0">
                <a:solidFill>
                  <a:srgbClr val="000098"/>
                </a:solidFill>
              </a:rPr>
              <a:t>J</a:t>
            </a:r>
            <a:r>
              <a:rPr sz="3200" spc="-1410" dirty="0">
                <a:solidFill>
                  <a:srgbClr val="000098"/>
                </a:solidFill>
              </a:rPr>
              <a:t>E</a:t>
            </a:r>
            <a:r>
              <a:rPr sz="4800" spc="-195" baseline="-21701" dirty="0"/>
              <a:t>p</a:t>
            </a:r>
            <a:r>
              <a:rPr sz="3200" spc="-1455" dirty="0">
                <a:solidFill>
                  <a:srgbClr val="000098"/>
                </a:solidFill>
              </a:rPr>
              <a:t>R</a:t>
            </a:r>
            <a:r>
              <a:rPr sz="4800" spc="322" baseline="-21701" dirty="0"/>
              <a:t>l</a:t>
            </a:r>
            <a:r>
              <a:rPr sz="4800" spc="142" baseline="-21701" dirty="0"/>
              <a:t>o</a:t>
            </a:r>
            <a:r>
              <a:rPr sz="3200" spc="-944" dirty="0">
                <a:solidFill>
                  <a:srgbClr val="000098"/>
                </a:solidFill>
              </a:rPr>
              <a:t>G</a:t>
            </a:r>
            <a:r>
              <a:rPr sz="4800" spc="-780" baseline="-21701" dirty="0"/>
              <a:t>8</a:t>
            </a:r>
            <a:r>
              <a:rPr sz="3200" spc="-935" dirty="0">
                <a:solidFill>
                  <a:srgbClr val="000098"/>
                </a:solidFill>
              </a:rPr>
              <a:t>E</a:t>
            </a:r>
            <a:r>
              <a:rPr sz="4800" spc="367" baseline="-21701" dirty="0"/>
              <a:t>:</a:t>
            </a:r>
            <a:r>
              <a:rPr sz="3200" spc="200" dirty="0">
                <a:solidFill>
                  <a:srgbClr val="000098"/>
                </a:solidFill>
              </a:rPr>
              <a:t>S</a:t>
            </a:r>
            <a:r>
              <a:rPr sz="3200" spc="190" dirty="0">
                <a:solidFill>
                  <a:srgbClr val="000098"/>
                </a:solidFill>
              </a:rPr>
              <a:t>T</a:t>
            </a:r>
            <a:r>
              <a:rPr sz="3200" spc="195" dirty="0">
                <a:solidFill>
                  <a:srgbClr val="000098"/>
                </a:solidFill>
              </a:rPr>
              <a:t>AN</a:t>
            </a:r>
            <a:r>
              <a:rPr sz="3200" spc="190" dirty="0">
                <a:solidFill>
                  <a:srgbClr val="000098"/>
                </a:solidFill>
              </a:rPr>
              <a:t>T</a:t>
            </a:r>
            <a:r>
              <a:rPr sz="3200" spc="195" dirty="0">
                <a:solidFill>
                  <a:srgbClr val="000098"/>
                </a:solidFill>
              </a:rPr>
              <a:t>E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614680" y="1290319"/>
            <a:ext cx="2420620" cy="48260"/>
            <a:chOff x="614680" y="1290319"/>
            <a:chExt cx="2420620" cy="48260"/>
          </a:xfrm>
        </p:grpSpPr>
        <p:sp>
          <p:nvSpPr>
            <p:cNvPr id="4" name="object 4"/>
            <p:cNvSpPr/>
            <p:nvPr/>
          </p:nvSpPr>
          <p:spPr>
            <a:xfrm>
              <a:off x="614680" y="1314449"/>
              <a:ext cx="416559" cy="0"/>
            </a:xfrm>
            <a:custGeom>
              <a:avLst/>
              <a:gdLst/>
              <a:ahLst/>
              <a:cxnLst/>
              <a:rect l="l" t="t" r="r" b="b"/>
              <a:pathLst>
                <a:path w="416559">
                  <a:moveTo>
                    <a:pt x="0" y="0"/>
                  </a:moveTo>
                  <a:lnTo>
                    <a:pt x="416559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1240" y="1314449"/>
              <a:ext cx="276860" cy="0"/>
            </a:xfrm>
            <a:custGeom>
              <a:avLst/>
              <a:gdLst/>
              <a:ahLst/>
              <a:cxnLst/>
              <a:rect l="l" t="t" r="r" b="b"/>
              <a:pathLst>
                <a:path w="276859">
                  <a:moveTo>
                    <a:pt x="0" y="0"/>
                  </a:moveTo>
                  <a:lnTo>
                    <a:pt x="27686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0640" y="1314449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39">
                  <a:moveTo>
                    <a:pt x="0" y="0"/>
                  </a:moveTo>
                  <a:lnTo>
                    <a:pt x="71374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24380" y="1314449"/>
              <a:ext cx="139700" cy="0"/>
            </a:xfrm>
            <a:custGeom>
              <a:avLst/>
              <a:gdLst/>
              <a:ahLst/>
              <a:cxnLst/>
              <a:rect l="l" t="t" r="r" b="b"/>
              <a:pathLst>
                <a:path w="139700">
                  <a:moveTo>
                    <a:pt x="0" y="0"/>
                  </a:moveTo>
                  <a:lnTo>
                    <a:pt x="13970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6619" y="1314449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940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46019" y="1314449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39">
                  <a:moveTo>
                    <a:pt x="0" y="0"/>
                  </a:moveTo>
                  <a:lnTo>
                    <a:pt x="14224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88259" y="1314449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321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72740" y="1314449"/>
              <a:ext cx="162560" cy="0"/>
            </a:xfrm>
            <a:custGeom>
              <a:avLst/>
              <a:gdLst/>
              <a:ahLst/>
              <a:cxnLst/>
              <a:rect l="l" t="t" r="r" b="b"/>
              <a:pathLst>
                <a:path w="162560">
                  <a:moveTo>
                    <a:pt x="0" y="0"/>
                  </a:moveTo>
                  <a:lnTo>
                    <a:pt x="16256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01980" y="1441450"/>
            <a:ext cx="8141334" cy="4928016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183515">
              <a:lnSpc>
                <a:spcPct val="102000"/>
              </a:lnSpc>
              <a:spcBef>
                <a:spcPts val="30"/>
              </a:spcBef>
              <a:tabLst>
                <a:tab pos="548005" algn="l"/>
                <a:tab pos="1435735" algn="l"/>
                <a:tab pos="2097405" algn="l"/>
                <a:tab pos="5346065" algn="l"/>
                <a:tab pos="7525384" algn="l"/>
              </a:tabLst>
            </a:pPr>
            <a:r>
              <a:rPr sz="2750" spc="-10" dirty="0">
                <a:latin typeface="Trebuchet MS"/>
                <a:cs typeface="Trebuchet MS"/>
              </a:rPr>
              <a:t>Mujer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45" dirty="0">
                <a:latin typeface="Trebuchet MS"/>
                <a:cs typeface="Trebuchet MS"/>
              </a:rPr>
              <a:t>de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315" dirty="0">
                <a:latin typeface="Trebuchet MS"/>
                <a:cs typeface="Trebuchet MS"/>
              </a:rPr>
              <a:t>25</a:t>
            </a:r>
            <a:r>
              <a:rPr sz="2750" spc="360" dirty="0">
                <a:latin typeface="Trebuchet MS"/>
                <a:cs typeface="Trebuchet MS"/>
              </a:rPr>
              <a:t> </a:t>
            </a:r>
            <a:r>
              <a:rPr sz="2750" spc="275" dirty="0">
                <a:latin typeface="Trebuchet MS"/>
                <a:cs typeface="Trebuchet MS"/>
              </a:rPr>
              <a:t>años</a:t>
            </a:r>
            <a:r>
              <a:rPr sz="2750" spc="310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acude</a:t>
            </a:r>
            <a:r>
              <a:rPr sz="2750" spc="320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90" dirty="0">
                <a:latin typeface="Trebuchet MS"/>
                <a:cs typeface="Trebuchet MS"/>
              </a:rPr>
              <a:t>la</a:t>
            </a:r>
            <a:r>
              <a:rPr sz="2750" spc="355" dirty="0">
                <a:latin typeface="Trebuchet MS"/>
                <a:cs typeface="Trebuchet MS"/>
              </a:rPr>
              <a:t> </a:t>
            </a:r>
            <a:r>
              <a:rPr sz="2750" spc="165" dirty="0">
                <a:latin typeface="Trebuchet MS"/>
                <a:cs typeface="Trebuchet MS"/>
              </a:rPr>
              <a:t>consulta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80" dirty="0">
                <a:latin typeface="Trebuchet MS"/>
                <a:cs typeface="Trebuchet MS"/>
              </a:rPr>
              <a:t>a </a:t>
            </a:r>
            <a:r>
              <a:rPr sz="2750" spc="60" dirty="0">
                <a:latin typeface="Trebuchet MS"/>
                <a:cs typeface="Trebuchet MS"/>
              </a:rPr>
              <a:t>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70" dirty="0">
                <a:latin typeface="Trebuchet MS"/>
                <a:cs typeface="Trebuchet MS"/>
              </a:rPr>
              <a:t>semana</a:t>
            </a:r>
            <a:r>
              <a:rPr sz="2750" spc="365" dirty="0">
                <a:latin typeface="Trebuchet MS"/>
                <a:cs typeface="Trebuchet MS"/>
              </a:rPr>
              <a:t> </a:t>
            </a:r>
            <a:r>
              <a:rPr sz="2750" spc="310" dirty="0">
                <a:latin typeface="Trebuchet MS"/>
                <a:cs typeface="Trebuchet MS"/>
              </a:rPr>
              <a:t>16</a:t>
            </a:r>
            <a:r>
              <a:rPr sz="2750" spc="100" dirty="0">
                <a:latin typeface="Trebuchet MS"/>
                <a:cs typeface="Trebuchet MS"/>
              </a:rPr>
              <a:t> </a:t>
            </a:r>
            <a:r>
              <a:rPr sz="2750" spc="215" dirty="0">
                <a:latin typeface="Trebuchet MS"/>
                <a:cs typeface="Trebuchet MS"/>
              </a:rPr>
              <a:t>con</a:t>
            </a:r>
            <a:r>
              <a:rPr sz="2750" spc="55" dirty="0">
                <a:latin typeface="Trebuchet MS"/>
                <a:cs typeface="Trebuchet MS"/>
              </a:rPr>
              <a:t> </a:t>
            </a:r>
            <a:r>
              <a:rPr sz="2750" spc="235" dirty="0">
                <a:latin typeface="Trebuchet MS"/>
                <a:cs typeface="Trebuchet MS"/>
              </a:rPr>
              <a:t>un</a:t>
            </a:r>
            <a:r>
              <a:rPr sz="2750" spc="150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peso</a:t>
            </a:r>
            <a:r>
              <a:rPr sz="2750" spc="229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60" dirty="0">
                <a:latin typeface="Trebuchet MS"/>
                <a:cs typeface="Trebuchet MS"/>
              </a:rPr>
              <a:t> </a:t>
            </a:r>
            <a:r>
              <a:rPr sz="2750" spc="204" dirty="0">
                <a:latin typeface="Trebuchet MS"/>
                <a:cs typeface="Trebuchet MS"/>
              </a:rPr>
              <a:t>54.7</a:t>
            </a:r>
            <a:r>
              <a:rPr sz="2750" spc="140" dirty="0">
                <a:latin typeface="Trebuchet MS"/>
                <a:cs typeface="Trebuchet MS"/>
              </a:rPr>
              <a:t> </a:t>
            </a:r>
            <a:r>
              <a:rPr sz="2750" spc="275" dirty="0">
                <a:latin typeface="Trebuchet MS"/>
                <a:cs typeface="Trebuchet MS"/>
              </a:rPr>
              <a:t>Kg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270" dirty="0">
                <a:latin typeface="Trebuchet MS"/>
                <a:cs typeface="Trebuchet MS"/>
              </a:rPr>
              <a:t>y</a:t>
            </a:r>
            <a:r>
              <a:rPr sz="2750" spc="140" dirty="0">
                <a:latin typeface="Trebuchet MS"/>
                <a:cs typeface="Trebuchet MS"/>
              </a:rPr>
              <a:t> </a:t>
            </a:r>
            <a:r>
              <a:rPr sz="2750" spc="200" dirty="0">
                <a:latin typeface="Trebuchet MS"/>
                <a:cs typeface="Trebuchet MS"/>
              </a:rPr>
              <a:t>una </a:t>
            </a:r>
            <a:r>
              <a:rPr sz="2750" spc="65" dirty="0">
                <a:latin typeface="Trebuchet MS"/>
                <a:cs typeface="Trebuchet MS"/>
              </a:rPr>
              <a:t>talla</a:t>
            </a:r>
            <a:r>
              <a:rPr sz="2750" spc="13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65" dirty="0">
                <a:latin typeface="Trebuchet MS"/>
                <a:cs typeface="Trebuchet MS"/>
              </a:rPr>
              <a:t> </a:t>
            </a:r>
            <a:r>
              <a:rPr sz="2750" spc="315" dirty="0">
                <a:latin typeface="Trebuchet MS"/>
                <a:cs typeface="Trebuchet MS"/>
              </a:rPr>
              <a:t>172</a:t>
            </a:r>
            <a:r>
              <a:rPr sz="2750" spc="155" dirty="0">
                <a:latin typeface="Trebuchet MS"/>
                <a:cs typeface="Trebuchet MS"/>
              </a:rPr>
              <a:t> </a:t>
            </a:r>
            <a:r>
              <a:rPr sz="2750" spc="125" dirty="0">
                <a:latin typeface="Trebuchet MS"/>
                <a:cs typeface="Trebuchet MS"/>
              </a:rPr>
              <a:t>cm.</a:t>
            </a:r>
            <a:endParaRPr sz="275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885"/>
              </a:spcBef>
              <a:tabLst>
                <a:tab pos="868044" algn="l"/>
                <a:tab pos="2112645" algn="l"/>
                <a:tab pos="3056255" algn="l"/>
                <a:tab pos="3809365" algn="l"/>
                <a:tab pos="5144135" algn="l"/>
                <a:tab pos="5583555" algn="l"/>
                <a:tab pos="6478905" algn="l"/>
              </a:tabLst>
            </a:pPr>
            <a:r>
              <a:rPr sz="2750" spc="-25" dirty="0">
                <a:latin typeface="Trebuchet MS"/>
                <a:cs typeface="Trebuchet MS"/>
              </a:rPr>
              <a:t>La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60" dirty="0">
                <a:latin typeface="Trebuchet MS"/>
                <a:cs typeface="Trebuchet MS"/>
              </a:rPr>
              <a:t>gestante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60" dirty="0">
                <a:latin typeface="Trebuchet MS"/>
                <a:cs typeface="Trebuchet MS"/>
              </a:rPr>
              <a:t>asiste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8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65" dirty="0">
                <a:latin typeface="Trebuchet MS"/>
                <a:cs typeface="Trebuchet MS"/>
              </a:rPr>
              <a:t>su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54" dirty="0">
                <a:latin typeface="Trebuchet MS"/>
                <a:cs typeface="Trebuchet MS"/>
              </a:rPr>
              <a:t>segunda </a:t>
            </a:r>
            <a:r>
              <a:rPr sz="2750" spc="160" dirty="0">
                <a:latin typeface="Trebuchet MS"/>
                <a:cs typeface="Trebuchet MS"/>
              </a:rPr>
              <a:t>consulta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7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65" dirty="0">
                <a:latin typeface="Trebuchet MS"/>
                <a:cs typeface="Trebuchet MS"/>
              </a:rPr>
              <a:t>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65" dirty="0">
                <a:latin typeface="Trebuchet MS"/>
                <a:cs typeface="Trebuchet MS"/>
              </a:rPr>
              <a:t>semana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315" dirty="0">
                <a:latin typeface="Trebuchet MS"/>
                <a:cs typeface="Trebuchet MS"/>
              </a:rPr>
              <a:t>20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270" dirty="0">
                <a:latin typeface="Trebuchet MS"/>
                <a:cs typeface="Trebuchet MS"/>
              </a:rPr>
              <a:t>y</a:t>
            </a:r>
            <a:r>
              <a:rPr sz="2750" spc="140" dirty="0">
                <a:latin typeface="Trebuchet MS"/>
                <a:cs typeface="Trebuchet MS"/>
              </a:rPr>
              <a:t> </a:t>
            </a:r>
            <a:r>
              <a:rPr sz="2750" spc="135" dirty="0">
                <a:latin typeface="Trebuchet MS"/>
                <a:cs typeface="Trebuchet MS"/>
              </a:rPr>
              <a:t>registra</a:t>
            </a:r>
            <a:r>
              <a:rPr sz="2750" spc="215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un peso</a:t>
            </a:r>
            <a:r>
              <a:rPr sz="2750" spc="22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65" dirty="0">
                <a:latin typeface="Trebuchet MS"/>
                <a:cs typeface="Trebuchet MS"/>
              </a:rPr>
              <a:t> </a:t>
            </a:r>
            <a:r>
              <a:rPr sz="2750" spc="200" dirty="0">
                <a:latin typeface="Trebuchet MS"/>
                <a:cs typeface="Trebuchet MS"/>
              </a:rPr>
              <a:t>56.9</a:t>
            </a:r>
            <a:r>
              <a:rPr sz="2750" spc="140" dirty="0">
                <a:latin typeface="Trebuchet MS"/>
                <a:cs typeface="Trebuchet MS"/>
              </a:rPr>
              <a:t> </a:t>
            </a:r>
            <a:r>
              <a:rPr sz="2750" spc="110" dirty="0">
                <a:latin typeface="Trebuchet MS"/>
                <a:cs typeface="Trebuchet MS"/>
              </a:rPr>
              <a:t>Kg.</a:t>
            </a:r>
            <a:endParaRPr sz="2750" dirty="0">
              <a:latin typeface="Trebuchet MS"/>
              <a:cs typeface="Trebuchet MS"/>
            </a:endParaRPr>
          </a:p>
          <a:p>
            <a:pPr marL="12700" marR="78105">
              <a:lnSpc>
                <a:spcPct val="100000"/>
              </a:lnSpc>
              <a:spcBef>
                <a:spcPts val="900"/>
              </a:spcBef>
              <a:tabLst>
                <a:tab pos="796925" algn="l"/>
                <a:tab pos="1429385" algn="l"/>
                <a:tab pos="2398395" algn="l"/>
                <a:tab pos="3752215" algn="l"/>
                <a:tab pos="4439285" algn="l"/>
                <a:tab pos="5687695" algn="l"/>
                <a:tab pos="6127115" algn="l"/>
                <a:tab pos="6660515" algn="l"/>
              </a:tabLst>
            </a:pPr>
            <a:r>
              <a:rPr sz="2750" spc="-105" dirty="0">
                <a:latin typeface="Trebuchet MS"/>
                <a:cs typeface="Trebuchet MS"/>
              </a:rPr>
              <a:t>En</a:t>
            </a:r>
            <a:r>
              <a:rPr sz="2750" spc="-85" dirty="0">
                <a:latin typeface="Trebuchet MS"/>
                <a:cs typeface="Trebuchet MS"/>
              </a:rPr>
              <a:t> </a:t>
            </a:r>
            <a:r>
              <a:rPr sz="2750" spc="265" dirty="0">
                <a:latin typeface="Trebuchet MS"/>
                <a:cs typeface="Trebuchet MS"/>
              </a:rPr>
              <a:t>su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25" dirty="0">
                <a:latin typeface="Trebuchet MS"/>
                <a:cs typeface="Trebuchet MS"/>
              </a:rPr>
              <a:t>tercera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70" dirty="0">
                <a:latin typeface="Trebuchet MS"/>
                <a:cs typeface="Trebuchet MS"/>
              </a:rPr>
              <a:t>consulta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8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60" dirty="0">
                <a:latin typeface="Trebuchet MS"/>
                <a:cs typeface="Trebuchet MS"/>
              </a:rPr>
              <a:t>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60" dirty="0">
                <a:latin typeface="Trebuchet MS"/>
                <a:cs typeface="Trebuchet MS"/>
              </a:rPr>
              <a:t>semana </a:t>
            </a:r>
            <a:r>
              <a:rPr sz="2750" spc="145" dirty="0">
                <a:latin typeface="Trebuchet MS"/>
                <a:cs typeface="Trebuchet MS"/>
              </a:rPr>
              <a:t>24,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60" dirty="0">
                <a:latin typeface="Trebuchet MS"/>
                <a:cs typeface="Trebuchet MS"/>
              </a:rPr>
              <a:t>el</a:t>
            </a:r>
            <a:r>
              <a:rPr sz="2750" dirty="0">
                <a:latin typeface="Trebuchet MS"/>
                <a:cs typeface="Trebuchet MS"/>
              </a:rPr>
              <a:t>		</a:t>
            </a:r>
            <a:r>
              <a:rPr sz="2750" spc="210" dirty="0">
                <a:latin typeface="Trebuchet MS"/>
                <a:cs typeface="Trebuchet MS"/>
              </a:rPr>
              <a:t>peso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40" dirty="0">
                <a:latin typeface="Trebuchet MS"/>
                <a:cs typeface="Trebuchet MS"/>
              </a:rPr>
              <a:t>es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40" dirty="0">
                <a:latin typeface="Trebuchet MS"/>
                <a:cs typeface="Trebuchet MS"/>
              </a:rPr>
              <a:t>de</a:t>
            </a:r>
            <a:endParaRPr sz="27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750" spc="200" dirty="0">
                <a:latin typeface="Trebuchet MS"/>
                <a:cs typeface="Trebuchet MS"/>
              </a:rPr>
              <a:t>58.9</a:t>
            </a:r>
            <a:r>
              <a:rPr sz="2750" spc="140" dirty="0">
                <a:latin typeface="Trebuchet MS"/>
                <a:cs typeface="Trebuchet MS"/>
              </a:rPr>
              <a:t> </a:t>
            </a:r>
            <a:r>
              <a:rPr sz="2750" spc="110" dirty="0">
                <a:latin typeface="Trebuchet MS"/>
                <a:cs typeface="Trebuchet MS"/>
              </a:rPr>
              <a:t>Kg.</a:t>
            </a:r>
            <a:endParaRPr sz="2750" dirty="0">
              <a:latin typeface="Trebuchet MS"/>
              <a:cs typeface="Trebuchet MS"/>
            </a:endParaRPr>
          </a:p>
          <a:p>
            <a:pPr marL="12700" marR="438784">
              <a:lnSpc>
                <a:spcPct val="100000"/>
              </a:lnSpc>
            </a:pPr>
            <a:r>
              <a:rPr sz="2750" spc="165" dirty="0">
                <a:solidFill>
                  <a:srgbClr val="0033CC"/>
                </a:solidFill>
                <a:latin typeface="Trebuchet MS"/>
                <a:cs typeface="Trebuchet MS"/>
              </a:rPr>
              <a:t></a:t>
            </a:r>
            <a:r>
              <a:rPr sz="2750" b="1" spc="165" dirty="0">
                <a:solidFill>
                  <a:srgbClr val="0033CC"/>
                </a:solidFill>
                <a:latin typeface="Trebuchet MS"/>
                <a:cs typeface="Trebuchet MS"/>
              </a:rPr>
              <a:t>Determine</a:t>
            </a:r>
            <a:r>
              <a:rPr sz="2750" b="1" spc="17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20" dirty="0">
                <a:solidFill>
                  <a:srgbClr val="0033CC"/>
                </a:solidFill>
                <a:latin typeface="Trebuchet MS"/>
                <a:cs typeface="Trebuchet MS"/>
              </a:rPr>
              <a:t>qué</a:t>
            </a:r>
            <a:r>
              <a:rPr sz="2750" b="1" spc="22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95" dirty="0">
                <a:solidFill>
                  <a:srgbClr val="0033CC"/>
                </a:solidFill>
                <a:latin typeface="Trebuchet MS"/>
                <a:cs typeface="Trebuchet MS"/>
              </a:rPr>
              <a:t>instrumento</a:t>
            </a:r>
            <a:r>
              <a:rPr sz="2750" b="1" spc="15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70" dirty="0">
                <a:solidFill>
                  <a:srgbClr val="0033CC"/>
                </a:solidFill>
                <a:latin typeface="Trebuchet MS"/>
                <a:cs typeface="Trebuchet MS"/>
              </a:rPr>
              <a:t>se</a:t>
            </a:r>
            <a:r>
              <a:rPr sz="2750" b="1" spc="23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195" dirty="0">
                <a:solidFill>
                  <a:srgbClr val="0033CC"/>
                </a:solidFill>
                <a:latin typeface="Trebuchet MS"/>
                <a:cs typeface="Trebuchet MS"/>
              </a:rPr>
              <a:t>utiliza </a:t>
            </a:r>
            <a:r>
              <a:rPr sz="2750" b="1" spc="340" dirty="0">
                <a:solidFill>
                  <a:srgbClr val="0033CC"/>
                </a:solidFill>
                <a:latin typeface="Trebuchet MS"/>
                <a:cs typeface="Trebuchet MS"/>
              </a:rPr>
              <a:t>para</a:t>
            </a:r>
            <a:r>
              <a:rPr sz="2750" b="1" spc="14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80" dirty="0">
                <a:solidFill>
                  <a:srgbClr val="0033CC"/>
                </a:solidFill>
                <a:latin typeface="Trebuchet MS"/>
                <a:cs typeface="Trebuchet MS"/>
              </a:rPr>
              <a:t>ubicarla</a:t>
            </a:r>
            <a:r>
              <a:rPr sz="2750" b="1" spc="15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15" dirty="0">
                <a:solidFill>
                  <a:srgbClr val="0033CC"/>
                </a:solidFill>
                <a:latin typeface="Trebuchet MS"/>
                <a:cs typeface="Trebuchet MS"/>
              </a:rPr>
              <a:t>en</a:t>
            </a:r>
            <a:r>
              <a:rPr sz="2750" b="1" spc="21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10" dirty="0">
                <a:solidFill>
                  <a:srgbClr val="0033CC"/>
                </a:solidFill>
                <a:latin typeface="Trebuchet MS"/>
                <a:cs typeface="Trebuchet MS"/>
              </a:rPr>
              <a:t>las</a:t>
            </a:r>
            <a:r>
              <a:rPr sz="2750" b="1" spc="21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05" dirty="0">
                <a:solidFill>
                  <a:srgbClr val="0033CC"/>
                </a:solidFill>
                <a:latin typeface="Trebuchet MS"/>
                <a:cs typeface="Trebuchet MS"/>
              </a:rPr>
              <a:t>curvas</a:t>
            </a:r>
            <a:r>
              <a:rPr sz="2750" b="1" spc="29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20" dirty="0">
                <a:solidFill>
                  <a:srgbClr val="0033CC"/>
                </a:solidFill>
                <a:latin typeface="Trebuchet MS"/>
                <a:cs typeface="Trebuchet MS"/>
              </a:rPr>
              <a:t>y</a:t>
            </a:r>
            <a:r>
              <a:rPr sz="2750" b="1" spc="15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70" dirty="0">
                <a:solidFill>
                  <a:srgbClr val="0033CC"/>
                </a:solidFill>
                <a:latin typeface="Trebuchet MS"/>
                <a:cs typeface="Trebuchet MS"/>
              </a:rPr>
              <a:t>grafique.</a:t>
            </a:r>
            <a:endParaRPr sz="27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015" y="185805"/>
            <a:ext cx="8910955" cy="6137910"/>
            <a:chOff x="104015" y="185805"/>
            <a:chExt cx="8910955" cy="61379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015" y="185805"/>
              <a:ext cx="8910695" cy="61375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96199" y="2491739"/>
              <a:ext cx="772160" cy="1270"/>
            </a:xfrm>
            <a:custGeom>
              <a:avLst/>
              <a:gdLst/>
              <a:ahLst/>
              <a:cxnLst/>
              <a:rect l="l" t="t" r="r" b="b"/>
              <a:pathLst>
                <a:path w="772159" h="1269">
                  <a:moveTo>
                    <a:pt x="0" y="0"/>
                  </a:moveTo>
                  <a:lnTo>
                    <a:pt x="772159" y="1270"/>
                  </a:lnTo>
                </a:path>
              </a:pathLst>
            </a:custGeom>
            <a:ln w="22283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0739" y="2435859"/>
              <a:ext cx="113029" cy="11302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05799" y="533400"/>
              <a:ext cx="685800" cy="609600"/>
            </a:xfrm>
            <a:custGeom>
              <a:avLst/>
              <a:gdLst/>
              <a:ahLst/>
              <a:cxnLst/>
              <a:rect l="l" t="t" r="r" b="b"/>
              <a:pathLst>
                <a:path w="685800" h="609600">
                  <a:moveTo>
                    <a:pt x="0" y="304800"/>
                  </a:moveTo>
                  <a:lnTo>
                    <a:pt x="0" y="288289"/>
                  </a:lnTo>
                  <a:lnTo>
                    <a:pt x="2540" y="273050"/>
                  </a:lnTo>
                  <a:lnTo>
                    <a:pt x="3809" y="256539"/>
                  </a:lnTo>
                  <a:lnTo>
                    <a:pt x="7620" y="241300"/>
                  </a:lnTo>
                  <a:lnTo>
                    <a:pt x="11429" y="226060"/>
                  </a:lnTo>
                  <a:lnTo>
                    <a:pt x="16509" y="210820"/>
                  </a:lnTo>
                  <a:lnTo>
                    <a:pt x="22859" y="195579"/>
                  </a:lnTo>
                  <a:lnTo>
                    <a:pt x="29209" y="180339"/>
                  </a:lnTo>
                  <a:lnTo>
                    <a:pt x="38100" y="166370"/>
                  </a:lnTo>
                  <a:lnTo>
                    <a:pt x="45720" y="152400"/>
                  </a:lnTo>
                  <a:lnTo>
                    <a:pt x="55879" y="138429"/>
                  </a:lnTo>
                  <a:lnTo>
                    <a:pt x="66040" y="125729"/>
                  </a:lnTo>
                  <a:lnTo>
                    <a:pt x="76200" y="113029"/>
                  </a:lnTo>
                  <a:lnTo>
                    <a:pt x="88900" y="100329"/>
                  </a:lnTo>
                  <a:lnTo>
                    <a:pt x="100329" y="88900"/>
                  </a:lnTo>
                  <a:lnTo>
                    <a:pt x="113029" y="78739"/>
                  </a:lnTo>
                  <a:lnTo>
                    <a:pt x="156209" y="49529"/>
                  </a:lnTo>
                  <a:lnTo>
                    <a:pt x="203200" y="26670"/>
                  </a:lnTo>
                  <a:lnTo>
                    <a:pt x="219709" y="20320"/>
                  </a:lnTo>
                  <a:lnTo>
                    <a:pt x="237490" y="15239"/>
                  </a:lnTo>
                  <a:lnTo>
                    <a:pt x="254000" y="10160"/>
                  </a:lnTo>
                  <a:lnTo>
                    <a:pt x="271779" y="6350"/>
                  </a:lnTo>
                  <a:lnTo>
                    <a:pt x="289559" y="3810"/>
                  </a:lnTo>
                  <a:lnTo>
                    <a:pt x="307340" y="2539"/>
                  </a:lnTo>
                  <a:lnTo>
                    <a:pt x="325120" y="0"/>
                  </a:lnTo>
                  <a:lnTo>
                    <a:pt x="342900" y="0"/>
                  </a:lnTo>
                  <a:lnTo>
                    <a:pt x="360679" y="0"/>
                  </a:lnTo>
                  <a:lnTo>
                    <a:pt x="378459" y="2539"/>
                  </a:lnTo>
                  <a:lnTo>
                    <a:pt x="396240" y="3810"/>
                  </a:lnTo>
                  <a:lnTo>
                    <a:pt x="414020" y="6350"/>
                  </a:lnTo>
                  <a:lnTo>
                    <a:pt x="431800" y="10160"/>
                  </a:lnTo>
                  <a:lnTo>
                    <a:pt x="448309" y="15239"/>
                  </a:lnTo>
                  <a:lnTo>
                    <a:pt x="466090" y="20320"/>
                  </a:lnTo>
                  <a:lnTo>
                    <a:pt x="514350" y="40639"/>
                  </a:lnTo>
                  <a:lnTo>
                    <a:pt x="558800" y="68579"/>
                  </a:lnTo>
                  <a:lnTo>
                    <a:pt x="596900" y="100329"/>
                  </a:lnTo>
                  <a:lnTo>
                    <a:pt x="609600" y="113029"/>
                  </a:lnTo>
                  <a:lnTo>
                    <a:pt x="619759" y="125729"/>
                  </a:lnTo>
                  <a:lnTo>
                    <a:pt x="629920" y="138429"/>
                  </a:lnTo>
                  <a:lnTo>
                    <a:pt x="640079" y="152400"/>
                  </a:lnTo>
                  <a:lnTo>
                    <a:pt x="647700" y="166370"/>
                  </a:lnTo>
                  <a:lnTo>
                    <a:pt x="656590" y="180339"/>
                  </a:lnTo>
                  <a:lnTo>
                    <a:pt x="662940" y="195579"/>
                  </a:lnTo>
                  <a:lnTo>
                    <a:pt x="668020" y="210820"/>
                  </a:lnTo>
                  <a:lnTo>
                    <a:pt x="674370" y="226060"/>
                  </a:lnTo>
                  <a:lnTo>
                    <a:pt x="678179" y="241300"/>
                  </a:lnTo>
                  <a:lnTo>
                    <a:pt x="680720" y="256539"/>
                  </a:lnTo>
                  <a:lnTo>
                    <a:pt x="683259" y="273050"/>
                  </a:lnTo>
                  <a:lnTo>
                    <a:pt x="685800" y="288289"/>
                  </a:lnTo>
                  <a:lnTo>
                    <a:pt x="685800" y="304800"/>
                  </a:lnTo>
                  <a:lnTo>
                    <a:pt x="684529" y="320039"/>
                  </a:lnTo>
                  <a:lnTo>
                    <a:pt x="683259" y="336550"/>
                  </a:lnTo>
                  <a:lnTo>
                    <a:pt x="680720" y="351789"/>
                  </a:lnTo>
                  <a:lnTo>
                    <a:pt x="678179" y="368300"/>
                  </a:lnTo>
                  <a:lnTo>
                    <a:pt x="673100" y="383539"/>
                  </a:lnTo>
                  <a:lnTo>
                    <a:pt x="668020" y="398779"/>
                  </a:lnTo>
                  <a:lnTo>
                    <a:pt x="662940" y="414020"/>
                  </a:lnTo>
                  <a:lnTo>
                    <a:pt x="655320" y="427989"/>
                  </a:lnTo>
                  <a:lnTo>
                    <a:pt x="647700" y="443229"/>
                  </a:lnTo>
                  <a:lnTo>
                    <a:pt x="638809" y="457200"/>
                  </a:lnTo>
                  <a:lnTo>
                    <a:pt x="629920" y="471170"/>
                  </a:lnTo>
                  <a:lnTo>
                    <a:pt x="619759" y="483870"/>
                  </a:lnTo>
                  <a:lnTo>
                    <a:pt x="608329" y="496570"/>
                  </a:lnTo>
                  <a:lnTo>
                    <a:pt x="596900" y="508000"/>
                  </a:lnTo>
                  <a:lnTo>
                    <a:pt x="584200" y="519429"/>
                  </a:lnTo>
                  <a:lnTo>
                    <a:pt x="571500" y="530860"/>
                  </a:lnTo>
                  <a:lnTo>
                    <a:pt x="529590" y="560070"/>
                  </a:lnTo>
                  <a:lnTo>
                    <a:pt x="481329" y="582929"/>
                  </a:lnTo>
                  <a:lnTo>
                    <a:pt x="464820" y="589279"/>
                  </a:lnTo>
                  <a:lnTo>
                    <a:pt x="448309" y="594360"/>
                  </a:lnTo>
                  <a:lnTo>
                    <a:pt x="430529" y="598170"/>
                  </a:lnTo>
                  <a:lnTo>
                    <a:pt x="414020" y="603250"/>
                  </a:lnTo>
                  <a:lnTo>
                    <a:pt x="396240" y="605789"/>
                  </a:lnTo>
                  <a:lnTo>
                    <a:pt x="378459" y="607060"/>
                  </a:lnTo>
                  <a:lnTo>
                    <a:pt x="360679" y="608329"/>
                  </a:lnTo>
                  <a:lnTo>
                    <a:pt x="342900" y="609600"/>
                  </a:lnTo>
                  <a:lnTo>
                    <a:pt x="342900" y="608329"/>
                  </a:lnTo>
                  <a:lnTo>
                    <a:pt x="323850" y="608329"/>
                  </a:lnTo>
                  <a:lnTo>
                    <a:pt x="306070" y="607060"/>
                  </a:lnTo>
                  <a:lnTo>
                    <a:pt x="288290" y="605789"/>
                  </a:lnTo>
                  <a:lnTo>
                    <a:pt x="271779" y="601979"/>
                  </a:lnTo>
                  <a:lnTo>
                    <a:pt x="254000" y="598170"/>
                  </a:lnTo>
                  <a:lnTo>
                    <a:pt x="203200" y="582929"/>
                  </a:lnTo>
                  <a:lnTo>
                    <a:pt x="171450" y="567689"/>
                  </a:lnTo>
                  <a:lnTo>
                    <a:pt x="156209" y="560070"/>
                  </a:lnTo>
                  <a:lnTo>
                    <a:pt x="140970" y="551179"/>
                  </a:lnTo>
                  <a:lnTo>
                    <a:pt x="127000" y="541020"/>
                  </a:lnTo>
                  <a:lnTo>
                    <a:pt x="113029" y="530860"/>
                  </a:lnTo>
                  <a:lnTo>
                    <a:pt x="100329" y="519429"/>
                  </a:lnTo>
                  <a:lnTo>
                    <a:pt x="87629" y="508000"/>
                  </a:lnTo>
                  <a:lnTo>
                    <a:pt x="76200" y="495300"/>
                  </a:lnTo>
                  <a:lnTo>
                    <a:pt x="64770" y="483870"/>
                  </a:lnTo>
                  <a:lnTo>
                    <a:pt x="54609" y="469900"/>
                  </a:lnTo>
                  <a:lnTo>
                    <a:pt x="29209" y="427989"/>
                  </a:lnTo>
                  <a:lnTo>
                    <a:pt x="11429" y="383539"/>
                  </a:lnTo>
                  <a:lnTo>
                    <a:pt x="1270" y="336550"/>
                  </a:lnTo>
                  <a:lnTo>
                    <a:pt x="0" y="320039"/>
                  </a:lnTo>
                  <a:lnTo>
                    <a:pt x="0" y="304800"/>
                  </a:lnTo>
                  <a:close/>
                </a:path>
              </a:pathLst>
            </a:custGeom>
            <a:ln w="22283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94650" y="522261"/>
              <a:ext cx="708660" cy="632460"/>
            </a:xfrm>
            <a:custGeom>
              <a:avLst/>
              <a:gdLst/>
              <a:ahLst/>
              <a:cxnLst/>
              <a:rect l="l" t="t" r="r" b="b"/>
              <a:pathLst>
                <a:path w="708659" h="632460">
                  <a:moveTo>
                    <a:pt x="22288" y="11137"/>
                  </a:moveTo>
                  <a:lnTo>
                    <a:pt x="19024" y="3263"/>
                  </a:lnTo>
                  <a:lnTo>
                    <a:pt x="11150" y="0"/>
                  </a:lnTo>
                  <a:lnTo>
                    <a:pt x="3263" y="3263"/>
                  </a:lnTo>
                  <a:lnTo>
                    <a:pt x="0" y="11137"/>
                  </a:lnTo>
                  <a:lnTo>
                    <a:pt x="3263" y="19024"/>
                  </a:lnTo>
                  <a:lnTo>
                    <a:pt x="11150" y="22288"/>
                  </a:lnTo>
                  <a:lnTo>
                    <a:pt x="19024" y="19024"/>
                  </a:lnTo>
                  <a:lnTo>
                    <a:pt x="22288" y="11137"/>
                  </a:lnTo>
                  <a:close/>
                </a:path>
                <a:path w="708659" h="632460">
                  <a:moveTo>
                    <a:pt x="708088" y="620737"/>
                  </a:moveTo>
                  <a:lnTo>
                    <a:pt x="704824" y="612863"/>
                  </a:lnTo>
                  <a:lnTo>
                    <a:pt x="696950" y="609600"/>
                  </a:lnTo>
                  <a:lnTo>
                    <a:pt x="689063" y="612863"/>
                  </a:lnTo>
                  <a:lnTo>
                    <a:pt x="685800" y="620737"/>
                  </a:lnTo>
                  <a:lnTo>
                    <a:pt x="689063" y="628624"/>
                  </a:lnTo>
                  <a:lnTo>
                    <a:pt x="696950" y="631888"/>
                  </a:lnTo>
                  <a:lnTo>
                    <a:pt x="704824" y="628624"/>
                  </a:lnTo>
                  <a:lnTo>
                    <a:pt x="708088" y="620737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06869" y="2317750"/>
            <a:ext cx="63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50" dirty="0">
                <a:solidFill>
                  <a:srgbClr val="BF0000"/>
                </a:solidFill>
              </a:rPr>
              <a:t>Bajo </a:t>
            </a:r>
            <a:r>
              <a:rPr sz="1800" spc="204" dirty="0">
                <a:solidFill>
                  <a:srgbClr val="BF0000"/>
                </a:solidFill>
              </a:rPr>
              <a:t>peso</a:t>
            </a:r>
            <a:endParaRPr sz="1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>
              <a:lnSpc>
                <a:spcPct val="100000"/>
              </a:lnSpc>
              <a:spcBef>
                <a:spcPts val="100"/>
              </a:spcBef>
            </a:pPr>
            <a:r>
              <a:rPr sz="2400" spc="330" dirty="0">
                <a:solidFill>
                  <a:srgbClr val="000098"/>
                </a:solidFill>
              </a:rPr>
              <a:t>CURVA</a:t>
            </a:r>
            <a:r>
              <a:rPr sz="2400" spc="114" dirty="0">
                <a:solidFill>
                  <a:srgbClr val="000098"/>
                </a:solidFill>
              </a:rPr>
              <a:t> </a:t>
            </a:r>
            <a:r>
              <a:rPr sz="2400" spc="360" dirty="0">
                <a:solidFill>
                  <a:srgbClr val="000098"/>
                </a:solidFill>
              </a:rPr>
              <a:t>DE</a:t>
            </a:r>
            <a:r>
              <a:rPr sz="2400" spc="120" dirty="0">
                <a:solidFill>
                  <a:srgbClr val="000098"/>
                </a:solidFill>
              </a:rPr>
              <a:t> </a:t>
            </a:r>
            <a:r>
              <a:rPr sz="2400" spc="325" dirty="0">
                <a:solidFill>
                  <a:srgbClr val="000098"/>
                </a:solidFill>
              </a:rPr>
              <a:t>GANANCIA</a:t>
            </a:r>
            <a:r>
              <a:rPr sz="2400" spc="140" dirty="0">
                <a:solidFill>
                  <a:srgbClr val="000098"/>
                </a:solidFill>
              </a:rPr>
              <a:t> </a:t>
            </a:r>
            <a:r>
              <a:rPr sz="2400" spc="355" dirty="0">
                <a:solidFill>
                  <a:srgbClr val="000098"/>
                </a:solidFill>
              </a:rPr>
              <a:t>DE</a:t>
            </a:r>
            <a:r>
              <a:rPr sz="2400" spc="130" dirty="0">
                <a:solidFill>
                  <a:srgbClr val="000098"/>
                </a:solidFill>
              </a:rPr>
              <a:t> </a:t>
            </a:r>
            <a:r>
              <a:rPr sz="2400" spc="370" dirty="0">
                <a:solidFill>
                  <a:srgbClr val="000098"/>
                </a:solidFill>
              </a:rPr>
              <a:t>PESO</a:t>
            </a:r>
            <a:r>
              <a:rPr sz="2400" spc="160" dirty="0">
                <a:solidFill>
                  <a:srgbClr val="000098"/>
                </a:solidFill>
              </a:rPr>
              <a:t> </a:t>
            </a:r>
            <a:r>
              <a:rPr sz="2400" spc="340" dirty="0">
                <a:solidFill>
                  <a:srgbClr val="000098"/>
                </a:solidFill>
              </a:rPr>
              <a:t>IMC </a:t>
            </a:r>
            <a:r>
              <a:rPr sz="2400" spc="320" dirty="0">
                <a:solidFill>
                  <a:srgbClr val="000098"/>
                </a:solidFill>
              </a:rPr>
              <a:t>PRECONCEPCIONAL</a:t>
            </a:r>
            <a:r>
              <a:rPr sz="2400" spc="114" dirty="0">
                <a:solidFill>
                  <a:srgbClr val="000098"/>
                </a:solidFill>
              </a:rPr>
              <a:t> </a:t>
            </a:r>
            <a:r>
              <a:rPr sz="2750" spc="180" dirty="0">
                <a:solidFill>
                  <a:srgbClr val="000098"/>
                </a:solidFill>
              </a:rPr>
              <a:t>BAJO</a:t>
            </a:r>
            <a:endParaRPr sz="27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765809"/>
            <a:ext cx="8639810" cy="583057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3934" y="289935"/>
            <a:ext cx="7703820" cy="6416040"/>
            <a:chOff x="783934" y="289935"/>
            <a:chExt cx="7703820" cy="6416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934" y="289935"/>
              <a:ext cx="7703535" cy="64156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73680" y="5562599"/>
              <a:ext cx="425450" cy="0"/>
            </a:xfrm>
            <a:custGeom>
              <a:avLst/>
              <a:gdLst/>
              <a:ahLst/>
              <a:cxnLst/>
              <a:rect l="l" t="t" r="r" b="b"/>
              <a:pathLst>
                <a:path w="425450">
                  <a:moveTo>
                    <a:pt x="425450" y="0"/>
                  </a:moveTo>
                  <a:lnTo>
                    <a:pt x="0" y="0"/>
                  </a:lnTo>
                </a:path>
              </a:pathLst>
            </a:custGeom>
            <a:ln w="25518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0" y="5505449"/>
              <a:ext cx="114300" cy="114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559" y="339090"/>
            <a:ext cx="76517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440" dirty="0">
                <a:solidFill>
                  <a:srgbClr val="000098"/>
                </a:solidFill>
              </a:rPr>
              <a:t>GANANCIA</a:t>
            </a:r>
            <a:r>
              <a:rPr sz="3200" spc="185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480" dirty="0">
                <a:solidFill>
                  <a:srgbClr val="000098"/>
                </a:solidFill>
              </a:rPr>
              <a:t>PESO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345" dirty="0">
                <a:solidFill>
                  <a:srgbClr val="000098"/>
                </a:solidFill>
              </a:rPr>
              <a:t>LA</a:t>
            </a:r>
            <a:r>
              <a:rPr sz="3200" spc="185" dirty="0">
                <a:solidFill>
                  <a:srgbClr val="000098"/>
                </a:solidFill>
              </a:rPr>
              <a:t> </a:t>
            </a:r>
            <a:r>
              <a:rPr sz="3200" spc="295" dirty="0">
                <a:solidFill>
                  <a:srgbClr val="000098"/>
                </a:solidFill>
              </a:rPr>
              <a:t>MUJER </a:t>
            </a:r>
            <a:r>
              <a:rPr sz="3200" spc="390" dirty="0">
                <a:solidFill>
                  <a:srgbClr val="000098"/>
                </a:solidFill>
              </a:rPr>
              <a:t>GESTANTE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297814" y="3498346"/>
            <a:ext cx="8594725" cy="668655"/>
            <a:chOff x="311090" y="3992821"/>
            <a:chExt cx="8594725" cy="668655"/>
          </a:xfrm>
        </p:grpSpPr>
        <p:sp>
          <p:nvSpPr>
            <p:cNvPr id="8" name="object 8"/>
            <p:cNvSpPr/>
            <p:nvPr/>
          </p:nvSpPr>
          <p:spPr>
            <a:xfrm>
              <a:off x="323849" y="4005580"/>
              <a:ext cx="8568690" cy="642620"/>
            </a:xfrm>
            <a:custGeom>
              <a:avLst/>
              <a:gdLst/>
              <a:ahLst/>
              <a:cxnLst/>
              <a:rect l="l" t="t" r="r" b="b"/>
              <a:pathLst>
                <a:path w="8568690" h="642620">
                  <a:moveTo>
                    <a:pt x="0" y="642620"/>
                  </a:moveTo>
                  <a:lnTo>
                    <a:pt x="8568690" y="642620"/>
                  </a:lnTo>
                  <a:lnTo>
                    <a:pt x="8568690" y="0"/>
                  </a:lnTo>
                  <a:lnTo>
                    <a:pt x="0" y="0"/>
                  </a:lnTo>
                  <a:lnTo>
                    <a:pt x="0" y="642620"/>
                  </a:lnTo>
                  <a:close/>
                </a:path>
              </a:pathLst>
            </a:custGeom>
            <a:solidFill>
              <a:srgbClr val="4E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849" y="4005580"/>
              <a:ext cx="8568690" cy="642620"/>
            </a:xfrm>
            <a:custGeom>
              <a:avLst/>
              <a:gdLst/>
              <a:ahLst/>
              <a:cxnLst/>
              <a:rect l="l" t="t" r="r" b="b"/>
              <a:pathLst>
                <a:path w="8568690" h="642620">
                  <a:moveTo>
                    <a:pt x="0" y="642620"/>
                  </a:moveTo>
                  <a:lnTo>
                    <a:pt x="8568690" y="642620"/>
                  </a:lnTo>
                  <a:lnTo>
                    <a:pt x="8568690" y="0"/>
                  </a:lnTo>
                  <a:lnTo>
                    <a:pt x="0" y="0"/>
                  </a:lnTo>
                  <a:lnTo>
                    <a:pt x="0" y="642620"/>
                  </a:lnTo>
                  <a:close/>
                </a:path>
              </a:pathLst>
            </a:custGeom>
            <a:ln w="25518">
              <a:solidFill>
                <a:srgbClr val="375C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1086" y="3992829"/>
              <a:ext cx="8594725" cy="668655"/>
            </a:xfrm>
            <a:custGeom>
              <a:avLst/>
              <a:gdLst/>
              <a:ahLst/>
              <a:cxnLst/>
              <a:rect l="l" t="t" r="r" b="b"/>
              <a:pathLst>
                <a:path w="8594725" h="668654">
                  <a:moveTo>
                    <a:pt x="25514" y="12750"/>
                  </a:moveTo>
                  <a:lnTo>
                    <a:pt x="21780" y="3733"/>
                  </a:lnTo>
                  <a:lnTo>
                    <a:pt x="12763" y="0"/>
                  </a:lnTo>
                  <a:lnTo>
                    <a:pt x="3733" y="3733"/>
                  </a:lnTo>
                  <a:lnTo>
                    <a:pt x="0" y="12750"/>
                  </a:lnTo>
                  <a:lnTo>
                    <a:pt x="3733" y="21780"/>
                  </a:lnTo>
                  <a:lnTo>
                    <a:pt x="12763" y="25514"/>
                  </a:lnTo>
                  <a:lnTo>
                    <a:pt x="21780" y="21780"/>
                  </a:lnTo>
                  <a:lnTo>
                    <a:pt x="25514" y="12750"/>
                  </a:lnTo>
                  <a:close/>
                </a:path>
                <a:path w="8594725" h="668654">
                  <a:moveTo>
                    <a:pt x="8594204" y="655370"/>
                  </a:moveTo>
                  <a:lnTo>
                    <a:pt x="8590470" y="646353"/>
                  </a:lnTo>
                  <a:lnTo>
                    <a:pt x="8581453" y="642620"/>
                  </a:lnTo>
                  <a:lnTo>
                    <a:pt x="8572424" y="646353"/>
                  </a:lnTo>
                  <a:lnTo>
                    <a:pt x="8568690" y="655370"/>
                  </a:lnTo>
                  <a:lnTo>
                    <a:pt x="8572424" y="664400"/>
                  </a:lnTo>
                  <a:lnTo>
                    <a:pt x="8581453" y="668134"/>
                  </a:lnTo>
                  <a:lnTo>
                    <a:pt x="8590470" y="664400"/>
                  </a:lnTo>
                  <a:lnTo>
                    <a:pt x="8594204" y="655370"/>
                  </a:lnTo>
                  <a:close/>
                </a:path>
              </a:pathLst>
            </a:custGeom>
            <a:solidFill>
              <a:srgbClr val="375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11090" y="5071050"/>
            <a:ext cx="8594725" cy="669925"/>
            <a:chOff x="311090" y="5071050"/>
            <a:chExt cx="8594725" cy="669925"/>
          </a:xfrm>
        </p:grpSpPr>
        <p:sp>
          <p:nvSpPr>
            <p:cNvPr id="12" name="object 12"/>
            <p:cNvSpPr/>
            <p:nvPr/>
          </p:nvSpPr>
          <p:spPr>
            <a:xfrm>
              <a:off x="323849" y="5083809"/>
              <a:ext cx="8568690" cy="642620"/>
            </a:xfrm>
            <a:custGeom>
              <a:avLst/>
              <a:gdLst/>
              <a:ahLst/>
              <a:cxnLst/>
              <a:rect l="l" t="t" r="r" b="b"/>
              <a:pathLst>
                <a:path w="8568690" h="642620">
                  <a:moveTo>
                    <a:pt x="0" y="642619"/>
                  </a:moveTo>
                  <a:lnTo>
                    <a:pt x="8568690" y="642619"/>
                  </a:lnTo>
                  <a:lnTo>
                    <a:pt x="8568690" y="0"/>
                  </a:lnTo>
                  <a:lnTo>
                    <a:pt x="0" y="0"/>
                  </a:lnTo>
                  <a:lnTo>
                    <a:pt x="0" y="642619"/>
                  </a:lnTo>
                  <a:close/>
                </a:path>
              </a:pathLst>
            </a:custGeom>
            <a:solidFill>
              <a:srgbClr val="4E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849" y="5083809"/>
              <a:ext cx="8568690" cy="642620"/>
            </a:xfrm>
            <a:custGeom>
              <a:avLst/>
              <a:gdLst/>
              <a:ahLst/>
              <a:cxnLst/>
              <a:rect l="l" t="t" r="r" b="b"/>
              <a:pathLst>
                <a:path w="8568690" h="642620">
                  <a:moveTo>
                    <a:pt x="0" y="642619"/>
                  </a:moveTo>
                  <a:lnTo>
                    <a:pt x="8568690" y="642619"/>
                  </a:lnTo>
                  <a:lnTo>
                    <a:pt x="8568690" y="0"/>
                  </a:lnTo>
                  <a:lnTo>
                    <a:pt x="0" y="0"/>
                  </a:lnTo>
                  <a:lnTo>
                    <a:pt x="0" y="642619"/>
                  </a:lnTo>
                  <a:close/>
                </a:path>
              </a:pathLst>
            </a:custGeom>
            <a:ln w="25518">
              <a:solidFill>
                <a:srgbClr val="375C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1086" y="5071059"/>
              <a:ext cx="8594725" cy="669925"/>
            </a:xfrm>
            <a:custGeom>
              <a:avLst/>
              <a:gdLst/>
              <a:ahLst/>
              <a:cxnLst/>
              <a:rect l="l" t="t" r="r" b="b"/>
              <a:pathLst>
                <a:path w="8594725" h="669925">
                  <a:moveTo>
                    <a:pt x="25514" y="12750"/>
                  </a:moveTo>
                  <a:lnTo>
                    <a:pt x="21780" y="3733"/>
                  </a:lnTo>
                  <a:lnTo>
                    <a:pt x="12763" y="0"/>
                  </a:lnTo>
                  <a:lnTo>
                    <a:pt x="3733" y="3733"/>
                  </a:lnTo>
                  <a:lnTo>
                    <a:pt x="0" y="12750"/>
                  </a:lnTo>
                  <a:lnTo>
                    <a:pt x="3733" y="21780"/>
                  </a:lnTo>
                  <a:lnTo>
                    <a:pt x="12763" y="25514"/>
                  </a:lnTo>
                  <a:lnTo>
                    <a:pt x="21780" y="21780"/>
                  </a:lnTo>
                  <a:lnTo>
                    <a:pt x="25514" y="12750"/>
                  </a:lnTo>
                  <a:close/>
                </a:path>
                <a:path w="8594725" h="669925">
                  <a:moveTo>
                    <a:pt x="8594204" y="656640"/>
                  </a:moveTo>
                  <a:lnTo>
                    <a:pt x="8590470" y="647623"/>
                  </a:lnTo>
                  <a:lnTo>
                    <a:pt x="8581453" y="643890"/>
                  </a:lnTo>
                  <a:lnTo>
                    <a:pt x="8572424" y="647623"/>
                  </a:lnTo>
                  <a:lnTo>
                    <a:pt x="8568690" y="656640"/>
                  </a:lnTo>
                  <a:lnTo>
                    <a:pt x="8572424" y="665670"/>
                  </a:lnTo>
                  <a:lnTo>
                    <a:pt x="8581453" y="669404"/>
                  </a:lnTo>
                  <a:lnTo>
                    <a:pt x="8590470" y="665670"/>
                  </a:lnTo>
                  <a:lnTo>
                    <a:pt x="8594204" y="656640"/>
                  </a:lnTo>
                  <a:close/>
                </a:path>
              </a:pathLst>
            </a:custGeom>
            <a:solidFill>
              <a:srgbClr val="375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30200" y="1211579"/>
            <a:ext cx="8966200" cy="2769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6060">
              <a:lnSpc>
                <a:spcPct val="100000"/>
              </a:lnSpc>
              <a:spcBef>
                <a:spcPts val="100"/>
              </a:spcBef>
            </a:pPr>
            <a:r>
              <a:rPr sz="2400" b="1" spc="280" dirty="0">
                <a:latin typeface="Trebuchet MS"/>
                <a:cs typeface="Trebuchet MS"/>
              </a:rPr>
              <a:t>Ganancia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275" dirty="0">
                <a:latin typeface="Trebuchet MS"/>
                <a:cs typeface="Trebuchet MS"/>
              </a:rPr>
              <a:t>de</a:t>
            </a:r>
            <a:r>
              <a:rPr sz="2400" b="1" spc="180" dirty="0">
                <a:latin typeface="Trebuchet MS"/>
                <a:cs typeface="Trebuchet MS"/>
              </a:rPr>
              <a:t> </a:t>
            </a:r>
            <a:r>
              <a:rPr sz="2400" b="1" spc="305" dirty="0">
                <a:latin typeface="Trebuchet MS"/>
                <a:cs typeface="Trebuchet MS"/>
              </a:rPr>
              <a:t>peso</a:t>
            </a:r>
            <a:r>
              <a:rPr sz="2400" b="1" spc="114" dirty="0">
                <a:latin typeface="Trebuchet MS"/>
                <a:cs typeface="Trebuchet MS"/>
              </a:rPr>
              <a:t> </a:t>
            </a:r>
            <a:r>
              <a:rPr sz="2400" b="1" spc="590" dirty="0">
                <a:latin typeface="Trebuchet MS"/>
                <a:cs typeface="Trebuchet MS"/>
              </a:rPr>
              <a:t>=</a:t>
            </a:r>
            <a:r>
              <a:rPr sz="2400" b="1" spc="190" dirty="0">
                <a:latin typeface="Trebuchet MS"/>
                <a:cs typeface="Trebuchet MS"/>
              </a:rPr>
              <a:t> </a:t>
            </a:r>
            <a:r>
              <a:rPr sz="2400" b="1" spc="305" dirty="0">
                <a:latin typeface="Trebuchet MS"/>
                <a:cs typeface="Trebuchet MS"/>
              </a:rPr>
              <a:t>peso</a:t>
            </a:r>
            <a:r>
              <a:rPr sz="2400" b="1" spc="114" dirty="0">
                <a:latin typeface="Trebuchet MS"/>
                <a:cs typeface="Trebuchet MS"/>
              </a:rPr>
              <a:t> </a:t>
            </a:r>
            <a:r>
              <a:rPr sz="2400" b="1" spc="245" dirty="0">
                <a:latin typeface="Trebuchet MS"/>
                <a:cs typeface="Trebuchet MS"/>
              </a:rPr>
              <a:t>actual</a:t>
            </a:r>
            <a:r>
              <a:rPr sz="2400" b="1" spc="135" dirty="0">
                <a:latin typeface="Trebuchet MS"/>
                <a:cs typeface="Trebuchet MS"/>
              </a:rPr>
              <a:t> </a:t>
            </a:r>
            <a:r>
              <a:rPr sz="2400" b="1" spc="105" dirty="0">
                <a:latin typeface="Trebuchet MS"/>
                <a:cs typeface="Trebuchet MS"/>
              </a:rPr>
              <a:t>-</a:t>
            </a:r>
            <a:r>
              <a:rPr sz="2400" b="1" spc="130" dirty="0">
                <a:latin typeface="Trebuchet MS"/>
                <a:cs typeface="Trebuchet MS"/>
              </a:rPr>
              <a:t> </a:t>
            </a:r>
            <a:r>
              <a:rPr sz="2400" b="1" spc="305" dirty="0">
                <a:latin typeface="Trebuchet MS"/>
                <a:cs typeface="Trebuchet MS"/>
              </a:rPr>
              <a:t>peso</a:t>
            </a:r>
            <a:r>
              <a:rPr sz="2400" b="1" spc="160" dirty="0">
                <a:latin typeface="Trebuchet MS"/>
                <a:cs typeface="Trebuchet MS"/>
              </a:rPr>
              <a:t> </a:t>
            </a:r>
            <a:r>
              <a:rPr sz="2400" b="1" spc="170" dirty="0">
                <a:latin typeface="Trebuchet MS"/>
                <a:cs typeface="Trebuchet MS"/>
              </a:rPr>
              <a:t>inicial </a:t>
            </a:r>
            <a:r>
              <a:rPr sz="2400" b="1" spc="290" dirty="0">
                <a:latin typeface="Trebuchet MS"/>
                <a:cs typeface="Trebuchet MS"/>
              </a:rPr>
              <a:t>estimado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275" dirty="0">
                <a:latin typeface="Trebuchet MS"/>
                <a:cs typeface="Trebuchet MS"/>
              </a:rPr>
              <a:t>(pues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340" dirty="0">
                <a:latin typeface="Trebuchet MS"/>
                <a:cs typeface="Trebuchet MS"/>
              </a:rPr>
              <a:t>a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210" dirty="0">
                <a:latin typeface="Trebuchet MS"/>
                <a:cs typeface="Trebuchet MS"/>
              </a:rPr>
              <a:t>partir</a:t>
            </a:r>
            <a:r>
              <a:rPr sz="2400" b="1" spc="160" dirty="0">
                <a:latin typeface="Trebuchet MS"/>
                <a:cs typeface="Trebuchet MS"/>
              </a:rPr>
              <a:t> </a:t>
            </a:r>
            <a:r>
              <a:rPr sz="2400" b="1" spc="215" dirty="0">
                <a:latin typeface="Trebuchet MS"/>
                <a:cs typeface="Trebuchet MS"/>
              </a:rPr>
              <a:t>del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229" dirty="0">
                <a:latin typeface="Trebuchet MS"/>
                <a:cs typeface="Trebuchet MS"/>
              </a:rPr>
              <a:t>primer</a:t>
            </a:r>
            <a:r>
              <a:rPr sz="2400" b="1" spc="145" dirty="0">
                <a:latin typeface="Trebuchet MS"/>
                <a:cs typeface="Trebuchet MS"/>
              </a:rPr>
              <a:t> </a:t>
            </a:r>
            <a:r>
              <a:rPr sz="2400" b="1" spc="235" dirty="0">
                <a:latin typeface="Trebuchet MS"/>
                <a:cs typeface="Trebuchet MS"/>
              </a:rPr>
              <a:t>trimestre</a:t>
            </a:r>
            <a:r>
              <a:rPr sz="2400" b="1" spc="165" dirty="0">
                <a:latin typeface="Trebuchet MS"/>
                <a:cs typeface="Trebuchet MS"/>
              </a:rPr>
              <a:t> </a:t>
            </a:r>
            <a:r>
              <a:rPr sz="2400" b="1" spc="300" dirty="0">
                <a:latin typeface="Trebuchet MS"/>
                <a:cs typeface="Trebuchet MS"/>
              </a:rPr>
              <a:t>se </a:t>
            </a:r>
            <a:r>
              <a:rPr sz="2400" b="1" spc="275" dirty="0">
                <a:latin typeface="Trebuchet MS"/>
                <a:cs typeface="Trebuchet MS"/>
              </a:rPr>
              <a:t>debe</a:t>
            </a:r>
            <a:r>
              <a:rPr sz="2400" b="1" spc="170" dirty="0">
                <a:latin typeface="Trebuchet MS"/>
                <a:cs typeface="Trebuchet MS"/>
              </a:rPr>
              <a:t> </a:t>
            </a:r>
            <a:r>
              <a:rPr sz="2400" b="1" spc="185" dirty="0">
                <a:latin typeface="Trebuchet MS"/>
                <a:cs typeface="Trebuchet MS"/>
              </a:rPr>
              <a:t>iniciar</a:t>
            </a:r>
            <a:r>
              <a:rPr sz="2400" b="1" spc="120" dirty="0">
                <a:latin typeface="Trebuchet MS"/>
                <a:cs typeface="Trebuchet MS"/>
              </a:rPr>
              <a:t> </a:t>
            </a:r>
            <a:r>
              <a:rPr sz="2400" b="1" spc="254" dirty="0">
                <a:latin typeface="Trebuchet MS"/>
                <a:cs typeface="Trebuchet MS"/>
              </a:rPr>
              <a:t>con</a:t>
            </a:r>
            <a:r>
              <a:rPr sz="2400" b="1" spc="155" dirty="0">
                <a:latin typeface="Trebuchet MS"/>
                <a:cs typeface="Trebuchet MS"/>
              </a:rPr>
              <a:t> </a:t>
            </a:r>
            <a:r>
              <a:rPr sz="2400" b="1" spc="170" dirty="0">
                <a:latin typeface="Trebuchet MS"/>
                <a:cs typeface="Trebuchet MS"/>
              </a:rPr>
              <a:t>el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305" dirty="0">
                <a:latin typeface="Trebuchet MS"/>
                <a:cs typeface="Trebuchet MS"/>
              </a:rPr>
              <a:t>peso</a:t>
            </a:r>
            <a:r>
              <a:rPr sz="2400" b="1" spc="95" dirty="0">
                <a:latin typeface="Trebuchet MS"/>
                <a:cs typeface="Trebuchet MS"/>
              </a:rPr>
              <a:t> </a:t>
            </a:r>
            <a:r>
              <a:rPr sz="2400" b="1" spc="250" dirty="0">
                <a:latin typeface="Trebuchet MS"/>
                <a:cs typeface="Trebuchet MS"/>
              </a:rPr>
              <a:t>con</a:t>
            </a:r>
            <a:r>
              <a:rPr sz="2400" b="1" spc="155" dirty="0">
                <a:latin typeface="Trebuchet MS"/>
                <a:cs typeface="Trebuchet MS"/>
              </a:rPr>
              <a:t> </a:t>
            </a:r>
            <a:r>
              <a:rPr sz="2400" b="1" spc="170" dirty="0">
                <a:latin typeface="Trebuchet MS"/>
                <a:cs typeface="Trebuchet MS"/>
              </a:rPr>
              <a:t>el</a:t>
            </a:r>
            <a:r>
              <a:rPr sz="2400" b="1" spc="120" dirty="0">
                <a:latin typeface="Trebuchet MS"/>
                <a:cs typeface="Trebuchet MS"/>
              </a:rPr>
              <a:t> </a:t>
            </a:r>
            <a:r>
              <a:rPr sz="2400" b="1" spc="270" dirty="0">
                <a:latin typeface="Trebuchet MS"/>
                <a:cs typeface="Trebuchet MS"/>
              </a:rPr>
              <a:t>que</a:t>
            </a:r>
            <a:r>
              <a:rPr sz="2400" b="1" spc="175" dirty="0">
                <a:latin typeface="Trebuchet MS"/>
                <a:cs typeface="Trebuchet MS"/>
              </a:rPr>
              <a:t> </a:t>
            </a:r>
            <a:r>
              <a:rPr sz="2400" b="1" spc="320" dirty="0">
                <a:latin typeface="Trebuchet MS"/>
                <a:cs typeface="Trebuchet MS"/>
              </a:rPr>
              <a:t>se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330" dirty="0">
                <a:latin typeface="Trebuchet MS"/>
                <a:cs typeface="Trebuchet MS"/>
              </a:rPr>
              <a:t>asume </a:t>
            </a:r>
            <a:r>
              <a:rPr sz="2400" b="1" spc="270" dirty="0">
                <a:latin typeface="Trebuchet MS"/>
                <a:cs typeface="Trebuchet MS"/>
              </a:rPr>
              <a:t>empezó</a:t>
            </a:r>
            <a:r>
              <a:rPr sz="2400" b="1" spc="165" dirty="0">
                <a:latin typeface="Trebuchet MS"/>
                <a:cs typeface="Trebuchet MS"/>
              </a:rPr>
              <a:t> </a:t>
            </a:r>
            <a:r>
              <a:rPr sz="2400" b="1" spc="170" dirty="0">
                <a:latin typeface="Trebuchet MS"/>
                <a:cs typeface="Trebuchet MS"/>
              </a:rPr>
              <a:t>el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235" dirty="0">
                <a:latin typeface="Trebuchet MS"/>
                <a:cs typeface="Trebuchet MS"/>
              </a:rPr>
              <a:t>embarazo</a:t>
            </a:r>
            <a:r>
              <a:rPr sz="2400" b="1" spc="235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b="1" u="heavy" spc="254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Trebuchet MS"/>
                <a:cs typeface="Trebuchet MS"/>
              </a:rPr>
              <a:t>Solución</a:t>
            </a:r>
            <a:r>
              <a:rPr sz="2400" b="1" u="heavy" spc="155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229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Trebuchet MS"/>
                <a:cs typeface="Trebuchet MS"/>
              </a:rPr>
              <a:t>Ejemplo</a:t>
            </a:r>
            <a:r>
              <a:rPr sz="2400" b="1" u="heavy" spc="125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130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Trebuchet MS"/>
                <a:cs typeface="Trebuchet MS"/>
              </a:rPr>
              <a:t>8: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2400" dirty="0">
              <a:latin typeface="Trebuchet MS"/>
              <a:cs typeface="Trebuchet MS"/>
            </a:endParaRPr>
          </a:p>
          <a:p>
            <a:pPr marL="85090" marR="5080">
              <a:lnSpc>
                <a:spcPct val="100000"/>
              </a:lnSpc>
              <a:tabLst>
                <a:tab pos="5539105" algn="l"/>
              </a:tabLst>
            </a:pPr>
            <a:r>
              <a:rPr sz="2600" spc="204" dirty="0">
                <a:solidFill>
                  <a:srgbClr val="FFFFFF"/>
                </a:solidFill>
                <a:latin typeface="Trebuchet MS"/>
                <a:cs typeface="Trebuchet MS"/>
              </a:rPr>
              <a:t>Peso</a:t>
            </a:r>
            <a:r>
              <a:rPr sz="26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70" dirty="0" err="1">
                <a:solidFill>
                  <a:srgbClr val="FFFFFF"/>
                </a:solidFill>
                <a:latin typeface="Trebuchet MS"/>
                <a:cs typeface="Trebuchet MS"/>
              </a:rPr>
              <a:t>inicial</a:t>
            </a:r>
            <a:r>
              <a:rPr sz="26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185" dirty="0" err="1">
                <a:solidFill>
                  <a:srgbClr val="FFFFFF"/>
                </a:solidFill>
                <a:latin typeface="Trebuchet MS"/>
                <a:cs typeface="Trebuchet MS"/>
              </a:rPr>
              <a:t>estimado</a:t>
            </a:r>
            <a:r>
              <a:rPr sz="26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800" dirty="0">
                <a:solidFill>
                  <a:srgbClr val="FFBF00"/>
                </a:solidFill>
                <a:latin typeface="Trebuchet MS"/>
                <a:cs typeface="Trebuchet MS"/>
              </a:rPr>
              <a:t>=</a:t>
            </a:r>
            <a:r>
              <a:rPr sz="2600" spc="60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2600" spc="195" dirty="0">
                <a:solidFill>
                  <a:srgbClr val="FFFFFF"/>
                </a:solidFill>
                <a:latin typeface="Trebuchet MS"/>
                <a:cs typeface="Trebuchet MS"/>
              </a:rPr>
              <a:t>54.7</a:t>
            </a:r>
            <a:r>
              <a:rPr sz="26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260" dirty="0">
                <a:solidFill>
                  <a:srgbClr val="FFFFFF"/>
                </a:solidFill>
                <a:latin typeface="Trebuchet MS"/>
                <a:cs typeface="Trebuchet MS"/>
              </a:rPr>
              <a:t>Kg</a:t>
            </a:r>
            <a:r>
              <a:rPr sz="26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34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6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170" dirty="0">
                <a:solidFill>
                  <a:srgbClr val="FFFFFF"/>
                </a:solidFill>
                <a:latin typeface="Trebuchet MS"/>
                <a:cs typeface="Trebuchet MS"/>
              </a:rPr>
              <a:t>2.8 </a:t>
            </a:r>
            <a:r>
              <a:rPr sz="2600" b="1" spc="480" dirty="0">
                <a:solidFill>
                  <a:srgbClr val="FFFFFF"/>
                </a:solidFill>
                <a:latin typeface="Trebuchet MS"/>
                <a:cs typeface="Trebuchet MS"/>
              </a:rPr>
              <a:t>Kg</a:t>
            </a:r>
            <a:r>
              <a:rPr sz="2600" b="1" spc="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800" dirty="0">
                <a:solidFill>
                  <a:srgbClr val="FFBF00"/>
                </a:solidFill>
                <a:latin typeface="Trebuchet MS"/>
                <a:cs typeface="Trebuchet MS"/>
              </a:rPr>
              <a:t>=</a:t>
            </a:r>
            <a:r>
              <a:rPr sz="2600" spc="65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2600" b="1" spc="220" dirty="0">
                <a:solidFill>
                  <a:srgbClr val="FFFF00"/>
                </a:solidFill>
                <a:latin typeface="Trebuchet MS"/>
                <a:cs typeface="Trebuchet MS"/>
              </a:rPr>
              <a:t>51.9</a:t>
            </a:r>
            <a:r>
              <a:rPr sz="2600" b="1" spc="14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b="1" spc="450" dirty="0">
                <a:solidFill>
                  <a:srgbClr val="FFFF00"/>
                </a:solidFill>
                <a:latin typeface="Trebuchet MS"/>
                <a:cs typeface="Trebuchet MS"/>
              </a:rPr>
              <a:t>Kg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2590" y="5046979"/>
            <a:ext cx="838073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50" spc="195" dirty="0">
                <a:solidFill>
                  <a:srgbClr val="FFFFFF"/>
                </a:solidFill>
                <a:latin typeface="Trebuchet MS"/>
                <a:cs typeface="Trebuchet MS"/>
              </a:rPr>
              <a:t>Ganancia</a:t>
            </a:r>
            <a:r>
              <a:rPr sz="275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18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750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215" dirty="0">
                <a:solidFill>
                  <a:srgbClr val="FFFFFF"/>
                </a:solidFill>
                <a:latin typeface="Trebuchet MS"/>
                <a:cs typeface="Trebuchet MS"/>
              </a:rPr>
              <a:t>peso</a:t>
            </a:r>
            <a:r>
              <a:rPr sz="2750" spc="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21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400" spc="210" dirty="0">
                <a:solidFill>
                  <a:srgbClr val="FFFFFF"/>
                </a:solidFill>
                <a:latin typeface="Trebuchet MS"/>
                <a:cs typeface="Trebuchet MS"/>
              </a:rPr>
              <a:t>semana</a:t>
            </a:r>
            <a:r>
              <a:rPr sz="24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80" dirty="0">
                <a:solidFill>
                  <a:srgbClr val="FFFFFF"/>
                </a:solidFill>
                <a:latin typeface="Trebuchet MS"/>
                <a:cs typeface="Trebuchet MS"/>
              </a:rPr>
              <a:t>22</a:t>
            </a:r>
            <a:r>
              <a:rPr sz="2750" spc="18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r>
              <a:rPr sz="27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860" dirty="0">
                <a:solidFill>
                  <a:srgbClr val="FFBF00"/>
                </a:solidFill>
                <a:latin typeface="Trebuchet MS"/>
                <a:cs typeface="Trebuchet MS"/>
              </a:rPr>
              <a:t>=</a:t>
            </a:r>
            <a:r>
              <a:rPr sz="2750" spc="95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2750" spc="195" dirty="0">
                <a:solidFill>
                  <a:srgbClr val="FFFFFF"/>
                </a:solidFill>
                <a:latin typeface="Trebuchet MS"/>
                <a:cs typeface="Trebuchet MS"/>
              </a:rPr>
              <a:t>56.9</a:t>
            </a:r>
            <a:r>
              <a:rPr sz="275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275" dirty="0">
                <a:solidFill>
                  <a:srgbClr val="FFFFFF"/>
                </a:solidFill>
                <a:latin typeface="Trebuchet MS"/>
                <a:cs typeface="Trebuchet MS"/>
              </a:rPr>
              <a:t>Kg</a:t>
            </a:r>
            <a:r>
              <a:rPr sz="27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35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750" spc="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175" dirty="0">
                <a:solidFill>
                  <a:srgbClr val="FFFFFF"/>
                </a:solidFill>
                <a:latin typeface="Trebuchet MS"/>
                <a:cs typeface="Trebuchet MS"/>
              </a:rPr>
              <a:t>51.9 </a:t>
            </a:r>
            <a:r>
              <a:rPr sz="2750" spc="275" dirty="0">
                <a:solidFill>
                  <a:srgbClr val="FFFFFF"/>
                </a:solidFill>
                <a:latin typeface="Trebuchet MS"/>
                <a:cs typeface="Trebuchet MS"/>
              </a:rPr>
              <a:t>Kg</a:t>
            </a:r>
            <a:r>
              <a:rPr sz="275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750" spc="860" dirty="0">
                <a:solidFill>
                  <a:srgbClr val="FFBF00"/>
                </a:solidFill>
                <a:latin typeface="Trebuchet MS"/>
                <a:cs typeface="Trebuchet MS"/>
              </a:rPr>
              <a:t>=</a:t>
            </a:r>
            <a:r>
              <a:rPr sz="2750" spc="80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2750" b="1" spc="210" dirty="0">
                <a:solidFill>
                  <a:srgbClr val="FFFF00"/>
                </a:solidFill>
                <a:latin typeface="Trebuchet MS"/>
                <a:cs typeface="Trebuchet MS"/>
              </a:rPr>
              <a:t>5.0</a:t>
            </a:r>
            <a:r>
              <a:rPr sz="2750" b="1" spc="20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750" b="1" spc="465" dirty="0">
                <a:solidFill>
                  <a:srgbClr val="FFFF00"/>
                </a:solidFill>
                <a:latin typeface="Trebuchet MS"/>
                <a:cs typeface="Trebuchet MS"/>
              </a:rPr>
              <a:t>Kg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579" rIns="0" bIns="0" rtlCol="0">
            <a:spAutoFit/>
          </a:bodyPr>
          <a:lstStyle/>
          <a:p>
            <a:pPr marL="57150" marR="5080">
              <a:lnSpc>
                <a:spcPct val="100000"/>
              </a:lnSpc>
              <a:spcBef>
                <a:spcPts val="100"/>
              </a:spcBef>
            </a:pPr>
            <a:r>
              <a:rPr sz="2400" spc="330" dirty="0">
                <a:solidFill>
                  <a:srgbClr val="000098"/>
                </a:solidFill>
              </a:rPr>
              <a:t>CURVA</a:t>
            </a:r>
            <a:r>
              <a:rPr sz="2400" spc="110" dirty="0">
                <a:solidFill>
                  <a:srgbClr val="000098"/>
                </a:solidFill>
              </a:rPr>
              <a:t> </a:t>
            </a:r>
            <a:r>
              <a:rPr sz="2400" spc="355" dirty="0">
                <a:solidFill>
                  <a:srgbClr val="000098"/>
                </a:solidFill>
              </a:rPr>
              <a:t>DE</a:t>
            </a:r>
            <a:r>
              <a:rPr sz="2400" spc="130" dirty="0">
                <a:solidFill>
                  <a:srgbClr val="000098"/>
                </a:solidFill>
              </a:rPr>
              <a:t> </a:t>
            </a:r>
            <a:r>
              <a:rPr sz="2400" spc="325" dirty="0">
                <a:solidFill>
                  <a:srgbClr val="000098"/>
                </a:solidFill>
              </a:rPr>
              <a:t>GANANCIA</a:t>
            </a:r>
            <a:r>
              <a:rPr sz="2400" spc="140" dirty="0">
                <a:solidFill>
                  <a:srgbClr val="000098"/>
                </a:solidFill>
              </a:rPr>
              <a:t> </a:t>
            </a:r>
            <a:r>
              <a:rPr sz="2400" spc="355" dirty="0">
                <a:solidFill>
                  <a:srgbClr val="000098"/>
                </a:solidFill>
              </a:rPr>
              <a:t>DE</a:t>
            </a:r>
            <a:r>
              <a:rPr sz="2400" spc="130" dirty="0">
                <a:solidFill>
                  <a:srgbClr val="000098"/>
                </a:solidFill>
              </a:rPr>
              <a:t> </a:t>
            </a:r>
            <a:r>
              <a:rPr sz="2400" spc="365" dirty="0">
                <a:solidFill>
                  <a:srgbClr val="000098"/>
                </a:solidFill>
              </a:rPr>
              <a:t>PESO</a:t>
            </a:r>
            <a:r>
              <a:rPr sz="2400" spc="185" dirty="0">
                <a:solidFill>
                  <a:srgbClr val="000098"/>
                </a:solidFill>
              </a:rPr>
              <a:t> </a:t>
            </a:r>
            <a:r>
              <a:rPr sz="2400" spc="345" dirty="0">
                <a:solidFill>
                  <a:srgbClr val="000098"/>
                </a:solidFill>
              </a:rPr>
              <a:t>IMC </a:t>
            </a:r>
            <a:r>
              <a:rPr sz="2400" spc="320" dirty="0">
                <a:solidFill>
                  <a:srgbClr val="000098"/>
                </a:solidFill>
              </a:rPr>
              <a:t>PRECONCEPCIONAL</a:t>
            </a:r>
            <a:r>
              <a:rPr sz="2400" spc="105" dirty="0">
                <a:solidFill>
                  <a:srgbClr val="000098"/>
                </a:solidFill>
              </a:rPr>
              <a:t> </a:t>
            </a:r>
            <a:r>
              <a:rPr sz="2750" spc="185" dirty="0">
                <a:solidFill>
                  <a:srgbClr val="000098"/>
                </a:solidFill>
              </a:rPr>
              <a:t>BAJO</a:t>
            </a:r>
            <a:endParaRPr sz="27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03300"/>
            <a:ext cx="9144000" cy="585343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0160" y="257809"/>
            <a:ext cx="662813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385" dirty="0">
                <a:solidFill>
                  <a:srgbClr val="000098"/>
                </a:solidFill>
              </a:rPr>
              <a:t>GANANCIA</a:t>
            </a:r>
            <a:r>
              <a:rPr sz="2750" spc="300" dirty="0">
                <a:solidFill>
                  <a:srgbClr val="000098"/>
                </a:solidFill>
              </a:rPr>
              <a:t> </a:t>
            </a:r>
            <a:r>
              <a:rPr sz="2750" spc="405" dirty="0">
                <a:solidFill>
                  <a:srgbClr val="000098"/>
                </a:solidFill>
              </a:rPr>
              <a:t>DE</a:t>
            </a:r>
            <a:r>
              <a:rPr sz="2750" spc="254" dirty="0">
                <a:solidFill>
                  <a:srgbClr val="000098"/>
                </a:solidFill>
              </a:rPr>
              <a:t> </a:t>
            </a:r>
            <a:r>
              <a:rPr sz="2750" spc="415" dirty="0">
                <a:solidFill>
                  <a:srgbClr val="000098"/>
                </a:solidFill>
              </a:rPr>
              <a:t>PESO</a:t>
            </a:r>
            <a:r>
              <a:rPr sz="2750" spc="210" dirty="0">
                <a:solidFill>
                  <a:srgbClr val="000098"/>
                </a:solidFill>
              </a:rPr>
              <a:t> </a:t>
            </a:r>
            <a:r>
              <a:rPr sz="2750" spc="405" dirty="0">
                <a:solidFill>
                  <a:srgbClr val="000098"/>
                </a:solidFill>
              </a:rPr>
              <a:t>DE</a:t>
            </a:r>
            <a:r>
              <a:rPr sz="2750" spc="180" dirty="0">
                <a:solidFill>
                  <a:srgbClr val="000098"/>
                </a:solidFill>
              </a:rPr>
              <a:t> </a:t>
            </a:r>
            <a:r>
              <a:rPr sz="2750" spc="305" dirty="0">
                <a:solidFill>
                  <a:srgbClr val="000098"/>
                </a:solidFill>
              </a:rPr>
              <a:t>LA</a:t>
            </a:r>
            <a:r>
              <a:rPr sz="2750" spc="155" dirty="0">
                <a:solidFill>
                  <a:srgbClr val="000098"/>
                </a:solidFill>
              </a:rPr>
              <a:t> </a:t>
            </a:r>
            <a:r>
              <a:rPr sz="2750" spc="250" dirty="0">
                <a:solidFill>
                  <a:srgbClr val="000098"/>
                </a:solidFill>
              </a:rPr>
              <a:t>MUJER</a:t>
            </a:r>
            <a:endParaRPr sz="2750"/>
          </a:p>
        </p:txBody>
      </p:sp>
      <p:grpSp>
        <p:nvGrpSpPr>
          <p:cNvPr id="3" name="object 3"/>
          <p:cNvGrpSpPr/>
          <p:nvPr/>
        </p:nvGrpSpPr>
        <p:grpSpPr>
          <a:xfrm>
            <a:off x="614680" y="1290319"/>
            <a:ext cx="2420620" cy="48260"/>
            <a:chOff x="614680" y="1290319"/>
            <a:chExt cx="2420620" cy="48260"/>
          </a:xfrm>
        </p:grpSpPr>
        <p:sp>
          <p:nvSpPr>
            <p:cNvPr id="4" name="object 4"/>
            <p:cNvSpPr/>
            <p:nvPr/>
          </p:nvSpPr>
          <p:spPr>
            <a:xfrm>
              <a:off x="614680" y="1314449"/>
              <a:ext cx="416559" cy="0"/>
            </a:xfrm>
            <a:custGeom>
              <a:avLst/>
              <a:gdLst/>
              <a:ahLst/>
              <a:cxnLst/>
              <a:rect l="l" t="t" r="r" b="b"/>
              <a:pathLst>
                <a:path w="416559">
                  <a:moveTo>
                    <a:pt x="0" y="0"/>
                  </a:moveTo>
                  <a:lnTo>
                    <a:pt x="416559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1240" y="1314449"/>
              <a:ext cx="276860" cy="0"/>
            </a:xfrm>
            <a:custGeom>
              <a:avLst/>
              <a:gdLst/>
              <a:ahLst/>
              <a:cxnLst/>
              <a:rect l="l" t="t" r="r" b="b"/>
              <a:pathLst>
                <a:path w="276859">
                  <a:moveTo>
                    <a:pt x="0" y="0"/>
                  </a:moveTo>
                  <a:lnTo>
                    <a:pt x="27686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0640" y="1314449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39">
                  <a:moveTo>
                    <a:pt x="0" y="0"/>
                  </a:moveTo>
                  <a:lnTo>
                    <a:pt x="71374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24380" y="1314449"/>
              <a:ext cx="139700" cy="0"/>
            </a:xfrm>
            <a:custGeom>
              <a:avLst/>
              <a:gdLst/>
              <a:ahLst/>
              <a:cxnLst/>
              <a:rect l="l" t="t" r="r" b="b"/>
              <a:pathLst>
                <a:path w="139700">
                  <a:moveTo>
                    <a:pt x="0" y="0"/>
                  </a:moveTo>
                  <a:lnTo>
                    <a:pt x="13970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6619" y="1314449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940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46019" y="1314449"/>
              <a:ext cx="142240" cy="0"/>
            </a:xfrm>
            <a:custGeom>
              <a:avLst/>
              <a:gdLst/>
              <a:ahLst/>
              <a:cxnLst/>
              <a:rect l="l" t="t" r="r" b="b"/>
              <a:pathLst>
                <a:path w="142239">
                  <a:moveTo>
                    <a:pt x="0" y="0"/>
                  </a:moveTo>
                  <a:lnTo>
                    <a:pt x="14224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88259" y="1314449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321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72740" y="1314449"/>
              <a:ext cx="162560" cy="0"/>
            </a:xfrm>
            <a:custGeom>
              <a:avLst/>
              <a:gdLst/>
              <a:ahLst/>
              <a:cxnLst/>
              <a:rect l="l" t="t" r="r" b="b"/>
              <a:pathLst>
                <a:path w="162560">
                  <a:moveTo>
                    <a:pt x="0" y="0"/>
                  </a:moveTo>
                  <a:lnTo>
                    <a:pt x="162560" y="0"/>
                  </a:lnTo>
                </a:path>
              </a:pathLst>
            </a:custGeom>
            <a:ln w="48260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3080" y="720205"/>
            <a:ext cx="8281034" cy="565898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90"/>
              </a:spcBef>
            </a:pPr>
            <a:r>
              <a:rPr sz="3200" b="1" spc="175" dirty="0">
                <a:solidFill>
                  <a:srgbClr val="0033CC"/>
                </a:solidFill>
                <a:latin typeface="Trebuchet MS"/>
                <a:cs typeface="Trebuchet MS"/>
              </a:rPr>
              <a:t>E</a:t>
            </a:r>
            <a:r>
              <a:rPr sz="3200" b="1" spc="185" dirty="0">
                <a:solidFill>
                  <a:srgbClr val="0033CC"/>
                </a:solidFill>
                <a:latin typeface="Trebuchet MS"/>
                <a:cs typeface="Trebuchet MS"/>
              </a:rPr>
              <a:t>j</a:t>
            </a:r>
            <a:r>
              <a:rPr sz="3200" b="1" spc="85" dirty="0">
                <a:solidFill>
                  <a:srgbClr val="0033CC"/>
                </a:solidFill>
                <a:latin typeface="Trebuchet MS"/>
                <a:cs typeface="Trebuchet MS"/>
              </a:rPr>
              <a:t>e</a:t>
            </a:r>
            <a:r>
              <a:rPr sz="4125" b="1" spc="-2332" baseline="36363" dirty="0">
                <a:solidFill>
                  <a:srgbClr val="000098"/>
                </a:solidFill>
                <a:latin typeface="Trebuchet MS"/>
                <a:cs typeface="Trebuchet MS"/>
              </a:rPr>
              <a:t>G</a:t>
            </a:r>
            <a:r>
              <a:rPr sz="3200" b="1" spc="-780" dirty="0">
                <a:solidFill>
                  <a:srgbClr val="0033CC"/>
                </a:solidFill>
                <a:latin typeface="Trebuchet MS"/>
                <a:cs typeface="Trebuchet MS"/>
              </a:rPr>
              <a:t>m</a:t>
            </a:r>
            <a:r>
              <a:rPr sz="4125" b="1" spc="-622" baseline="36363" dirty="0">
                <a:solidFill>
                  <a:srgbClr val="000098"/>
                </a:solidFill>
                <a:latin typeface="Trebuchet MS"/>
                <a:cs typeface="Trebuchet MS"/>
              </a:rPr>
              <a:t>E</a:t>
            </a:r>
            <a:r>
              <a:rPr sz="3200" b="1" spc="-1115" dirty="0">
                <a:solidFill>
                  <a:srgbClr val="0033CC"/>
                </a:solidFill>
                <a:latin typeface="Trebuchet MS"/>
                <a:cs typeface="Trebuchet MS"/>
              </a:rPr>
              <a:t>p</a:t>
            </a:r>
            <a:r>
              <a:rPr sz="4125" b="1" spc="-157" baseline="36363" dirty="0">
                <a:solidFill>
                  <a:srgbClr val="000098"/>
                </a:solidFill>
                <a:latin typeface="Trebuchet MS"/>
                <a:cs typeface="Trebuchet MS"/>
              </a:rPr>
              <a:t>S</a:t>
            </a:r>
            <a:r>
              <a:rPr sz="3200" b="1" spc="-425" dirty="0">
                <a:solidFill>
                  <a:srgbClr val="0033CC"/>
                </a:solidFill>
                <a:latin typeface="Trebuchet MS"/>
                <a:cs typeface="Trebuchet MS"/>
              </a:rPr>
              <a:t>l</a:t>
            </a:r>
            <a:r>
              <a:rPr sz="4125" b="1" spc="-1289" baseline="36363" dirty="0">
                <a:solidFill>
                  <a:srgbClr val="000098"/>
                </a:solidFill>
                <a:latin typeface="Trebuchet MS"/>
                <a:cs typeface="Trebuchet MS"/>
              </a:rPr>
              <a:t>T</a:t>
            </a:r>
            <a:r>
              <a:rPr sz="3200" b="1" spc="-685" dirty="0">
                <a:solidFill>
                  <a:srgbClr val="0033CC"/>
                </a:solidFill>
                <a:latin typeface="Trebuchet MS"/>
                <a:cs typeface="Trebuchet MS"/>
              </a:rPr>
              <a:t>o</a:t>
            </a:r>
            <a:r>
              <a:rPr sz="4125" b="1" spc="262" baseline="36363" dirty="0">
                <a:solidFill>
                  <a:srgbClr val="000098"/>
                </a:solidFill>
                <a:latin typeface="Trebuchet MS"/>
                <a:cs typeface="Trebuchet MS"/>
              </a:rPr>
              <a:t>A</a:t>
            </a:r>
            <a:r>
              <a:rPr sz="4125" b="1" spc="-2429" baseline="36363" dirty="0">
                <a:solidFill>
                  <a:srgbClr val="000098"/>
                </a:solidFill>
                <a:latin typeface="Trebuchet MS"/>
                <a:cs typeface="Trebuchet MS"/>
              </a:rPr>
              <a:t>N</a:t>
            </a:r>
            <a:r>
              <a:rPr sz="3200" b="1" spc="195" dirty="0">
                <a:solidFill>
                  <a:srgbClr val="0033CC"/>
                </a:solidFill>
                <a:latin typeface="Trebuchet MS"/>
                <a:cs typeface="Trebuchet MS"/>
              </a:rPr>
              <a:t>9</a:t>
            </a:r>
            <a:r>
              <a:rPr sz="3200" b="1" spc="-985" dirty="0">
                <a:solidFill>
                  <a:srgbClr val="0033CC"/>
                </a:solidFill>
                <a:latin typeface="Trebuchet MS"/>
                <a:cs typeface="Trebuchet MS"/>
              </a:rPr>
              <a:t>:</a:t>
            </a:r>
            <a:r>
              <a:rPr sz="4125" b="1" spc="262" baseline="36363" dirty="0">
                <a:solidFill>
                  <a:srgbClr val="000098"/>
                </a:solidFill>
                <a:latin typeface="Trebuchet MS"/>
                <a:cs typeface="Trebuchet MS"/>
              </a:rPr>
              <a:t>T</a:t>
            </a:r>
            <a:r>
              <a:rPr sz="4125" b="1" spc="277" baseline="36363" dirty="0">
                <a:solidFill>
                  <a:srgbClr val="000098"/>
                </a:solidFill>
                <a:latin typeface="Trebuchet MS"/>
                <a:cs typeface="Trebuchet MS"/>
              </a:rPr>
              <a:t>E</a:t>
            </a:r>
            <a:endParaRPr sz="4125" baseline="36363" dirty="0">
              <a:latin typeface="Trebuchet MS"/>
              <a:cs typeface="Trebuchet MS"/>
            </a:endParaRPr>
          </a:p>
          <a:p>
            <a:pPr marL="101600" marR="443865">
              <a:lnSpc>
                <a:spcPct val="102000"/>
              </a:lnSpc>
              <a:spcBef>
                <a:spcPts val="780"/>
              </a:spcBef>
              <a:tabLst>
                <a:tab pos="636905" algn="l"/>
                <a:tab pos="1524635" algn="l"/>
                <a:tab pos="2186305" algn="l"/>
                <a:tab pos="5434965" algn="l"/>
                <a:tab pos="7614284" algn="l"/>
              </a:tabLst>
            </a:pPr>
            <a:r>
              <a:rPr sz="2750" spc="-10" dirty="0">
                <a:latin typeface="Trebuchet MS"/>
                <a:cs typeface="Trebuchet MS"/>
              </a:rPr>
              <a:t>Mujer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45" dirty="0">
                <a:latin typeface="Trebuchet MS"/>
                <a:cs typeface="Trebuchet MS"/>
              </a:rPr>
              <a:t>de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315" dirty="0">
                <a:latin typeface="Trebuchet MS"/>
                <a:cs typeface="Trebuchet MS"/>
              </a:rPr>
              <a:t>29</a:t>
            </a:r>
            <a:r>
              <a:rPr sz="2750" spc="360" dirty="0">
                <a:latin typeface="Trebuchet MS"/>
                <a:cs typeface="Trebuchet MS"/>
              </a:rPr>
              <a:t> </a:t>
            </a:r>
            <a:r>
              <a:rPr sz="2750" spc="275" dirty="0">
                <a:latin typeface="Trebuchet MS"/>
                <a:cs typeface="Trebuchet MS"/>
              </a:rPr>
              <a:t>años</a:t>
            </a:r>
            <a:r>
              <a:rPr sz="2750" spc="310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acude</a:t>
            </a:r>
            <a:r>
              <a:rPr sz="2750" spc="320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90" dirty="0">
                <a:latin typeface="Trebuchet MS"/>
                <a:cs typeface="Trebuchet MS"/>
              </a:rPr>
              <a:t>la</a:t>
            </a:r>
            <a:r>
              <a:rPr sz="2750" spc="355" dirty="0">
                <a:latin typeface="Trebuchet MS"/>
                <a:cs typeface="Trebuchet MS"/>
              </a:rPr>
              <a:t> </a:t>
            </a:r>
            <a:r>
              <a:rPr sz="2750" spc="165" dirty="0">
                <a:latin typeface="Trebuchet MS"/>
                <a:cs typeface="Trebuchet MS"/>
              </a:rPr>
              <a:t>consulta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80" dirty="0">
                <a:latin typeface="Trebuchet MS"/>
                <a:cs typeface="Trebuchet MS"/>
              </a:rPr>
              <a:t>a </a:t>
            </a:r>
            <a:r>
              <a:rPr sz="2750" spc="60" dirty="0">
                <a:latin typeface="Trebuchet MS"/>
                <a:cs typeface="Trebuchet MS"/>
              </a:rPr>
              <a:t>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70" dirty="0">
                <a:latin typeface="Trebuchet MS"/>
                <a:cs typeface="Trebuchet MS"/>
              </a:rPr>
              <a:t>semana</a:t>
            </a:r>
            <a:r>
              <a:rPr sz="2750" spc="365" dirty="0">
                <a:latin typeface="Trebuchet MS"/>
                <a:cs typeface="Trebuchet MS"/>
              </a:rPr>
              <a:t> </a:t>
            </a:r>
            <a:r>
              <a:rPr sz="2750" spc="310" dirty="0">
                <a:latin typeface="Trebuchet MS"/>
                <a:cs typeface="Trebuchet MS"/>
              </a:rPr>
              <a:t>19</a:t>
            </a:r>
            <a:r>
              <a:rPr sz="2750" spc="100" dirty="0">
                <a:latin typeface="Trebuchet MS"/>
                <a:cs typeface="Trebuchet MS"/>
              </a:rPr>
              <a:t> </a:t>
            </a:r>
            <a:r>
              <a:rPr sz="2750" spc="215" dirty="0">
                <a:latin typeface="Trebuchet MS"/>
                <a:cs typeface="Trebuchet MS"/>
              </a:rPr>
              <a:t>con</a:t>
            </a:r>
            <a:r>
              <a:rPr sz="2750" spc="50" dirty="0">
                <a:latin typeface="Trebuchet MS"/>
                <a:cs typeface="Trebuchet MS"/>
              </a:rPr>
              <a:t> </a:t>
            </a:r>
            <a:r>
              <a:rPr sz="2750" spc="235" dirty="0">
                <a:latin typeface="Trebuchet MS"/>
                <a:cs typeface="Trebuchet MS"/>
              </a:rPr>
              <a:t>un</a:t>
            </a:r>
            <a:r>
              <a:rPr sz="2750" spc="155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peso</a:t>
            </a:r>
            <a:r>
              <a:rPr sz="2750" spc="22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60" dirty="0">
                <a:latin typeface="Trebuchet MS"/>
                <a:cs typeface="Trebuchet MS"/>
              </a:rPr>
              <a:t> </a:t>
            </a:r>
            <a:r>
              <a:rPr sz="2750" spc="315" dirty="0">
                <a:latin typeface="Trebuchet MS"/>
                <a:cs typeface="Trebuchet MS"/>
              </a:rPr>
              <a:t>64</a:t>
            </a:r>
            <a:r>
              <a:rPr sz="2750" spc="80" dirty="0">
                <a:latin typeface="Trebuchet MS"/>
                <a:cs typeface="Trebuchet MS"/>
              </a:rPr>
              <a:t> </a:t>
            </a:r>
            <a:r>
              <a:rPr sz="2750" spc="275" dirty="0">
                <a:latin typeface="Trebuchet MS"/>
                <a:cs typeface="Trebuchet MS"/>
              </a:rPr>
              <a:t>Kg</a:t>
            </a:r>
            <a:r>
              <a:rPr sz="2750" spc="150" dirty="0">
                <a:latin typeface="Trebuchet MS"/>
                <a:cs typeface="Trebuchet MS"/>
              </a:rPr>
              <a:t> </a:t>
            </a:r>
            <a:r>
              <a:rPr sz="2750" spc="270" dirty="0">
                <a:latin typeface="Trebuchet MS"/>
                <a:cs typeface="Trebuchet MS"/>
              </a:rPr>
              <a:t>y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200" dirty="0">
                <a:latin typeface="Trebuchet MS"/>
                <a:cs typeface="Trebuchet MS"/>
              </a:rPr>
              <a:t>una </a:t>
            </a:r>
            <a:r>
              <a:rPr sz="2750" spc="65" dirty="0">
                <a:latin typeface="Trebuchet MS"/>
                <a:cs typeface="Trebuchet MS"/>
              </a:rPr>
              <a:t>talla</a:t>
            </a:r>
            <a:r>
              <a:rPr sz="2750" spc="13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65" dirty="0">
                <a:latin typeface="Trebuchet MS"/>
                <a:cs typeface="Trebuchet MS"/>
              </a:rPr>
              <a:t> </a:t>
            </a:r>
            <a:r>
              <a:rPr sz="2750" spc="315" dirty="0">
                <a:latin typeface="Trebuchet MS"/>
                <a:cs typeface="Trebuchet MS"/>
              </a:rPr>
              <a:t>149</a:t>
            </a:r>
            <a:r>
              <a:rPr sz="2750" spc="85" dirty="0">
                <a:latin typeface="Trebuchet MS"/>
                <a:cs typeface="Trebuchet MS"/>
              </a:rPr>
              <a:t> </a:t>
            </a:r>
            <a:r>
              <a:rPr sz="2750" spc="125" dirty="0">
                <a:latin typeface="Trebuchet MS"/>
                <a:cs typeface="Trebuchet MS"/>
              </a:rPr>
              <a:t>cm.</a:t>
            </a:r>
            <a:endParaRPr sz="2750" dirty="0">
              <a:latin typeface="Trebuchet MS"/>
              <a:cs typeface="Trebuchet MS"/>
            </a:endParaRPr>
          </a:p>
          <a:p>
            <a:pPr marL="101600" marR="55880">
              <a:lnSpc>
                <a:spcPct val="100000"/>
              </a:lnSpc>
              <a:spcBef>
                <a:spcPts val="880"/>
              </a:spcBef>
              <a:tabLst>
                <a:tab pos="956944" algn="l"/>
                <a:tab pos="2201545" algn="l"/>
                <a:tab pos="3145155" algn="l"/>
                <a:tab pos="3898265" algn="l"/>
                <a:tab pos="5233035" algn="l"/>
                <a:tab pos="5672455" algn="l"/>
                <a:tab pos="6567805" algn="l"/>
              </a:tabLst>
            </a:pPr>
            <a:r>
              <a:rPr sz="2750" spc="-25" dirty="0">
                <a:latin typeface="Trebuchet MS"/>
                <a:cs typeface="Trebuchet MS"/>
              </a:rPr>
              <a:t>La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60" dirty="0">
                <a:latin typeface="Trebuchet MS"/>
                <a:cs typeface="Trebuchet MS"/>
              </a:rPr>
              <a:t>gestante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60" dirty="0">
                <a:latin typeface="Trebuchet MS"/>
                <a:cs typeface="Trebuchet MS"/>
              </a:rPr>
              <a:t>asiste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8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65" dirty="0">
                <a:latin typeface="Trebuchet MS"/>
                <a:cs typeface="Trebuchet MS"/>
              </a:rPr>
              <a:t>su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54" dirty="0">
                <a:latin typeface="Trebuchet MS"/>
                <a:cs typeface="Trebuchet MS"/>
              </a:rPr>
              <a:t>segunda </a:t>
            </a:r>
            <a:r>
              <a:rPr sz="2750" spc="160" dirty="0">
                <a:latin typeface="Trebuchet MS"/>
                <a:cs typeface="Trebuchet MS"/>
              </a:rPr>
              <a:t>consulta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7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65" dirty="0">
                <a:latin typeface="Trebuchet MS"/>
                <a:cs typeface="Trebuchet MS"/>
              </a:rPr>
              <a:t>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65" dirty="0">
                <a:latin typeface="Trebuchet MS"/>
                <a:cs typeface="Trebuchet MS"/>
              </a:rPr>
              <a:t>semana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315" dirty="0">
                <a:latin typeface="Trebuchet MS"/>
                <a:cs typeface="Trebuchet MS"/>
              </a:rPr>
              <a:t>23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270" dirty="0">
                <a:latin typeface="Trebuchet MS"/>
                <a:cs typeface="Trebuchet MS"/>
              </a:rPr>
              <a:t>y</a:t>
            </a:r>
            <a:r>
              <a:rPr sz="2750" spc="140" dirty="0">
                <a:latin typeface="Trebuchet MS"/>
                <a:cs typeface="Trebuchet MS"/>
              </a:rPr>
              <a:t> </a:t>
            </a:r>
            <a:r>
              <a:rPr sz="2750" spc="135" dirty="0">
                <a:latin typeface="Trebuchet MS"/>
                <a:cs typeface="Trebuchet MS"/>
              </a:rPr>
              <a:t>registra</a:t>
            </a:r>
            <a:r>
              <a:rPr sz="2750" spc="215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un peso</a:t>
            </a:r>
            <a:r>
              <a:rPr sz="2750" spc="22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65" dirty="0">
                <a:latin typeface="Trebuchet MS"/>
                <a:cs typeface="Trebuchet MS"/>
              </a:rPr>
              <a:t> </a:t>
            </a:r>
            <a:r>
              <a:rPr sz="2750" spc="200" dirty="0">
                <a:latin typeface="Trebuchet MS"/>
                <a:cs typeface="Trebuchet MS"/>
              </a:rPr>
              <a:t>66.3</a:t>
            </a:r>
            <a:r>
              <a:rPr sz="2750" spc="140" dirty="0">
                <a:latin typeface="Trebuchet MS"/>
                <a:cs typeface="Trebuchet MS"/>
              </a:rPr>
              <a:t> </a:t>
            </a:r>
            <a:r>
              <a:rPr sz="2750" spc="110" dirty="0">
                <a:latin typeface="Trebuchet MS"/>
                <a:cs typeface="Trebuchet MS"/>
              </a:rPr>
              <a:t>Kg.</a:t>
            </a:r>
            <a:endParaRPr sz="2750" dirty="0">
              <a:latin typeface="Trebuchet MS"/>
              <a:cs typeface="Trebuchet MS"/>
            </a:endParaRPr>
          </a:p>
          <a:p>
            <a:pPr marL="101600" marR="128905">
              <a:lnSpc>
                <a:spcPct val="100000"/>
              </a:lnSpc>
              <a:spcBef>
                <a:spcPts val="900"/>
              </a:spcBef>
              <a:tabLst>
                <a:tab pos="885825" algn="l"/>
                <a:tab pos="1518285" algn="l"/>
                <a:tab pos="2487295" algn="l"/>
                <a:tab pos="3841115" algn="l"/>
                <a:tab pos="4528185" algn="l"/>
                <a:tab pos="5776595" algn="l"/>
                <a:tab pos="6216015" algn="l"/>
                <a:tab pos="6749415" algn="l"/>
              </a:tabLst>
            </a:pPr>
            <a:r>
              <a:rPr sz="2750" spc="-105" dirty="0">
                <a:latin typeface="Trebuchet MS"/>
                <a:cs typeface="Trebuchet MS"/>
              </a:rPr>
              <a:t>En</a:t>
            </a:r>
            <a:r>
              <a:rPr sz="2750" spc="-85" dirty="0">
                <a:latin typeface="Trebuchet MS"/>
                <a:cs typeface="Trebuchet MS"/>
              </a:rPr>
              <a:t> </a:t>
            </a:r>
            <a:r>
              <a:rPr sz="2750" spc="265" dirty="0">
                <a:latin typeface="Trebuchet MS"/>
                <a:cs typeface="Trebuchet MS"/>
              </a:rPr>
              <a:t>su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25" dirty="0">
                <a:latin typeface="Trebuchet MS"/>
                <a:cs typeface="Trebuchet MS"/>
              </a:rPr>
              <a:t>tercera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70" dirty="0">
                <a:latin typeface="Trebuchet MS"/>
                <a:cs typeface="Trebuchet MS"/>
              </a:rPr>
              <a:t>consulta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80" dirty="0">
                <a:latin typeface="Trebuchet MS"/>
                <a:cs typeface="Trebuchet MS"/>
              </a:rPr>
              <a:t>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60" dirty="0">
                <a:latin typeface="Trebuchet MS"/>
                <a:cs typeface="Trebuchet MS"/>
              </a:rPr>
              <a:t>la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60" dirty="0">
                <a:latin typeface="Trebuchet MS"/>
                <a:cs typeface="Trebuchet MS"/>
              </a:rPr>
              <a:t>semana </a:t>
            </a:r>
            <a:r>
              <a:rPr sz="2750" spc="145" dirty="0">
                <a:latin typeface="Trebuchet MS"/>
                <a:cs typeface="Trebuchet MS"/>
              </a:rPr>
              <a:t>27,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60" dirty="0">
                <a:latin typeface="Trebuchet MS"/>
                <a:cs typeface="Trebuchet MS"/>
              </a:rPr>
              <a:t>el</a:t>
            </a:r>
            <a:r>
              <a:rPr sz="2750" dirty="0">
                <a:latin typeface="Trebuchet MS"/>
                <a:cs typeface="Trebuchet MS"/>
              </a:rPr>
              <a:t>		</a:t>
            </a:r>
            <a:r>
              <a:rPr sz="2750" spc="210" dirty="0">
                <a:latin typeface="Trebuchet MS"/>
                <a:cs typeface="Trebuchet MS"/>
              </a:rPr>
              <a:t>peso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240" dirty="0">
                <a:latin typeface="Trebuchet MS"/>
                <a:cs typeface="Trebuchet MS"/>
              </a:rPr>
              <a:t>es</a:t>
            </a:r>
            <a:r>
              <a:rPr sz="2750" dirty="0">
                <a:latin typeface="Trebuchet MS"/>
                <a:cs typeface="Trebuchet MS"/>
              </a:rPr>
              <a:t>	</a:t>
            </a:r>
            <a:r>
              <a:rPr sz="2750" spc="140" dirty="0">
                <a:latin typeface="Trebuchet MS"/>
                <a:cs typeface="Trebuchet MS"/>
              </a:rPr>
              <a:t>de</a:t>
            </a:r>
            <a:endParaRPr sz="2750" dirty="0">
              <a:latin typeface="Trebuchet MS"/>
              <a:cs typeface="Trebuchet MS"/>
            </a:endParaRPr>
          </a:p>
          <a:p>
            <a:pPr marL="101600">
              <a:lnSpc>
                <a:spcPct val="100000"/>
              </a:lnSpc>
              <a:spcBef>
                <a:spcPts val="80"/>
              </a:spcBef>
            </a:pPr>
            <a:r>
              <a:rPr sz="2750" spc="200" dirty="0">
                <a:latin typeface="Trebuchet MS"/>
                <a:cs typeface="Trebuchet MS"/>
              </a:rPr>
              <a:t>68.5</a:t>
            </a:r>
            <a:r>
              <a:rPr sz="2750" spc="140" dirty="0">
                <a:latin typeface="Trebuchet MS"/>
                <a:cs typeface="Trebuchet MS"/>
              </a:rPr>
              <a:t> </a:t>
            </a:r>
            <a:r>
              <a:rPr sz="2750" spc="110" dirty="0">
                <a:latin typeface="Trebuchet MS"/>
                <a:cs typeface="Trebuchet MS"/>
              </a:rPr>
              <a:t>Kg.</a:t>
            </a:r>
            <a:endParaRPr sz="2750" dirty="0">
              <a:latin typeface="Trebuchet MS"/>
              <a:cs typeface="Trebuchet MS"/>
            </a:endParaRPr>
          </a:p>
          <a:p>
            <a:pPr marL="101600" marR="489584">
              <a:lnSpc>
                <a:spcPct val="100000"/>
              </a:lnSpc>
            </a:pPr>
            <a:r>
              <a:rPr sz="2750" spc="165" dirty="0">
                <a:solidFill>
                  <a:srgbClr val="0033CC"/>
                </a:solidFill>
                <a:latin typeface="Trebuchet MS"/>
                <a:cs typeface="Trebuchet MS"/>
              </a:rPr>
              <a:t></a:t>
            </a:r>
            <a:r>
              <a:rPr sz="2750" b="1" spc="165" dirty="0">
                <a:solidFill>
                  <a:srgbClr val="0033CC"/>
                </a:solidFill>
                <a:latin typeface="Trebuchet MS"/>
                <a:cs typeface="Trebuchet MS"/>
              </a:rPr>
              <a:t>Determine</a:t>
            </a:r>
            <a:r>
              <a:rPr sz="2750" b="1" spc="17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20" dirty="0">
                <a:solidFill>
                  <a:srgbClr val="0033CC"/>
                </a:solidFill>
                <a:latin typeface="Trebuchet MS"/>
                <a:cs typeface="Trebuchet MS"/>
              </a:rPr>
              <a:t>qué</a:t>
            </a:r>
            <a:r>
              <a:rPr sz="2750" b="1" spc="22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95" dirty="0">
                <a:solidFill>
                  <a:srgbClr val="0033CC"/>
                </a:solidFill>
                <a:latin typeface="Trebuchet MS"/>
                <a:cs typeface="Trebuchet MS"/>
              </a:rPr>
              <a:t>instrumento</a:t>
            </a:r>
            <a:r>
              <a:rPr sz="2750" b="1" spc="15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70" dirty="0">
                <a:solidFill>
                  <a:srgbClr val="0033CC"/>
                </a:solidFill>
                <a:latin typeface="Trebuchet MS"/>
                <a:cs typeface="Trebuchet MS"/>
              </a:rPr>
              <a:t>se</a:t>
            </a:r>
            <a:r>
              <a:rPr sz="2750" b="1" spc="23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195" dirty="0">
                <a:solidFill>
                  <a:srgbClr val="0033CC"/>
                </a:solidFill>
                <a:latin typeface="Trebuchet MS"/>
                <a:cs typeface="Trebuchet MS"/>
              </a:rPr>
              <a:t>utiliza </a:t>
            </a:r>
            <a:r>
              <a:rPr sz="2750" b="1" spc="340" dirty="0">
                <a:solidFill>
                  <a:srgbClr val="0033CC"/>
                </a:solidFill>
                <a:latin typeface="Trebuchet MS"/>
                <a:cs typeface="Trebuchet MS"/>
              </a:rPr>
              <a:t>para</a:t>
            </a:r>
            <a:r>
              <a:rPr sz="2750" b="1" spc="14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80" dirty="0">
                <a:solidFill>
                  <a:srgbClr val="0033CC"/>
                </a:solidFill>
                <a:latin typeface="Trebuchet MS"/>
                <a:cs typeface="Trebuchet MS"/>
              </a:rPr>
              <a:t>ubicarla</a:t>
            </a:r>
            <a:r>
              <a:rPr sz="2750" b="1" spc="15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15" dirty="0">
                <a:solidFill>
                  <a:srgbClr val="0033CC"/>
                </a:solidFill>
                <a:latin typeface="Trebuchet MS"/>
                <a:cs typeface="Trebuchet MS"/>
              </a:rPr>
              <a:t>en</a:t>
            </a:r>
            <a:r>
              <a:rPr sz="2750" b="1" spc="21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10" dirty="0">
                <a:solidFill>
                  <a:srgbClr val="0033CC"/>
                </a:solidFill>
                <a:latin typeface="Trebuchet MS"/>
                <a:cs typeface="Trebuchet MS"/>
              </a:rPr>
              <a:t>las</a:t>
            </a:r>
            <a:r>
              <a:rPr sz="2750" b="1" spc="21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05" dirty="0">
                <a:solidFill>
                  <a:srgbClr val="0033CC"/>
                </a:solidFill>
                <a:latin typeface="Trebuchet MS"/>
                <a:cs typeface="Trebuchet MS"/>
              </a:rPr>
              <a:t>curvas</a:t>
            </a:r>
            <a:r>
              <a:rPr sz="2750" b="1" spc="29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320" dirty="0">
                <a:solidFill>
                  <a:srgbClr val="0033CC"/>
                </a:solidFill>
                <a:latin typeface="Trebuchet MS"/>
                <a:cs typeface="Trebuchet MS"/>
              </a:rPr>
              <a:t>y</a:t>
            </a:r>
            <a:r>
              <a:rPr sz="2750" b="1" spc="15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2750" b="1" spc="270" dirty="0">
                <a:solidFill>
                  <a:srgbClr val="0033CC"/>
                </a:solidFill>
                <a:latin typeface="Trebuchet MS"/>
                <a:cs typeface="Trebuchet MS"/>
              </a:rPr>
              <a:t>grafique.</a:t>
            </a:r>
            <a:endParaRPr sz="27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071" y="326987"/>
            <a:ext cx="8554085" cy="5924550"/>
            <a:chOff x="284071" y="326987"/>
            <a:chExt cx="8554085" cy="59245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071" y="326987"/>
              <a:ext cx="8553668" cy="59239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73880" y="4343400"/>
              <a:ext cx="655320" cy="64769"/>
            </a:xfrm>
            <a:custGeom>
              <a:avLst/>
              <a:gdLst/>
              <a:ahLst/>
              <a:cxnLst/>
              <a:rect l="l" t="t" r="r" b="b"/>
              <a:pathLst>
                <a:path w="655320" h="64770">
                  <a:moveTo>
                    <a:pt x="655320" y="0"/>
                  </a:moveTo>
                  <a:lnTo>
                    <a:pt x="0" y="64769"/>
                  </a:lnTo>
                </a:path>
              </a:pathLst>
            </a:custGeom>
            <a:ln w="25518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199" y="4352289"/>
              <a:ext cx="118110" cy="1130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86199" y="685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0" y="288289"/>
                  </a:lnTo>
                  <a:lnTo>
                    <a:pt x="1270" y="273050"/>
                  </a:lnTo>
                  <a:lnTo>
                    <a:pt x="10160" y="226060"/>
                  </a:lnTo>
                  <a:lnTo>
                    <a:pt x="26670" y="180339"/>
                  </a:lnTo>
                  <a:lnTo>
                    <a:pt x="49529" y="138429"/>
                  </a:lnTo>
                  <a:lnTo>
                    <a:pt x="78739" y="100329"/>
                  </a:lnTo>
                  <a:lnTo>
                    <a:pt x="113029" y="68579"/>
                  </a:lnTo>
                  <a:lnTo>
                    <a:pt x="152400" y="40639"/>
                  </a:lnTo>
                  <a:lnTo>
                    <a:pt x="195579" y="20320"/>
                  </a:lnTo>
                  <a:lnTo>
                    <a:pt x="241300" y="6350"/>
                  </a:lnTo>
                  <a:lnTo>
                    <a:pt x="288289" y="0"/>
                  </a:lnTo>
                  <a:lnTo>
                    <a:pt x="304800" y="0"/>
                  </a:lnTo>
                  <a:lnTo>
                    <a:pt x="320039" y="0"/>
                  </a:lnTo>
                  <a:lnTo>
                    <a:pt x="336550" y="1270"/>
                  </a:lnTo>
                  <a:lnTo>
                    <a:pt x="351789" y="3810"/>
                  </a:lnTo>
                  <a:lnTo>
                    <a:pt x="368300" y="6350"/>
                  </a:lnTo>
                  <a:lnTo>
                    <a:pt x="383539" y="10160"/>
                  </a:lnTo>
                  <a:lnTo>
                    <a:pt x="398779" y="15239"/>
                  </a:lnTo>
                  <a:lnTo>
                    <a:pt x="414020" y="20320"/>
                  </a:lnTo>
                  <a:lnTo>
                    <a:pt x="427989" y="26670"/>
                  </a:lnTo>
                  <a:lnTo>
                    <a:pt x="443229" y="33020"/>
                  </a:lnTo>
                  <a:lnTo>
                    <a:pt x="457200" y="40639"/>
                  </a:lnTo>
                  <a:lnTo>
                    <a:pt x="469900" y="49529"/>
                  </a:lnTo>
                  <a:lnTo>
                    <a:pt x="483870" y="58420"/>
                  </a:lnTo>
                  <a:lnTo>
                    <a:pt x="496570" y="68579"/>
                  </a:lnTo>
                  <a:lnTo>
                    <a:pt x="508000" y="78739"/>
                  </a:lnTo>
                  <a:lnTo>
                    <a:pt x="519429" y="88900"/>
                  </a:lnTo>
                  <a:lnTo>
                    <a:pt x="551179" y="125729"/>
                  </a:lnTo>
                  <a:lnTo>
                    <a:pt x="576579" y="166370"/>
                  </a:lnTo>
                  <a:lnTo>
                    <a:pt x="594360" y="210820"/>
                  </a:lnTo>
                  <a:lnTo>
                    <a:pt x="598170" y="226060"/>
                  </a:lnTo>
                  <a:lnTo>
                    <a:pt x="603250" y="241300"/>
                  </a:lnTo>
                  <a:lnTo>
                    <a:pt x="605789" y="256539"/>
                  </a:lnTo>
                  <a:lnTo>
                    <a:pt x="607060" y="273050"/>
                  </a:lnTo>
                  <a:lnTo>
                    <a:pt x="608329" y="288289"/>
                  </a:lnTo>
                  <a:lnTo>
                    <a:pt x="609600" y="304800"/>
                  </a:lnTo>
                  <a:lnTo>
                    <a:pt x="608329" y="304800"/>
                  </a:lnTo>
                  <a:lnTo>
                    <a:pt x="608329" y="320039"/>
                  </a:lnTo>
                  <a:lnTo>
                    <a:pt x="601979" y="368300"/>
                  </a:lnTo>
                  <a:lnTo>
                    <a:pt x="588010" y="414020"/>
                  </a:lnTo>
                  <a:lnTo>
                    <a:pt x="582929" y="427989"/>
                  </a:lnTo>
                  <a:lnTo>
                    <a:pt x="575310" y="443229"/>
                  </a:lnTo>
                  <a:lnTo>
                    <a:pt x="567689" y="457200"/>
                  </a:lnTo>
                  <a:lnTo>
                    <a:pt x="560070" y="469900"/>
                  </a:lnTo>
                  <a:lnTo>
                    <a:pt x="549910" y="483870"/>
                  </a:lnTo>
                  <a:lnTo>
                    <a:pt x="541020" y="496570"/>
                  </a:lnTo>
                  <a:lnTo>
                    <a:pt x="530860" y="508000"/>
                  </a:lnTo>
                  <a:lnTo>
                    <a:pt x="519429" y="519429"/>
                  </a:lnTo>
                  <a:lnTo>
                    <a:pt x="508000" y="530860"/>
                  </a:lnTo>
                  <a:lnTo>
                    <a:pt x="469900" y="560070"/>
                  </a:lnTo>
                  <a:lnTo>
                    <a:pt x="427989" y="582929"/>
                  </a:lnTo>
                  <a:lnTo>
                    <a:pt x="383539" y="598170"/>
                  </a:lnTo>
                  <a:lnTo>
                    <a:pt x="367029" y="603250"/>
                  </a:lnTo>
                  <a:lnTo>
                    <a:pt x="351789" y="605789"/>
                  </a:lnTo>
                  <a:lnTo>
                    <a:pt x="335279" y="607060"/>
                  </a:lnTo>
                  <a:lnTo>
                    <a:pt x="320039" y="608329"/>
                  </a:lnTo>
                  <a:lnTo>
                    <a:pt x="304800" y="609600"/>
                  </a:lnTo>
                  <a:lnTo>
                    <a:pt x="304800" y="608329"/>
                  </a:lnTo>
                  <a:lnTo>
                    <a:pt x="288289" y="608329"/>
                  </a:lnTo>
                  <a:lnTo>
                    <a:pt x="273050" y="607060"/>
                  </a:lnTo>
                  <a:lnTo>
                    <a:pt x="256539" y="605789"/>
                  </a:lnTo>
                  <a:lnTo>
                    <a:pt x="241300" y="601979"/>
                  </a:lnTo>
                  <a:lnTo>
                    <a:pt x="224789" y="598170"/>
                  </a:lnTo>
                  <a:lnTo>
                    <a:pt x="210820" y="594360"/>
                  </a:lnTo>
                  <a:lnTo>
                    <a:pt x="195579" y="588010"/>
                  </a:lnTo>
                  <a:lnTo>
                    <a:pt x="180339" y="582929"/>
                  </a:lnTo>
                  <a:lnTo>
                    <a:pt x="166370" y="575310"/>
                  </a:lnTo>
                  <a:lnTo>
                    <a:pt x="152400" y="567689"/>
                  </a:lnTo>
                  <a:lnTo>
                    <a:pt x="138429" y="560070"/>
                  </a:lnTo>
                  <a:lnTo>
                    <a:pt x="125729" y="549910"/>
                  </a:lnTo>
                  <a:lnTo>
                    <a:pt x="113029" y="541020"/>
                  </a:lnTo>
                  <a:lnTo>
                    <a:pt x="100329" y="530860"/>
                  </a:lnTo>
                  <a:lnTo>
                    <a:pt x="88900" y="519429"/>
                  </a:lnTo>
                  <a:lnTo>
                    <a:pt x="77470" y="508000"/>
                  </a:lnTo>
                  <a:lnTo>
                    <a:pt x="67310" y="495300"/>
                  </a:lnTo>
                  <a:lnTo>
                    <a:pt x="58420" y="482600"/>
                  </a:lnTo>
                  <a:lnTo>
                    <a:pt x="48260" y="469900"/>
                  </a:lnTo>
                  <a:lnTo>
                    <a:pt x="40639" y="455929"/>
                  </a:lnTo>
                  <a:lnTo>
                    <a:pt x="33020" y="441960"/>
                  </a:lnTo>
                  <a:lnTo>
                    <a:pt x="25400" y="427989"/>
                  </a:lnTo>
                  <a:lnTo>
                    <a:pt x="20320" y="412750"/>
                  </a:lnTo>
                  <a:lnTo>
                    <a:pt x="6350" y="367029"/>
                  </a:lnTo>
                  <a:lnTo>
                    <a:pt x="0" y="320039"/>
                  </a:lnTo>
                  <a:lnTo>
                    <a:pt x="0" y="304800"/>
                  </a:lnTo>
                  <a:close/>
                </a:path>
              </a:pathLst>
            </a:custGeom>
            <a:ln w="22283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75049" y="674661"/>
              <a:ext cx="632460" cy="632460"/>
            </a:xfrm>
            <a:custGeom>
              <a:avLst/>
              <a:gdLst/>
              <a:ahLst/>
              <a:cxnLst/>
              <a:rect l="l" t="t" r="r" b="b"/>
              <a:pathLst>
                <a:path w="632460" h="632460">
                  <a:moveTo>
                    <a:pt x="22288" y="11137"/>
                  </a:moveTo>
                  <a:lnTo>
                    <a:pt x="19024" y="3263"/>
                  </a:lnTo>
                  <a:lnTo>
                    <a:pt x="11150" y="0"/>
                  </a:lnTo>
                  <a:lnTo>
                    <a:pt x="3263" y="3263"/>
                  </a:lnTo>
                  <a:lnTo>
                    <a:pt x="0" y="11137"/>
                  </a:lnTo>
                  <a:lnTo>
                    <a:pt x="3263" y="19024"/>
                  </a:lnTo>
                  <a:lnTo>
                    <a:pt x="11150" y="22288"/>
                  </a:lnTo>
                  <a:lnTo>
                    <a:pt x="19024" y="19024"/>
                  </a:lnTo>
                  <a:lnTo>
                    <a:pt x="22288" y="11137"/>
                  </a:lnTo>
                  <a:close/>
                </a:path>
                <a:path w="632460" h="632460">
                  <a:moveTo>
                    <a:pt x="631888" y="620737"/>
                  </a:moveTo>
                  <a:lnTo>
                    <a:pt x="628624" y="612863"/>
                  </a:lnTo>
                  <a:lnTo>
                    <a:pt x="620750" y="609600"/>
                  </a:lnTo>
                  <a:lnTo>
                    <a:pt x="612863" y="612863"/>
                  </a:lnTo>
                  <a:lnTo>
                    <a:pt x="609600" y="620737"/>
                  </a:lnTo>
                  <a:lnTo>
                    <a:pt x="612863" y="628624"/>
                  </a:lnTo>
                  <a:lnTo>
                    <a:pt x="620750" y="631888"/>
                  </a:lnTo>
                  <a:lnTo>
                    <a:pt x="628624" y="628624"/>
                  </a:lnTo>
                  <a:lnTo>
                    <a:pt x="631888" y="620737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54270" y="4146550"/>
            <a:ext cx="941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210" dirty="0">
                <a:solidFill>
                  <a:srgbClr val="BF0000"/>
                </a:solidFill>
                <a:latin typeface="Trebuchet MS"/>
                <a:cs typeface="Trebuchet MS"/>
              </a:rPr>
              <a:t>Sobrep </a:t>
            </a:r>
            <a:r>
              <a:rPr sz="1800" b="1" spc="200" dirty="0">
                <a:solidFill>
                  <a:srgbClr val="BF0000"/>
                </a:solidFill>
                <a:latin typeface="Trebuchet MS"/>
                <a:cs typeface="Trebuchet MS"/>
              </a:rPr>
              <a:t>eso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680" y="204470"/>
            <a:ext cx="5474335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206115" algn="l"/>
              </a:tabLst>
            </a:pPr>
            <a:r>
              <a:rPr sz="2150" spc="295" dirty="0">
                <a:solidFill>
                  <a:srgbClr val="000098"/>
                </a:solidFill>
              </a:rPr>
              <a:t>CURVA</a:t>
            </a:r>
            <a:r>
              <a:rPr sz="2150" spc="254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DE</a:t>
            </a:r>
            <a:r>
              <a:rPr sz="2150" spc="200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GANANCIA</a:t>
            </a:r>
            <a:r>
              <a:rPr sz="2150" spc="185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DE</a:t>
            </a:r>
            <a:r>
              <a:rPr sz="2150" spc="210" dirty="0">
                <a:solidFill>
                  <a:srgbClr val="000098"/>
                </a:solidFill>
              </a:rPr>
              <a:t> </a:t>
            </a:r>
            <a:r>
              <a:rPr sz="2150" spc="315" dirty="0">
                <a:solidFill>
                  <a:srgbClr val="000098"/>
                </a:solidFill>
              </a:rPr>
              <a:t>PESO</a:t>
            </a:r>
            <a:r>
              <a:rPr sz="2150" spc="170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IMC </a:t>
            </a:r>
            <a:r>
              <a:rPr sz="2150" spc="270" dirty="0">
                <a:solidFill>
                  <a:srgbClr val="000098"/>
                </a:solidFill>
              </a:rPr>
              <a:t>PRECONCEPCIONAL</a:t>
            </a:r>
            <a:r>
              <a:rPr sz="2150" dirty="0">
                <a:solidFill>
                  <a:srgbClr val="000098"/>
                </a:solidFill>
              </a:rPr>
              <a:t>	</a:t>
            </a:r>
            <a:r>
              <a:rPr sz="2600" spc="405" dirty="0">
                <a:solidFill>
                  <a:srgbClr val="000098"/>
                </a:solidFill>
              </a:rPr>
              <a:t>SOBREPESO</a:t>
            </a:r>
            <a:endParaRPr sz="2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775" y="1098550"/>
            <a:ext cx="8680450" cy="57594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2023" y="249674"/>
            <a:ext cx="7735570" cy="6454775"/>
            <a:chOff x="772023" y="249674"/>
            <a:chExt cx="7735570" cy="6454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2023" y="249674"/>
              <a:ext cx="7735461" cy="64546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47130" y="6248400"/>
              <a:ext cx="501650" cy="0"/>
            </a:xfrm>
            <a:custGeom>
              <a:avLst/>
              <a:gdLst/>
              <a:ahLst/>
              <a:cxnLst/>
              <a:rect l="l" t="t" r="r" b="b"/>
              <a:pathLst>
                <a:path w="501650">
                  <a:moveTo>
                    <a:pt x="501650" y="0"/>
                  </a:moveTo>
                  <a:lnTo>
                    <a:pt x="0" y="0"/>
                  </a:lnTo>
                </a:path>
              </a:pathLst>
            </a:custGeom>
            <a:ln w="25518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9180" y="6191250"/>
              <a:ext cx="115570" cy="114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890" y="337820"/>
            <a:ext cx="6866890" cy="632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0" marR="5080" indent="-791210">
              <a:lnSpc>
                <a:spcPct val="100000"/>
              </a:lnSpc>
              <a:spcBef>
                <a:spcPts val="100"/>
              </a:spcBef>
            </a:pPr>
            <a:r>
              <a:rPr sz="3200" b="1" spc="400" dirty="0">
                <a:solidFill>
                  <a:srgbClr val="0033CC"/>
                </a:solidFill>
                <a:latin typeface="Trebuchet MS"/>
                <a:cs typeface="Trebuchet MS"/>
              </a:rPr>
              <a:t>CONTROL</a:t>
            </a:r>
            <a:r>
              <a:rPr sz="3200" b="1" spc="16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200" b="1" spc="459" dirty="0">
                <a:solidFill>
                  <a:srgbClr val="0033CC"/>
                </a:solidFill>
                <a:latin typeface="Trebuchet MS"/>
                <a:cs typeface="Trebuchet MS"/>
              </a:rPr>
              <a:t>DE</a:t>
            </a:r>
            <a:r>
              <a:rPr sz="3200" b="1" spc="16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200" b="1" spc="430" dirty="0">
                <a:solidFill>
                  <a:srgbClr val="0033CC"/>
                </a:solidFill>
                <a:latin typeface="Trebuchet MS"/>
                <a:cs typeface="Trebuchet MS"/>
              </a:rPr>
              <a:t>GANANCIA </a:t>
            </a:r>
            <a:r>
              <a:rPr sz="3200" b="1" spc="459" dirty="0">
                <a:solidFill>
                  <a:srgbClr val="0033CC"/>
                </a:solidFill>
                <a:latin typeface="Trebuchet MS"/>
                <a:cs typeface="Trebuchet MS"/>
              </a:rPr>
              <a:t>DE</a:t>
            </a:r>
            <a:r>
              <a:rPr sz="3200" b="1" spc="15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200" b="1" spc="480" dirty="0">
                <a:solidFill>
                  <a:srgbClr val="0033CC"/>
                </a:solidFill>
                <a:latin typeface="Trebuchet MS"/>
                <a:cs typeface="Trebuchet MS"/>
              </a:rPr>
              <a:t>PESO</a:t>
            </a:r>
            <a:r>
              <a:rPr sz="3200" b="1" spc="15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200" b="1" spc="459" dirty="0">
                <a:solidFill>
                  <a:srgbClr val="0033CC"/>
                </a:solidFill>
                <a:latin typeface="Trebuchet MS"/>
                <a:cs typeface="Trebuchet MS"/>
              </a:rPr>
              <a:t>DE</a:t>
            </a:r>
            <a:r>
              <a:rPr sz="3200" b="1" spc="16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200" b="1" spc="320" dirty="0">
                <a:solidFill>
                  <a:srgbClr val="0033CC"/>
                </a:solidFill>
                <a:latin typeface="Trebuchet MS"/>
                <a:cs typeface="Trebuchet MS"/>
              </a:rPr>
              <a:t>LA </a:t>
            </a:r>
            <a:r>
              <a:rPr sz="3200" b="1" spc="310" dirty="0">
                <a:solidFill>
                  <a:srgbClr val="0033CC"/>
                </a:solidFill>
                <a:latin typeface="Trebuchet MS"/>
                <a:cs typeface="Trebuchet MS"/>
              </a:rPr>
              <a:t>MUJER</a:t>
            </a:r>
            <a:r>
              <a:rPr sz="3200" b="1" spc="17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200" b="1" spc="390" dirty="0">
                <a:solidFill>
                  <a:srgbClr val="0033CC"/>
                </a:solidFill>
                <a:latin typeface="Trebuchet MS"/>
                <a:cs typeface="Trebuchet MS"/>
              </a:rPr>
              <a:t>GESTANTE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3200" b="1" u="heavy" spc="370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NIVEL</a:t>
            </a:r>
            <a:r>
              <a:rPr sz="3200" b="1" u="heavy" spc="180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spc="530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MÍNIMO</a:t>
            </a:r>
            <a:r>
              <a:rPr sz="3200" b="1" u="heavy" spc="170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u="heavy" spc="305" dirty="0">
                <a:solidFill>
                  <a:srgbClr val="0033CC"/>
                </a:solidFill>
                <a:uFill>
                  <a:solidFill>
                    <a:srgbClr val="0033CC"/>
                  </a:solidFill>
                </a:uFill>
                <a:latin typeface="Trebuchet MS"/>
                <a:cs typeface="Trebuchet MS"/>
              </a:rPr>
              <a:t>EFICIENTE</a:t>
            </a:r>
            <a:r>
              <a:rPr sz="3200" b="1" spc="305" dirty="0">
                <a:solidFill>
                  <a:srgbClr val="0033CC"/>
                </a:solidFill>
                <a:latin typeface="Trebuchet MS"/>
                <a:cs typeface="Trebuchet MS"/>
              </a:rPr>
              <a:t>: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200" spc="195" dirty="0">
                <a:solidFill>
                  <a:srgbClr val="0033CC"/>
                </a:solidFill>
                <a:latin typeface="Trebuchet MS"/>
                <a:cs typeface="Trebuchet MS"/>
              </a:rPr>
              <a:t>(</a:t>
            </a:r>
            <a:r>
              <a:rPr sz="3200" b="1" spc="195" dirty="0">
                <a:solidFill>
                  <a:srgbClr val="0033CC"/>
                </a:solidFill>
                <a:latin typeface="Trebuchet MS"/>
                <a:cs typeface="Trebuchet MS"/>
              </a:rPr>
              <a:t>5</a:t>
            </a:r>
            <a:r>
              <a:rPr sz="3200" b="1" spc="16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200" b="1" spc="420" dirty="0">
                <a:solidFill>
                  <a:srgbClr val="0033CC"/>
                </a:solidFill>
                <a:latin typeface="Trebuchet MS"/>
                <a:cs typeface="Trebuchet MS"/>
              </a:rPr>
              <a:t>CONTROLES</a:t>
            </a:r>
            <a:r>
              <a:rPr sz="3200" b="1" spc="16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200" spc="20" dirty="0">
                <a:solidFill>
                  <a:srgbClr val="0033CC"/>
                </a:solidFill>
                <a:latin typeface="Trebuchet MS"/>
                <a:cs typeface="Trebuchet MS"/>
              </a:rPr>
              <a:t>)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40"/>
              </a:spcBef>
            </a:pPr>
            <a:endParaRPr sz="3200">
              <a:latin typeface="Trebuchet MS"/>
              <a:cs typeface="Trebuchet MS"/>
            </a:endParaRPr>
          </a:p>
          <a:p>
            <a:pPr marL="25400" marR="1940560" indent="-23495">
              <a:lnSpc>
                <a:spcPct val="100000"/>
              </a:lnSpc>
              <a:spcBef>
                <a:spcPts val="5"/>
              </a:spcBef>
              <a:buSzPct val="96875"/>
              <a:buFont typeface="Arial MT"/>
              <a:buChar char="•"/>
              <a:tabLst>
                <a:tab pos="25400" algn="l"/>
                <a:tab pos="153035" algn="l"/>
              </a:tabLst>
            </a:pPr>
            <a:r>
              <a:rPr sz="3200" spc="270" dirty="0">
                <a:latin typeface="Trebuchet MS"/>
                <a:cs typeface="Trebuchet MS"/>
              </a:rPr>
              <a:t>	Uno</a:t>
            </a:r>
            <a:r>
              <a:rPr sz="3200" spc="70" dirty="0">
                <a:latin typeface="Trebuchet MS"/>
                <a:cs typeface="Trebuchet MS"/>
              </a:rPr>
              <a:t> </a:t>
            </a:r>
            <a:r>
              <a:rPr sz="3200" spc="229" dirty="0">
                <a:latin typeface="Trebuchet MS"/>
                <a:cs typeface="Trebuchet MS"/>
              </a:rPr>
              <a:t>en</a:t>
            </a:r>
            <a:r>
              <a:rPr sz="3200" spc="85" dirty="0">
                <a:latin typeface="Trebuchet MS"/>
                <a:cs typeface="Trebuchet MS"/>
              </a:rPr>
              <a:t> </a:t>
            </a:r>
            <a:r>
              <a:rPr sz="3200" spc="204" dirty="0">
                <a:latin typeface="Trebuchet MS"/>
                <a:cs typeface="Trebuchet MS"/>
              </a:rPr>
              <a:t>las</a:t>
            </a:r>
            <a:r>
              <a:rPr sz="3200" spc="50" dirty="0">
                <a:latin typeface="Trebuchet MS"/>
                <a:cs typeface="Trebuchet MS"/>
              </a:rPr>
              <a:t> </a:t>
            </a:r>
            <a:r>
              <a:rPr sz="3200" spc="210" dirty="0">
                <a:latin typeface="Trebuchet MS"/>
                <a:cs typeface="Trebuchet MS"/>
              </a:rPr>
              <a:t>primeras</a:t>
            </a:r>
            <a:r>
              <a:rPr sz="3200" spc="55" dirty="0">
                <a:latin typeface="Trebuchet MS"/>
                <a:cs typeface="Trebuchet MS"/>
              </a:rPr>
              <a:t> </a:t>
            </a:r>
            <a:r>
              <a:rPr sz="3200" spc="335" dirty="0">
                <a:latin typeface="Trebuchet MS"/>
                <a:cs typeface="Trebuchet MS"/>
              </a:rPr>
              <a:t>20 </a:t>
            </a:r>
            <a:r>
              <a:rPr sz="3200" spc="254" dirty="0">
                <a:latin typeface="Trebuchet MS"/>
                <a:cs typeface="Trebuchet MS"/>
              </a:rPr>
              <a:t>semanas.</a:t>
            </a:r>
            <a:endParaRPr sz="3200">
              <a:latin typeface="Trebuchet MS"/>
              <a:cs typeface="Trebuchet MS"/>
            </a:endParaRPr>
          </a:p>
          <a:p>
            <a:pPr marL="153035" indent="-151130">
              <a:lnSpc>
                <a:spcPct val="100000"/>
              </a:lnSpc>
              <a:spcBef>
                <a:spcPts val="970"/>
              </a:spcBef>
              <a:buSzPct val="96875"/>
              <a:buFont typeface="Arial MT"/>
              <a:buChar char="•"/>
              <a:tabLst>
                <a:tab pos="153035" algn="l"/>
              </a:tabLst>
            </a:pPr>
            <a:r>
              <a:rPr sz="3200" spc="270" dirty="0">
                <a:latin typeface="Trebuchet MS"/>
                <a:cs typeface="Trebuchet MS"/>
              </a:rPr>
              <a:t>Uno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150" dirty="0">
                <a:latin typeface="Trebuchet MS"/>
                <a:cs typeface="Trebuchet MS"/>
              </a:rPr>
              <a:t>entre</a:t>
            </a:r>
            <a:r>
              <a:rPr sz="3200" spc="60" dirty="0">
                <a:latin typeface="Trebuchet MS"/>
                <a:cs typeface="Trebuchet MS"/>
              </a:rPr>
              <a:t> </a:t>
            </a:r>
            <a:r>
              <a:rPr sz="3200" spc="204" dirty="0">
                <a:latin typeface="Trebuchet MS"/>
                <a:cs typeface="Trebuchet MS"/>
              </a:rPr>
              <a:t>las</a:t>
            </a:r>
            <a:r>
              <a:rPr sz="3200" spc="60" dirty="0">
                <a:latin typeface="Trebuchet MS"/>
                <a:cs typeface="Trebuchet MS"/>
              </a:rPr>
              <a:t> </a:t>
            </a:r>
            <a:r>
              <a:rPr sz="3200" spc="355" dirty="0">
                <a:latin typeface="Trebuchet MS"/>
                <a:cs typeface="Trebuchet MS"/>
              </a:rPr>
              <a:t>22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315" dirty="0">
                <a:latin typeface="Trebuchet MS"/>
                <a:cs typeface="Trebuchet MS"/>
              </a:rPr>
              <a:t>y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355" dirty="0">
                <a:latin typeface="Trebuchet MS"/>
                <a:cs typeface="Trebuchet MS"/>
              </a:rPr>
              <a:t>27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254" dirty="0">
                <a:latin typeface="Trebuchet MS"/>
                <a:cs typeface="Trebuchet MS"/>
              </a:rPr>
              <a:t>semanas.</a:t>
            </a:r>
            <a:endParaRPr sz="3200">
              <a:latin typeface="Trebuchet MS"/>
              <a:cs typeface="Trebuchet MS"/>
            </a:endParaRPr>
          </a:p>
          <a:p>
            <a:pPr marL="153035" indent="-151130">
              <a:lnSpc>
                <a:spcPct val="100000"/>
              </a:lnSpc>
              <a:spcBef>
                <a:spcPts val="870"/>
              </a:spcBef>
              <a:buSzPct val="96875"/>
              <a:buFont typeface="Arial MT"/>
              <a:buChar char="•"/>
              <a:tabLst>
                <a:tab pos="153035" algn="l"/>
              </a:tabLst>
            </a:pPr>
            <a:r>
              <a:rPr sz="3200" spc="270" dirty="0">
                <a:latin typeface="Trebuchet MS"/>
                <a:cs typeface="Trebuchet MS"/>
              </a:rPr>
              <a:t>Uno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150" dirty="0">
                <a:latin typeface="Trebuchet MS"/>
                <a:cs typeface="Trebuchet MS"/>
              </a:rPr>
              <a:t>entre</a:t>
            </a:r>
            <a:r>
              <a:rPr sz="3200" spc="60" dirty="0">
                <a:latin typeface="Trebuchet MS"/>
                <a:cs typeface="Trebuchet MS"/>
              </a:rPr>
              <a:t> </a:t>
            </a:r>
            <a:r>
              <a:rPr sz="3200" spc="204" dirty="0">
                <a:latin typeface="Trebuchet MS"/>
                <a:cs typeface="Trebuchet MS"/>
              </a:rPr>
              <a:t>las</a:t>
            </a:r>
            <a:r>
              <a:rPr sz="3200" spc="60" dirty="0">
                <a:latin typeface="Trebuchet MS"/>
                <a:cs typeface="Trebuchet MS"/>
              </a:rPr>
              <a:t> </a:t>
            </a:r>
            <a:r>
              <a:rPr sz="3200" spc="355" dirty="0">
                <a:latin typeface="Trebuchet MS"/>
                <a:cs typeface="Trebuchet MS"/>
              </a:rPr>
              <a:t>28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315" dirty="0">
                <a:latin typeface="Trebuchet MS"/>
                <a:cs typeface="Trebuchet MS"/>
              </a:rPr>
              <a:t>y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355" dirty="0">
                <a:latin typeface="Trebuchet MS"/>
                <a:cs typeface="Trebuchet MS"/>
              </a:rPr>
              <a:t>33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254" dirty="0">
                <a:latin typeface="Trebuchet MS"/>
                <a:cs typeface="Trebuchet MS"/>
              </a:rPr>
              <a:t>semanas.</a:t>
            </a:r>
            <a:endParaRPr sz="3200">
              <a:latin typeface="Trebuchet MS"/>
              <a:cs typeface="Trebuchet MS"/>
            </a:endParaRPr>
          </a:p>
          <a:p>
            <a:pPr marL="153035" indent="-151130">
              <a:lnSpc>
                <a:spcPct val="100000"/>
              </a:lnSpc>
              <a:spcBef>
                <a:spcPts val="980"/>
              </a:spcBef>
              <a:buSzPct val="96875"/>
              <a:buFont typeface="Arial MT"/>
              <a:buChar char="•"/>
              <a:tabLst>
                <a:tab pos="153035" algn="l"/>
              </a:tabLst>
            </a:pPr>
            <a:r>
              <a:rPr sz="3200" spc="270" dirty="0">
                <a:latin typeface="Trebuchet MS"/>
                <a:cs typeface="Trebuchet MS"/>
              </a:rPr>
              <a:t>Uno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150" dirty="0">
                <a:latin typeface="Trebuchet MS"/>
                <a:cs typeface="Trebuchet MS"/>
              </a:rPr>
              <a:t>entre</a:t>
            </a:r>
            <a:r>
              <a:rPr sz="3200" spc="60" dirty="0">
                <a:latin typeface="Trebuchet MS"/>
                <a:cs typeface="Trebuchet MS"/>
              </a:rPr>
              <a:t> </a:t>
            </a:r>
            <a:r>
              <a:rPr sz="3200" spc="204" dirty="0">
                <a:latin typeface="Trebuchet MS"/>
                <a:cs typeface="Trebuchet MS"/>
              </a:rPr>
              <a:t>las</a:t>
            </a:r>
            <a:r>
              <a:rPr sz="3200" spc="60" dirty="0">
                <a:latin typeface="Trebuchet MS"/>
                <a:cs typeface="Trebuchet MS"/>
              </a:rPr>
              <a:t> </a:t>
            </a:r>
            <a:r>
              <a:rPr sz="3200" spc="355" dirty="0">
                <a:latin typeface="Trebuchet MS"/>
                <a:cs typeface="Trebuchet MS"/>
              </a:rPr>
              <a:t>34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315" dirty="0">
                <a:latin typeface="Trebuchet MS"/>
                <a:cs typeface="Trebuchet MS"/>
              </a:rPr>
              <a:t>y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355" dirty="0">
                <a:latin typeface="Trebuchet MS"/>
                <a:cs typeface="Trebuchet MS"/>
              </a:rPr>
              <a:t>37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254" dirty="0">
                <a:latin typeface="Trebuchet MS"/>
                <a:cs typeface="Trebuchet MS"/>
              </a:rPr>
              <a:t>semanas.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559" y="339090"/>
            <a:ext cx="76517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440" dirty="0">
                <a:solidFill>
                  <a:srgbClr val="000098"/>
                </a:solidFill>
              </a:rPr>
              <a:t>GANANCIA</a:t>
            </a:r>
            <a:r>
              <a:rPr sz="3200" spc="185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480" dirty="0">
                <a:solidFill>
                  <a:srgbClr val="000098"/>
                </a:solidFill>
              </a:rPr>
              <a:t>PESO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459" dirty="0">
                <a:solidFill>
                  <a:srgbClr val="000098"/>
                </a:solidFill>
              </a:rPr>
              <a:t>DE</a:t>
            </a:r>
            <a:r>
              <a:rPr sz="3200" spc="165" dirty="0">
                <a:solidFill>
                  <a:srgbClr val="000098"/>
                </a:solidFill>
              </a:rPr>
              <a:t> </a:t>
            </a:r>
            <a:r>
              <a:rPr sz="3200" spc="345" dirty="0">
                <a:solidFill>
                  <a:srgbClr val="000098"/>
                </a:solidFill>
              </a:rPr>
              <a:t>LA</a:t>
            </a:r>
            <a:r>
              <a:rPr sz="3200" spc="185" dirty="0">
                <a:solidFill>
                  <a:srgbClr val="000098"/>
                </a:solidFill>
              </a:rPr>
              <a:t> </a:t>
            </a:r>
            <a:r>
              <a:rPr sz="3200" spc="295" dirty="0">
                <a:solidFill>
                  <a:srgbClr val="000098"/>
                </a:solidFill>
              </a:rPr>
              <a:t>MUJER </a:t>
            </a:r>
            <a:r>
              <a:rPr sz="3200" spc="390" dirty="0">
                <a:solidFill>
                  <a:srgbClr val="000098"/>
                </a:solidFill>
              </a:rPr>
              <a:t>GESTANTE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366023" y="3480161"/>
            <a:ext cx="8738235" cy="668655"/>
            <a:chOff x="311090" y="3992821"/>
            <a:chExt cx="8738235" cy="668655"/>
          </a:xfrm>
        </p:grpSpPr>
        <p:sp>
          <p:nvSpPr>
            <p:cNvPr id="8" name="object 8"/>
            <p:cNvSpPr/>
            <p:nvPr/>
          </p:nvSpPr>
          <p:spPr>
            <a:xfrm>
              <a:off x="323849" y="4005580"/>
              <a:ext cx="8712200" cy="642620"/>
            </a:xfrm>
            <a:custGeom>
              <a:avLst/>
              <a:gdLst/>
              <a:ahLst/>
              <a:cxnLst/>
              <a:rect l="l" t="t" r="r" b="b"/>
              <a:pathLst>
                <a:path w="8712200" h="642620">
                  <a:moveTo>
                    <a:pt x="0" y="642620"/>
                  </a:moveTo>
                  <a:lnTo>
                    <a:pt x="8712200" y="642620"/>
                  </a:lnTo>
                  <a:lnTo>
                    <a:pt x="8712200" y="0"/>
                  </a:lnTo>
                  <a:lnTo>
                    <a:pt x="0" y="0"/>
                  </a:lnTo>
                  <a:lnTo>
                    <a:pt x="0" y="642620"/>
                  </a:lnTo>
                  <a:close/>
                </a:path>
              </a:pathLst>
            </a:custGeom>
            <a:solidFill>
              <a:srgbClr val="4E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849" y="4005580"/>
              <a:ext cx="8712200" cy="642620"/>
            </a:xfrm>
            <a:custGeom>
              <a:avLst/>
              <a:gdLst/>
              <a:ahLst/>
              <a:cxnLst/>
              <a:rect l="l" t="t" r="r" b="b"/>
              <a:pathLst>
                <a:path w="8712200" h="642620">
                  <a:moveTo>
                    <a:pt x="0" y="642620"/>
                  </a:moveTo>
                  <a:lnTo>
                    <a:pt x="8712200" y="642620"/>
                  </a:lnTo>
                  <a:lnTo>
                    <a:pt x="8712200" y="0"/>
                  </a:lnTo>
                  <a:lnTo>
                    <a:pt x="0" y="0"/>
                  </a:lnTo>
                  <a:lnTo>
                    <a:pt x="0" y="642620"/>
                  </a:lnTo>
                  <a:close/>
                </a:path>
              </a:pathLst>
            </a:custGeom>
            <a:ln w="25518">
              <a:solidFill>
                <a:srgbClr val="375C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1086" y="3992829"/>
              <a:ext cx="8738235" cy="668655"/>
            </a:xfrm>
            <a:custGeom>
              <a:avLst/>
              <a:gdLst/>
              <a:ahLst/>
              <a:cxnLst/>
              <a:rect l="l" t="t" r="r" b="b"/>
              <a:pathLst>
                <a:path w="8738235" h="668654">
                  <a:moveTo>
                    <a:pt x="25514" y="12750"/>
                  </a:moveTo>
                  <a:lnTo>
                    <a:pt x="21780" y="3733"/>
                  </a:lnTo>
                  <a:lnTo>
                    <a:pt x="12763" y="0"/>
                  </a:lnTo>
                  <a:lnTo>
                    <a:pt x="3733" y="3733"/>
                  </a:lnTo>
                  <a:lnTo>
                    <a:pt x="0" y="12750"/>
                  </a:lnTo>
                  <a:lnTo>
                    <a:pt x="3733" y="21780"/>
                  </a:lnTo>
                  <a:lnTo>
                    <a:pt x="12763" y="25514"/>
                  </a:lnTo>
                  <a:lnTo>
                    <a:pt x="21780" y="21780"/>
                  </a:lnTo>
                  <a:lnTo>
                    <a:pt x="25514" y="12750"/>
                  </a:lnTo>
                  <a:close/>
                </a:path>
                <a:path w="8738235" h="668654">
                  <a:moveTo>
                    <a:pt x="8737714" y="655370"/>
                  </a:moveTo>
                  <a:lnTo>
                    <a:pt x="8733980" y="646353"/>
                  </a:lnTo>
                  <a:lnTo>
                    <a:pt x="8724963" y="642620"/>
                  </a:lnTo>
                  <a:lnTo>
                    <a:pt x="8715934" y="646353"/>
                  </a:lnTo>
                  <a:lnTo>
                    <a:pt x="8712200" y="655370"/>
                  </a:lnTo>
                  <a:lnTo>
                    <a:pt x="8715934" y="664400"/>
                  </a:lnTo>
                  <a:lnTo>
                    <a:pt x="8724963" y="668134"/>
                  </a:lnTo>
                  <a:lnTo>
                    <a:pt x="8733980" y="664400"/>
                  </a:lnTo>
                  <a:lnTo>
                    <a:pt x="8737714" y="655370"/>
                  </a:lnTo>
                  <a:close/>
                </a:path>
              </a:pathLst>
            </a:custGeom>
            <a:solidFill>
              <a:srgbClr val="375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53264" y="5405253"/>
            <a:ext cx="8738235" cy="669925"/>
            <a:chOff x="311090" y="5071050"/>
            <a:chExt cx="8738235" cy="669925"/>
          </a:xfrm>
        </p:grpSpPr>
        <p:sp>
          <p:nvSpPr>
            <p:cNvPr id="12" name="object 12"/>
            <p:cNvSpPr/>
            <p:nvPr/>
          </p:nvSpPr>
          <p:spPr>
            <a:xfrm>
              <a:off x="323849" y="5083809"/>
              <a:ext cx="8712200" cy="642620"/>
            </a:xfrm>
            <a:custGeom>
              <a:avLst/>
              <a:gdLst/>
              <a:ahLst/>
              <a:cxnLst/>
              <a:rect l="l" t="t" r="r" b="b"/>
              <a:pathLst>
                <a:path w="8712200" h="642620">
                  <a:moveTo>
                    <a:pt x="0" y="642619"/>
                  </a:moveTo>
                  <a:lnTo>
                    <a:pt x="8712200" y="642619"/>
                  </a:lnTo>
                  <a:lnTo>
                    <a:pt x="8712200" y="0"/>
                  </a:lnTo>
                  <a:lnTo>
                    <a:pt x="0" y="0"/>
                  </a:lnTo>
                  <a:lnTo>
                    <a:pt x="0" y="642619"/>
                  </a:lnTo>
                  <a:close/>
                </a:path>
              </a:pathLst>
            </a:custGeom>
            <a:solidFill>
              <a:srgbClr val="4E8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849" y="5083809"/>
              <a:ext cx="8712200" cy="642620"/>
            </a:xfrm>
            <a:custGeom>
              <a:avLst/>
              <a:gdLst/>
              <a:ahLst/>
              <a:cxnLst/>
              <a:rect l="l" t="t" r="r" b="b"/>
              <a:pathLst>
                <a:path w="8712200" h="642620">
                  <a:moveTo>
                    <a:pt x="0" y="642619"/>
                  </a:moveTo>
                  <a:lnTo>
                    <a:pt x="8712200" y="642619"/>
                  </a:lnTo>
                  <a:lnTo>
                    <a:pt x="8712200" y="0"/>
                  </a:lnTo>
                  <a:lnTo>
                    <a:pt x="0" y="0"/>
                  </a:lnTo>
                  <a:lnTo>
                    <a:pt x="0" y="642619"/>
                  </a:lnTo>
                  <a:close/>
                </a:path>
              </a:pathLst>
            </a:custGeom>
            <a:ln w="25518">
              <a:solidFill>
                <a:srgbClr val="375C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1086" y="5071059"/>
              <a:ext cx="8738235" cy="669925"/>
            </a:xfrm>
            <a:custGeom>
              <a:avLst/>
              <a:gdLst/>
              <a:ahLst/>
              <a:cxnLst/>
              <a:rect l="l" t="t" r="r" b="b"/>
              <a:pathLst>
                <a:path w="8738235" h="669925">
                  <a:moveTo>
                    <a:pt x="25514" y="12750"/>
                  </a:moveTo>
                  <a:lnTo>
                    <a:pt x="21780" y="3733"/>
                  </a:lnTo>
                  <a:lnTo>
                    <a:pt x="12763" y="0"/>
                  </a:lnTo>
                  <a:lnTo>
                    <a:pt x="3733" y="3733"/>
                  </a:lnTo>
                  <a:lnTo>
                    <a:pt x="0" y="12750"/>
                  </a:lnTo>
                  <a:lnTo>
                    <a:pt x="3733" y="21780"/>
                  </a:lnTo>
                  <a:lnTo>
                    <a:pt x="12763" y="25514"/>
                  </a:lnTo>
                  <a:lnTo>
                    <a:pt x="21780" y="21780"/>
                  </a:lnTo>
                  <a:lnTo>
                    <a:pt x="25514" y="12750"/>
                  </a:lnTo>
                  <a:close/>
                </a:path>
                <a:path w="8738235" h="669925">
                  <a:moveTo>
                    <a:pt x="8737714" y="656640"/>
                  </a:moveTo>
                  <a:lnTo>
                    <a:pt x="8733980" y="647623"/>
                  </a:lnTo>
                  <a:lnTo>
                    <a:pt x="8724963" y="643890"/>
                  </a:lnTo>
                  <a:lnTo>
                    <a:pt x="8715934" y="647623"/>
                  </a:lnTo>
                  <a:lnTo>
                    <a:pt x="8712200" y="656640"/>
                  </a:lnTo>
                  <a:lnTo>
                    <a:pt x="8715934" y="665670"/>
                  </a:lnTo>
                  <a:lnTo>
                    <a:pt x="8724963" y="669404"/>
                  </a:lnTo>
                  <a:lnTo>
                    <a:pt x="8733980" y="665670"/>
                  </a:lnTo>
                  <a:lnTo>
                    <a:pt x="8737714" y="656640"/>
                  </a:lnTo>
                  <a:close/>
                </a:path>
              </a:pathLst>
            </a:custGeom>
            <a:solidFill>
              <a:srgbClr val="375C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30200" y="1211579"/>
            <a:ext cx="9194800" cy="27802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8430">
              <a:lnSpc>
                <a:spcPct val="100000"/>
              </a:lnSpc>
              <a:spcBef>
                <a:spcPts val="100"/>
              </a:spcBef>
            </a:pPr>
            <a:r>
              <a:rPr sz="2400" b="1" spc="280" dirty="0">
                <a:latin typeface="Trebuchet MS"/>
                <a:cs typeface="Trebuchet MS"/>
              </a:rPr>
              <a:t>Ganancia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275" dirty="0">
                <a:latin typeface="Trebuchet MS"/>
                <a:cs typeface="Trebuchet MS"/>
              </a:rPr>
              <a:t>de</a:t>
            </a:r>
            <a:r>
              <a:rPr sz="2400" b="1" spc="180" dirty="0">
                <a:latin typeface="Trebuchet MS"/>
                <a:cs typeface="Trebuchet MS"/>
              </a:rPr>
              <a:t> </a:t>
            </a:r>
            <a:r>
              <a:rPr sz="2400" b="1" spc="305" dirty="0">
                <a:latin typeface="Trebuchet MS"/>
                <a:cs typeface="Trebuchet MS"/>
              </a:rPr>
              <a:t>peso</a:t>
            </a:r>
            <a:r>
              <a:rPr sz="2400" b="1" spc="114" dirty="0">
                <a:latin typeface="Trebuchet MS"/>
                <a:cs typeface="Trebuchet MS"/>
              </a:rPr>
              <a:t> </a:t>
            </a:r>
            <a:r>
              <a:rPr sz="2400" b="1" spc="590" dirty="0">
                <a:latin typeface="Trebuchet MS"/>
                <a:cs typeface="Trebuchet MS"/>
              </a:rPr>
              <a:t>=</a:t>
            </a:r>
            <a:r>
              <a:rPr sz="2400" b="1" spc="190" dirty="0">
                <a:latin typeface="Trebuchet MS"/>
                <a:cs typeface="Trebuchet MS"/>
              </a:rPr>
              <a:t> </a:t>
            </a:r>
            <a:r>
              <a:rPr sz="2400" b="1" spc="305" dirty="0">
                <a:latin typeface="Trebuchet MS"/>
                <a:cs typeface="Trebuchet MS"/>
              </a:rPr>
              <a:t>peso</a:t>
            </a:r>
            <a:r>
              <a:rPr sz="2400" b="1" spc="114" dirty="0">
                <a:latin typeface="Trebuchet MS"/>
                <a:cs typeface="Trebuchet MS"/>
              </a:rPr>
              <a:t> </a:t>
            </a:r>
            <a:r>
              <a:rPr sz="2400" b="1" spc="245" dirty="0">
                <a:latin typeface="Trebuchet MS"/>
                <a:cs typeface="Trebuchet MS"/>
              </a:rPr>
              <a:t>actual</a:t>
            </a:r>
            <a:r>
              <a:rPr sz="2400" b="1" spc="135" dirty="0">
                <a:latin typeface="Trebuchet MS"/>
                <a:cs typeface="Trebuchet MS"/>
              </a:rPr>
              <a:t> </a:t>
            </a:r>
            <a:r>
              <a:rPr sz="2400" b="1" spc="105" dirty="0">
                <a:latin typeface="Trebuchet MS"/>
                <a:cs typeface="Trebuchet MS"/>
              </a:rPr>
              <a:t>-</a:t>
            </a:r>
            <a:r>
              <a:rPr sz="2400" b="1" spc="130" dirty="0">
                <a:latin typeface="Trebuchet MS"/>
                <a:cs typeface="Trebuchet MS"/>
              </a:rPr>
              <a:t> </a:t>
            </a:r>
            <a:r>
              <a:rPr sz="2400" b="1" spc="305" dirty="0">
                <a:latin typeface="Trebuchet MS"/>
                <a:cs typeface="Trebuchet MS"/>
              </a:rPr>
              <a:t>peso</a:t>
            </a:r>
            <a:r>
              <a:rPr sz="2400" b="1" spc="160" dirty="0">
                <a:latin typeface="Trebuchet MS"/>
                <a:cs typeface="Trebuchet MS"/>
              </a:rPr>
              <a:t> </a:t>
            </a:r>
            <a:r>
              <a:rPr sz="2400" b="1" spc="170" dirty="0">
                <a:latin typeface="Trebuchet MS"/>
                <a:cs typeface="Trebuchet MS"/>
              </a:rPr>
              <a:t>inicial </a:t>
            </a:r>
            <a:r>
              <a:rPr sz="2400" b="1" spc="290" dirty="0">
                <a:latin typeface="Trebuchet MS"/>
                <a:cs typeface="Trebuchet MS"/>
              </a:rPr>
              <a:t>estimado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275" dirty="0">
                <a:latin typeface="Trebuchet MS"/>
                <a:cs typeface="Trebuchet MS"/>
              </a:rPr>
              <a:t>(pues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340" dirty="0">
                <a:latin typeface="Trebuchet MS"/>
                <a:cs typeface="Trebuchet MS"/>
              </a:rPr>
              <a:t>a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210" dirty="0">
                <a:latin typeface="Trebuchet MS"/>
                <a:cs typeface="Trebuchet MS"/>
              </a:rPr>
              <a:t>partir</a:t>
            </a:r>
            <a:r>
              <a:rPr sz="2400" b="1" spc="160" dirty="0">
                <a:latin typeface="Trebuchet MS"/>
                <a:cs typeface="Trebuchet MS"/>
              </a:rPr>
              <a:t> </a:t>
            </a:r>
            <a:r>
              <a:rPr sz="2400" b="1" spc="215" dirty="0">
                <a:latin typeface="Trebuchet MS"/>
                <a:cs typeface="Trebuchet MS"/>
              </a:rPr>
              <a:t>del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229" dirty="0">
                <a:latin typeface="Trebuchet MS"/>
                <a:cs typeface="Trebuchet MS"/>
              </a:rPr>
              <a:t>primer</a:t>
            </a:r>
            <a:r>
              <a:rPr sz="2400" b="1" spc="145" dirty="0">
                <a:latin typeface="Trebuchet MS"/>
                <a:cs typeface="Trebuchet MS"/>
              </a:rPr>
              <a:t> </a:t>
            </a:r>
            <a:r>
              <a:rPr sz="2400" b="1" spc="235" dirty="0">
                <a:latin typeface="Trebuchet MS"/>
                <a:cs typeface="Trebuchet MS"/>
              </a:rPr>
              <a:t>trimestre</a:t>
            </a:r>
            <a:r>
              <a:rPr sz="2400" b="1" spc="165" dirty="0">
                <a:latin typeface="Trebuchet MS"/>
                <a:cs typeface="Trebuchet MS"/>
              </a:rPr>
              <a:t> </a:t>
            </a:r>
            <a:r>
              <a:rPr sz="2400" b="1" spc="300" dirty="0">
                <a:latin typeface="Trebuchet MS"/>
                <a:cs typeface="Trebuchet MS"/>
              </a:rPr>
              <a:t>se </a:t>
            </a:r>
            <a:r>
              <a:rPr sz="2400" b="1" spc="275" dirty="0">
                <a:latin typeface="Trebuchet MS"/>
                <a:cs typeface="Trebuchet MS"/>
              </a:rPr>
              <a:t>debe</a:t>
            </a:r>
            <a:r>
              <a:rPr sz="2400" b="1" spc="170" dirty="0">
                <a:latin typeface="Trebuchet MS"/>
                <a:cs typeface="Trebuchet MS"/>
              </a:rPr>
              <a:t> </a:t>
            </a:r>
            <a:r>
              <a:rPr sz="2400" b="1" spc="185" dirty="0">
                <a:latin typeface="Trebuchet MS"/>
                <a:cs typeface="Trebuchet MS"/>
              </a:rPr>
              <a:t>iniciar</a:t>
            </a:r>
            <a:r>
              <a:rPr sz="2400" b="1" spc="120" dirty="0">
                <a:latin typeface="Trebuchet MS"/>
                <a:cs typeface="Trebuchet MS"/>
              </a:rPr>
              <a:t> </a:t>
            </a:r>
            <a:r>
              <a:rPr sz="2400" b="1" spc="254" dirty="0">
                <a:latin typeface="Trebuchet MS"/>
                <a:cs typeface="Trebuchet MS"/>
              </a:rPr>
              <a:t>con</a:t>
            </a:r>
            <a:r>
              <a:rPr sz="2400" b="1" spc="155" dirty="0">
                <a:latin typeface="Trebuchet MS"/>
                <a:cs typeface="Trebuchet MS"/>
              </a:rPr>
              <a:t> </a:t>
            </a:r>
            <a:r>
              <a:rPr sz="2400" b="1" spc="170" dirty="0">
                <a:latin typeface="Trebuchet MS"/>
                <a:cs typeface="Trebuchet MS"/>
              </a:rPr>
              <a:t>el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305" dirty="0">
                <a:latin typeface="Trebuchet MS"/>
                <a:cs typeface="Trebuchet MS"/>
              </a:rPr>
              <a:t>peso</a:t>
            </a:r>
            <a:r>
              <a:rPr sz="2400" b="1" spc="95" dirty="0">
                <a:latin typeface="Trebuchet MS"/>
                <a:cs typeface="Trebuchet MS"/>
              </a:rPr>
              <a:t> </a:t>
            </a:r>
            <a:r>
              <a:rPr sz="2400" b="1" spc="250" dirty="0">
                <a:latin typeface="Trebuchet MS"/>
                <a:cs typeface="Trebuchet MS"/>
              </a:rPr>
              <a:t>con</a:t>
            </a:r>
            <a:r>
              <a:rPr sz="2400" b="1" spc="155" dirty="0">
                <a:latin typeface="Trebuchet MS"/>
                <a:cs typeface="Trebuchet MS"/>
              </a:rPr>
              <a:t> </a:t>
            </a:r>
            <a:r>
              <a:rPr sz="2400" b="1" spc="170" dirty="0">
                <a:latin typeface="Trebuchet MS"/>
                <a:cs typeface="Trebuchet MS"/>
              </a:rPr>
              <a:t>el</a:t>
            </a:r>
            <a:r>
              <a:rPr sz="2400" b="1" spc="120" dirty="0">
                <a:latin typeface="Trebuchet MS"/>
                <a:cs typeface="Trebuchet MS"/>
              </a:rPr>
              <a:t> </a:t>
            </a:r>
            <a:r>
              <a:rPr sz="2400" b="1" spc="270" dirty="0">
                <a:latin typeface="Trebuchet MS"/>
                <a:cs typeface="Trebuchet MS"/>
              </a:rPr>
              <a:t>que</a:t>
            </a:r>
            <a:r>
              <a:rPr sz="2400" b="1" spc="175" dirty="0">
                <a:latin typeface="Trebuchet MS"/>
                <a:cs typeface="Trebuchet MS"/>
              </a:rPr>
              <a:t> </a:t>
            </a:r>
            <a:r>
              <a:rPr sz="2400" b="1" spc="320" dirty="0">
                <a:latin typeface="Trebuchet MS"/>
                <a:cs typeface="Trebuchet MS"/>
              </a:rPr>
              <a:t>se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330" dirty="0">
                <a:latin typeface="Trebuchet MS"/>
                <a:cs typeface="Trebuchet MS"/>
              </a:rPr>
              <a:t>asume </a:t>
            </a:r>
            <a:r>
              <a:rPr sz="2400" b="1" spc="270" dirty="0">
                <a:latin typeface="Trebuchet MS"/>
                <a:cs typeface="Trebuchet MS"/>
              </a:rPr>
              <a:t>empezó</a:t>
            </a:r>
            <a:r>
              <a:rPr sz="2400" b="1" spc="165" dirty="0">
                <a:latin typeface="Trebuchet MS"/>
                <a:cs typeface="Trebuchet MS"/>
              </a:rPr>
              <a:t> </a:t>
            </a:r>
            <a:r>
              <a:rPr sz="2400" b="1" spc="170" dirty="0">
                <a:latin typeface="Trebuchet MS"/>
                <a:cs typeface="Trebuchet MS"/>
              </a:rPr>
              <a:t>el</a:t>
            </a:r>
            <a:r>
              <a:rPr sz="2400" b="1" spc="125" dirty="0">
                <a:latin typeface="Trebuchet MS"/>
                <a:cs typeface="Trebuchet MS"/>
              </a:rPr>
              <a:t> </a:t>
            </a:r>
            <a:r>
              <a:rPr sz="2400" b="1" spc="235" dirty="0">
                <a:latin typeface="Trebuchet MS"/>
                <a:cs typeface="Trebuchet MS"/>
              </a:rPr>
              <a:t>embarazo</a:t>
            </a:r>
            <a:r>
              <a:rPr sz="2400" b="1" spc="235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b="1" u="heavy" spc="254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Trebuchet MS"/>
                <a:cs typeface="Trebuchet MS"/>
              </a:rPr>
              <a:t>Solución</a:t>
            </a:r>
            <a:r>
              <a:rPr sz="2400" b="1" u="heavy" spc="155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229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Trebuchet MS"/>
                <a:cs typeface="Trebuchet MS"/>
              </a:rPr>
              <a:t>Ejemplo</a:t>
            </a:r>
            <a:r>
              <a:rPr sz="2400" b="1" u="heavy" spc="125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u="heavy" spc="130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Trebuchet MS"/>
                <a:cs typeface="Trebuchet MS"/>
              </a:rPr>
              <a:t>9: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2400" dirty="0">
              <a:latin typeface="Trebuchet MS"/>
              <a:cs typeface="Trebuchet MS"/>
            </a:endParaRPr>
          </a:p>
          <a:p>
            <a:pPr marL="85090" marR="5080">
              <a:lnSpc>
                <a:spcPts val="3110"/>
              </a:lnSpc>
              <a:tabLst>
                <a:tab pos="5539105" algn="l"/>
              </a:tabLst>
            </a:pPr>
            <a:r>
              <a:rPr sz="2600" spc="204" dirty="0">
                <a:solidFill>
                  <a:srgbClr val="FFFFFF"/>
                </a:solidFill>
                <a:latin typeface="Trebuchet MS"/>
                <a:cs typeface="Trebuchet MS"/>
              </a:rPr>
              <a:t>Peso</a:t>
            </a:r>
            <a:r>
              <a:rPr sz="26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70" dirty="0" err="1">
                <a:solidFill>
                  <a:srgbClr val="FFFFFF"/>
                </a:solidFill>
                <a:latin typeface="Trebuchet MS"/>
                <a:cs typeface="Trebuchet MS"/>
              </a:rPr>
              <a:t>inicial</a:t>
            </a:r>
            <a:r>
              <a:rPr sz="260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185" dirty="0" err="1">
                <a:solidFill>
                  <a:srgbClr val="FFFFFF"/>
                </a:solidFill>
                <a:latin typeface="Trebuchet MS"/>
                <a:cs typeface="Trebuchet MS"/>
              </a:rPr>
              <a:t>estimado</a:t>
            </a:r>
            <a:r>
              <a:rPr sz="26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800" dirty="0">
                <a:solidFill>
                  <a:srgbClr val="FFBF00"/>
                </a:solidFill>
                <a:latin typeface="Trebuchet MS"/>
                <a:cs typeface="Trebuchet MS"/>
              </a:rPr>
              <a:t>=</a:t>
            </a:r>
            <a:r>
              <a:rPr sz="2600" spc="60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2600" spc="295" dirty="0">
                <a:solidFill>
                  <a:srgbClr val="FFFFFF"/>
                </a:solidFill>
                <a:latin typeface="Trebuchet MS"/>
                <a:cs typeface="Trebuchet MS"/>
              </a:rPr>
              <a:t>64</a:t>
            </a:r>
            <a:r>
              <a:rPr sz="26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265" dirty="0">
                <a:solidFill>
                  <a:srgbClr val="FFFFFF"/>
                </a:solidFill>
                <a:latin typeface="Trebuchet MS"/>
                <a:cs typeface="Trebuchet MS"/>
              </a:rPr>
              <a:t>Kg</a:t>
            </a:r>
            <a:r>
              <a:rPr sz="26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34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60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200" dirty="0">
                <a:solidFill>
                  <a:srgbClr val="FFFFFF"/>
                </a:solidFill>
                <a:latin typeface="Trebuchet MS"/>
                <a:cs typeface="Trebuchet MS"/>
              </a:rPr>
              <a:t>3.03 </a:t>
            </a:r>
            <a:r>
              <a:rPr sz="2600" b="1" spc="480" dirty="0">
                <a:solidFill>
                  <a:srgbClr val="FFFFFF"/>
                </a:solidFill>
                <a:latin typeface="Trebuchet MS"/>
                <a:cs typeface="Trebuchet MS"/>
              </a:rPr>
              <a:t>Kg</a:t>
            </a:r>
            <a:r>
              <a:rPr sz="2600" b="1" spc="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800" dirty="0">
                <a:solidFill>
                  <a:srgbClr val="FFBF00"/>
                </a:solidFill>
                <a:latin typeface="Trebuchet MS"/>
                <a:cs typeface="Trebuchet MS"/>
              </a:rPr>
              <a:t>=</a:t>
            </a:r>
            <a:r>
              <a:rPr sz="2600" b="1" spc="240" dirty="0">
                <a:solidFill>
                  <a:srgbClr val="FFFF00"/>
                </a:solidFill>
                <a:latin typeface="Trebuchet MS"/>
                <a:cs typeface="Trebuchet MS"/>
              </a:rPr>
              <a:t>60.97</a:t>
            </a:r>
            <a:r>
              <a:rPr sz="2600" b="1" spc="135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600" b="1" spc="450" dirty="0">
                <a:solidFill>
                  <a:srgbClr val="FFFF00"/>
                </a:solidFill>
                <a:latin typeface="Trebuchet MS"/>
                <a:cs typeface="Trebuchet MS"/>
              </a:rPr>
              <a:t>Kg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0680" y="5550137"/>
            <a:ext cx="859853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95" dirty="0">
                <a:solidFill>
                  <a:srgbClr val="FFFFFF"/>
                </a:solidFill>
                <a:latin typeface="Trebuchet MS"/>
                <a:cs typeface="Trebuchet MS"/>
              </a:rPr>
              <a:t>Ganancia</a:t>
            </a:r>
            <a:r>
              <a:rPr sz="2000" spc="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18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000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15" dirty="0">
                <a:solidFill>
                  <a:srgbClr val="FFFFFF"/>
                </a:solidFill>
                <a:latin typeface="Trebuchet MS"/>
                <a:cs typeface="Trebuchet MS"/>
              </a:rPr>
              <a:t>peso</a:t>
            </a:r>
            <a:r>
              <a:rPr sz="2000" spc="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10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pc="210" dirty="0">
                <a:solidFill>
                  <a:srgbClr val="FFFFFF"/>
                </a:solidFill>
                <a:latin typeface="Trebuchet MS"/>
                <a:cs typeface="Trebuchet MS"/>
              </a:rPr>
              <a:t>semana</a:t>
            </a:r>
            <a:r>
              <a:rPr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pc="180" dirty="0">
                <a:solidFill>
                  <a:srgbClr val="FFFFFF"/>
                </a:solidFill>
                <a:latin typeface="Trebuchet MS"/>
                <a:cs typeface="Trebuchet MS"/>
              </a:rPr>
              <a:t>23</a:t>
            </a:r>
            <a:r>
              <a:rPr sz="2000" spc="180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r>
              <a:rPr sz="20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860" dirty="0">
                <a:solidFill>
                  <a:srgbClr val="FFBF00"/>
                </a:solidFill>
                <a:latin typeface="Trebuchet MS"/>
                <a:cs typeface="Trebuchet MS"/>
              </a:rPr>
              <a:t>=</a:t>
            </a:r>
            <a:r>
              <a:rPr sz="2000" spc="95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2000" spc="195" dirty="0">
                <a:solidFill>
                  <a:srgbClr val="FFFFFF"/>
                </a:solidFill>
                <a:latin typeface="Trebuchet MS"/>
                <a:cs typeface="Trebuchet MS"/>
              </a:rPr>
              <a:t>66.3</a:t>
            </a:r>
            <a:r>
              <a:rPr sz="200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75" dirty="0">
                <a:solidFill>
                  <a:srgbClr val="FFFFFF"/>
                </a:solidFill>
                <a:latin typeface="Trebuchet MS"/>
                <a:cs typeface="Trebuchet MS"/>
              </a:rPr>
              <a:t>Kg</a:t>
            </a:r>
            <a:r>
              <a:rPr sz="20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00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2000" spc="220" dirty="0">
                <a:solidFill>
                  <a:srgbClr val="FFFFFF"/>
                </a:solidFill>
                <a:latin typeface="Trebuchet MS"/>
                <a:cs typeface="Trebuchet MS"/>
              </a:rPr>
              <a:t>60.97</a:t>
            </a:r>
            <a:r>
              <a:rPr sz="200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75" dirty="0">
                <a:solidFill>
                  <a:srgbClr val="FFFFFF"/>
                </a:solidFill>
                <a:latin typeface="Trebuchet MS"/>
                <a:cs typeface="Trebuchet MS"/>
              </a:rPr>
              <a:t>Kg</a:t>
            </a: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860" dirty="0">
                <a:solidFill>
                  <a:srgbClr val="FFBF00"/>
                </a:solidFill>
                <a:latin typeface="Trebuchet MS"/>
                <a:cs typeface="Trebuchet MS"/>
              </a:rPr>
              <a:t>=</a:t>
            </a:r>
            <a:r>
              <a:rPr sz="2000" spc="85" dirty="0">
                <a:solidFill>
                  <a:srgbClr val="FFBF00"/>
                </a:solidFill>
                <a:latin typeface="Trebuchet MS"/>
                <a:cs typeface="Trebuchet MS"/>
              </a:rPr>
              <a:t> </a:t>
            </a:r>
            <a:r>
              <a:rPr sz="2000" b="1" spc="210" dirty="0">
                <a:solidFill>
                  <a:srgbClr val="FFFF00"/>
                </a:solidFill>
                <a:latin typeface="Trebuchet MS"/>
                <a:cs typeface="Trebuchet MS"/>
              </a:rPr>
              <a:t>5.3</a:t>
            </a:r>
            <a:r>
              <a:rPr sz="2000" b="1" spc="200" dirty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sz="2000" b="1" spc="475" dirty="0">
                <a:solidFill>
                  <a:srgbClr val="FFFF00"/>
                </a:solidFill>
                <a:latin typeface="Trebuchet MS"/>
                <a:cs typeface="Trebuchet MS"/>
              </a:rPr>
              <a:t>Kg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719" y="257809"/>
            <a:ext cx="5469890" cy="71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207385" algn="l"/>
              </a:tabLst>
            </a:pPr>
            <a:r>
              <a:rPr sz="2150" spc="295" dirty="0">
                <a:solidFill>
                  <a:srgbClr val="000098"/>
                </a:solidFill>
              </a:rPr>
              <a:t>CURVA</a:t>
            </a:r>
            <a:r>
              <a:rPr sz="2150" spc="254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DE</a:t>
            </a:r>
            <a:r>
              <a:rPr sz="2150" spc="210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GANANCIA</a:t>
            </a:r>
            <a:r>
              <a:rPr sz="2150" spc="185" dirty="0">
                <a:solidFill>
                  <a:srgbClr val="000098"/>
                </a:solidFill>
              </a:rPr>
              <a:t> </a:t>
            </a:r>
            <a:r>
              <a:rPr sz="2150" spc="305" dirty="0">
                <a:solidFill>
                  <a:srgbClr val="000098"/>
                </a:solidFill>
              </a:rPr>
              <a:t>DE</a:t>
            </a:r>
            <a:r>
              <a:rPr sz="2150" spc="210" dirty="0">
                <a:solidFill>
                  <a:srgbClr val="000098"/>
                </a:solidFill>
              </a:rPr>
              <a:t> </a:t>
            </a:r>
            <a:r>
              <a:rPr sz="2150" spc="320" dirty="0">
                <a:solidFill>
                  <a:srgbClr val="000098"/>
                </a:solidFill>
              </a:rPr>
              <a:t>PESO</a:t>
            </a:r>
            <a:r>
              <a:rPr sz="2150" spc="170" dirty="0">
                <a:solidFill>
                  <a:srgbClr val="000098"/>
                </a:solidFill>
              </a:rPr>
              <a:t> </a:t>
            </a:r>
            <a:r>
              <a:rPr sz="2150" spc="310" dirty="0">
                <a:solidFill>
                  <a:srgbClr val="000098"/>
                </a:solidFill>
              </a:rPr>
              <a:t>IMC </a:t>
            </a:r>
            <a:r>
              <a:rPr sz="2150" spc="275" dirty="0">
                <a:solidFill>
                  <a:srgbClr val="000098"/>
                </a:solidFill>
              </a:rPr>
              <a:t>PRECONCEPCIONAL</a:t>
            </a:r>
            <a:r>
              <a:rPr sz="2150" dirty="0">
                <a:solidFill>
                  <a:srgbClr val="000098"/>
                </a:solidFill>
              </a:rPr>
              <a:t>	</a:t>
            </a:r>
            <a:r>
              <a:rPr sz="2400" spc="365" dirty="0">
                <a:solidFill>
                  <a:srgbClr val="000098"/>
                </a:solidFill>
              </a:rPr>
              <a:t>SOBREPESO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5809"/>
            <a:ext cx="9144000" cy="609092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960" rIns="0" bIns="0" rtlCol="0">
            <a:spAutoFit/>
          </a:bodyPr>
          <a:lstStyle/>
          <a:p>
            <a:pPr marL="1047750">
              <a:lnSpc>
                <a:spcPct val="100000"/>
              </a:lnSpc>
              <a:spcBef>
                <a:spcPts val="100"/>
              </a:spcBef>
            </a:pPr>
            <a:r>
              <a:rPr sz="3950" spc="625" dirty="0">
                <a:solidFill>
                  <a:srgbClr val="000098"/>
                </a:solidFill>
              </a:rPr>
              <a:t>EMBARAZO</a:t>
            </a:r>
            <a:r>
              <a:rPr sz="3950" spc="340" dirty="0">
                <a:solidFill>
                  <a:srgbClr val="000098"/>
                </a:solidFill>
              </a:rPr>
              <a:t> </a:t>
            </a:r>
            <a:r>
              <a:rPr sz="3950" spc="455" dirty="0">
                <a:solidFill>
                  <a:srgbClr val="000098"/>
                </a:solidFill>
              </a:rPr>
              <a:t>MÚLTIPLE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459104" y="1185483"/>
            <a:ext cx="8225790" cy="539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410" marR="1021715" indent="-220345">
              <a:lnSpc>
                <a:spcPct val="100000"/>
              </a:lnSpc>
              <a:spcBef>
                <a:spcPts val="100"/>
              </a:spcBef>
              <a:buChar char="•"/>
              <a:tabLst>
                <a:tab pos="263525" algn="l"/>
              </a:tabLst>
            </a:pPr>
            <a:r>
              <a:rPr sz="2750" dirty="0">
                <a:latin typeface="Arial MT"/>
                <a:cs typeface="Arial MT"/>
              </a:rPr>
              <a:t>Para</a:t>
            </a:r>
            <a:r>
              <a:rPr sz="2750" spc="-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las</a:t>
            </a:r>
            <a:r>
              <a:rPr sz="2750" spc="10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mujeres</a:t>
            </a:r>
            <a:r>
              <a:rPr sz="2750" spc="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que</a:t>
            </a:r>
            <a:r>
              <a:rPr sz="2750" spc="-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están</a:t>
            </a:r>
            <a:r>
              <a:rPr sz="2750" spc="-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embarazadas</a:t>
            </a:r>
            <a:r>
              <a:rPr sz="2750" spc="10" dirty="0">
                <a:latin typeface="Arial MT"/>
                <a:cs typeface="Arial MT"/>
              </a:rPr>
              <a:t> </a:t>
            </a:r>
            <a:r>
              <a:rPr sz="2750" spc="-25" dirty="0">
                <a:latin typeface="Arial MT"/>
                <a:cs typeface="Arial MT"/>
              </a:rPr>
              <a:t>de 	</a:t>
            </a:r>
            <a:r>
              <a:rPr sz="2750" dirty="0">
                <a:latin typeface="Arial MT"/>
                <a:cs typeface="Arial MT"/>
              </a:rPr>
              <a:t>gemelos,</a:t>
            </a:r>
            <a:r>
              <a:rPr sz="2750" spc="5" dirty="0">
                <a:latin typeface="Arial MT"/>
                <a:cs typeface="Arial MT"/>
              </a:rPr>
              <a:t> </a:t>
            </a:r>
            <a:r>
              <a:rPr sz="2750" dirty="0">
                <a:latin typeface="Arial MT"/>
                <a:cs typeface="Arial MT"/>
              </a:rPr>
              <a:t>se recomienda lo</a:t>
            </a:r>
            <a:r>
              <a:rPr sz="2750" spc="5" dirty="0">
                <a:latin typeface="Arial MT"/>
                <a:cs typeface="Arial MT"/>
              </a:rPr>
              <a:t> </a:t>
            </a:r>
            <a:r>
              <a:rPr sz="2750" spc="-10" dirty="0">
                <a:latin typeface="Arial MT"/>
                <a:cs typeface="Arial MT"/>
              </a:rPr>
              <a:t>siguiente:</a:t>
            </a:r>
            <a:endParaRPr sz="27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Arial MT"/>
              <a:buChar char="•"/>
            </a:pPr>
            <a:endParaRPr sz="2750" dirty="0">
              <a:latin typeface="Arial MT"/>
              <a:cs typeface="Arial MT"/>
            </a:endParaRPr>
          </a:p>
          <a:p>
            <a:pPr marL="263525" marR="5080" indent="-251460">
              <a:lnSpc>
                <a:spcPct val="100000"/>
              </a:lnSpc>
              <a:buFont typeface="Arial MT"/>
              <a:buChar char="•"/>
              <a:tabLst>
                <a:tab pos="263525" algn="l"/>
              </a:tabLst>
            </a:pPr>
            <a:r>
              <a:rPr sz="2750" spc="170" dirty="0">
                <a:latin typeface="Trebuchet MS"/>
                <a:cs typeface="Trebuchet MS"/>
              </a:rPr>
              <a:t>Mujeres</a:t>
            </a:r>
            <a:r>
              <a:rPr sz="2750" spc="95" dirty="0">
                <a:latin typeface="Trebuchet MS"/>
                <a:cs typeface="Trebuchet MS"/>
              </a:rPr>
              <a:t> </a:t>
            </a:r>
            <a:r>
              <a:rPr sz="2750" spc="235" dirty="0">
                <a:latin typeface="Trebuchet MS"/>
                <a:cs typeface="Trebuchet MS"/>
              </a:rPr>
              <a:t>que</a:t>
            </a:r>
            <a:r>
              <a:rPr sz="2750" spc="95" dirty="0">
                <a:latin typeface="Trebuchet MS"/>
                <a:cs typeface="Trebuchet MS"/>
              </a:rPr>
              <a:t> </a:t>
            </a:r>
            <a:r>
              <a:rPr sz="2750" spc="260" dirty="0">
                <a:latin typeface="Trebuchet MS"/>
                <a:cs typeface="Trebuchet MS"/>
              </a:rPr>
              <a:t>se</a:t>
            </a:r>
            <a:r>
              <a:rPr sz="2750" spc="85" dirty="0">
                <a:latin typeface="Trebuchet MS"/>
                <a:cs typeface="Trebuchet MS"/>
              </a:rPr>
              <a:t> </a:t>
            </a:r>
            <a:r>
              <a:rPr sz="2750" spc="185" dirty="0">
                <a:latin typeface="Trebuchet MS"/>
                <a:cs typeface="Trebuchet MS"/>
              </a:rPr>
              <a:t>encuentran</a:t>
            </a:r>
            <a:r>
              <a:rPr sz="2750" spc="175" dirty="0">
                <a:latin typeface="Trebuchet MS"/>
                <a:cs typeface="Trebuchet MS"/>
              </a:rPr>
              <a:t> </a:t>
            </a:r>
            <a:r>
              <a:rPr sz="2750" spc="204" dirty="0">
                <a:latin typeface="Trebuchet MS"/>
                <a:cs typeface="Trebuchet MS"/>
              </a:rPr>
              <a:t>en</a:t>
            </a:r>
            <a:r>
              <a:rPr sz="2750" spc="170" dirty="0">
                <a:latin typeface="Trebuchet MS"/>
                <a:cs typeface="Trebuchet MS"/>
              </a:rPr>
              <a:t> </a:t>
            </a:r>
            <a:r>
              <a:rPr sz="2750" spc="245" dirty="0">
                <a:latin typeface="Trebuchet MS"/>
                <a:cs typeface="Trebuchet MS"/>
              </a:rPr>
              <a:t>una</a:t>
            </a:r>
            <a:r>
              <a:rPr sz="2750" spc="75" dirty="0">
                <a:latin typeface="Trebuchet MS"/>
                <a:cs typeface="Trebuchet MS"/>
              </a:rPr>
              <a:t> </a:t>
            </a:r>
            <a:r>
              <a:rPr sz="2750" spc="140" dirty="0">
                <a:latin typeface="Trebuchet MS"/>
                <a:cs typeface="Trebuchet MS"/>
              </a:rPr>
              <a:t>categoría </a:t>
            </a:r>
            <a:r>
              <a:rPr sz="2750" spc="190" dirty="0">
                <a:latin typeface="Trebuchet MS"/>
                <a:cs typeface="Trebuchet MS"/>
              </a:rPr>
              <a:t>normal</a:t>
            </a:r>
            <a:r>
              <a:rPr sz="2750" spc="75" dirty="0">
                <a:latin typeface="Trebuchet MS"/>
                <a:cs typeface="Trebuchet MS"/>
              </a:rPr>
              <a:t> </a:t>
            </a:r>
            <a:r>
              <a:rPr sz="2750" spc="180" dirty="0">
                <a:latin typeface="Trebuchet MS"/>
                <a:cs typeface="Trebuchet MS"/>
              </a:rPr>
              <a:t>de</a:t>
            </a:r>
            <a:r>
              <a:rPr sz="2750" spc="155" dirty="0">
                <a:latin typeface="Trebuchet MS"/>
                <a:cs typeface="Trebuchet MS"/>
              </a:rPr>
              <a:t> </a:t>
            </a:r>
            <a:r>
              <a:rPr sz="2750" spc="254" dirty="0">
                <a:latin typeface="Trebuchet MS"/>
                <a:cs typeface="Trebuchet MS"/>
              </a:rPr>
              <a:t>IMC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65" dirty="0">
                <a:latin typeface="Trebuchet MS"/>
                <a:cs typeface="Trebuchet MS"/>
              </a:rPr>
              <a:t>Pre</a:t>
            </a:r>
            <a:r>
              <a:rPr sz="2750" spc="80" dirty="0">
                <a:latin typeface="Trebuchet MS"/>
                <a:cs typeface="Trebuchet MS"/>
              </a:rPr>
              <a:t> </a:t>
            </a:r>
            <a:r>
              <a:rPr sz="2750" spc="170" dirty="0">
                <a:latin typeface="Trebuchet MS"/>
                <a:cs typeface="Trebuchet MS"/>
              </a:rPr>
              <a:t>embarazo,</a:t>
            </a:r>
            <a:r>
              <a:rPr sz="2750" spc="180" dirty="0">
                <a:latin typeface="Trebuchet MS"/>
                <a:cs typeface="Trebuchet MS"/>
              </a:rPr>
              <a:t> </a:t>
            </a:r>
            <a:r>
              <a:rPr sz="2750" spc="135" dirty="0">
                <a:latin typeface="Trebuchet MS"/>
                <a:cs typeface="Trebuchet MS"/>
              </a:rPr>
              <a:t>deberían</a:t>
            </a:r>
            <a:r>
              <a:rPr sz="2750" spc="225" dirty="0">
                <a:latin typeface="Trebuchet MS"/>
                <a:cs typeface="Trebuchet MS"/>
              </a:rPr>
              <a:t> ganar</a:t>
            </a:r>
            <a:r>
              <a:rPr sz="2750" spc="120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17-</a:t>
            </a:r>
            <a:r>
              <a:rPr sz="2750" spc="310" dirty="0">
                <a:latin typeface="Trebuchet MS"/>
                <a:cs typeface="Trebuchet MS"/>
              </a:rPr>
              <a:t>25</a:t>
            </a:r>
            <a:r>
              <a:rPr sz="2750" spc="150" dirty="0">
                <a:latin typeface="Trebuchet MS"/>
                <a:cs typeface="Trebuchet MS"/>
              </a:rPr>
              <a:t> </a:t>
            </a:r>
            <a:r>
              <a:rPr sz="2750" spc="114" dirty="0">
                <a:latin typeface="Trebuchet MS"/>
                <a:cs typeface="Trebuchet MS"/>
              </a:rPr>
              <a:t>kg.</a:t>
            </a:r>
            <a:endParaRPr sz="27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15"/>
              </a:spcBef>
              <a:buFont typeface="Arial MT"/>
              <a:buChar char="•"/>
            </a:pPr>
            <a:endParaRPr sz="2750" dirty="0">
              <a:latin typeface="Trebuchet MS"/>
              <a:cs typeface="Trebuchet MS"/>
            </a:endParaRPr>
          </a:p>
          <a:p>
            <a:pPr marL="211454" indent="-19875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11454" algn="l"/>
              </a:tabLst>
            </a:pPr>
            <a:r>
              <a:rPr sz="2750" spc="165" dirty="0">
                <a:latin typeface="Trebuchet MS"/>
                <a:cs typeface="Trebuchet MS"/>
              </a:rPr>
              <a:t>Mujeres</a:t>
            </a:r>
            <a:r>
              <a:rPr sz="2750" spc="235" dirty="0">
                <a:latin typeface="Trebuchet MS"/>
                <a:cs typeface="Trebuchet MS"/>
              </a:rPr>
              <a:t> </a:t>
            </a:r>
            <a:r>
              <a:rPr sz="2750" spc="210" dirty="0">
                <a:latin typeface="Trebuchet MS"/>
                <a:cs typeface="Trebuchet MS"/>
              </a:rPr>
              <a:t>con</a:t>
            </a:r>
            <a:r>
              <a:rPr sz="2750" spc="60" dirty="0">
                <a:latin typeface="Trebuchet MS"/>
                <a:cs typeface="Trebuchet MS"/>
              </a:rPr>
              <a:t> </a:t>
            </a:r>
            <a:r>
              <a:rPr sz="2750" spc="200" dirty="0">
                <a:latin typeface="Trebuchet MS"/>
                <a:cs typeface="Trebuchet MS"/>
              </a:rPr>
              <a:t>sobrepeso</a:t>
            </a:r>
            <a:r>
              <a:rPr sz="2750" spc="305" dirty="0">
                <a:latin typeface="Trebuchet MS"/>
                <a:cs typeface="Trebuchet MS"/>
              </a:rPr>
              <a:t> </a:t>
            </a:r>
            <a:r>
              <a:rPr sz="2750" spc="315" dirty="0">
                <a:latin typeface="Trebuchet MS"/>
                <a:cs typeface="Trebuchet MS"/>
              </a:rPr>
              <a:t>14</a:t>
            </a:r>
            <a:r>
              <a:rPr sz="2750" spc="140" dirty="0">
                <a:latin typeface="Trebuchet MS"/>
                <a:cs typeface="Trebuchet MS"/>
              </a:rPr>
              <a:t> </a:t>
            </a:r>
            <a:r>
              <a:rPr sz="2750" spc="350" dirty="0">
                <a:latin typeface="Trebuchet MS"/>
                <a:cs typeface="Trebuchet MS"/>
              </a:rPr>
              <a:t>–</a:t>
            </a:r>
            <a:r>
              <a:rPr sz="2750" spc="90" dirty="0">
                <a:latin typeface="Trebuchet MS"/>
                <a:cs typeface="Trebuchet MS"/>
              </a:rPr>
              <a:t> </a:t>
            </a:r>
            <a:r>
              <a:rPr sz="2750" spc="315" dirty="0">
                <a:latin typeface="Trebuchet MS"/>
                <a:cs typeface="Trebuchet MS"/>
              </a:rPr>
              <a:t>23</a:t>
            </a:r>
            <a:r>
              <a:rPr sz="2750" spc="60" dirty="0">
                <a:latin typeface="Trebuchet MS"/>
                <a:cs typeface="Trebuchet MS"/>
              </a:rPr>
              <a:t> </a:t>
            </a:r>
            <a:r>
              <a:rPr sz="2750" spc="120" dirty="0">
                <a:latin typeface="Trebuchet MS"/>
                <a:cs typeface="Trebuchet MS"/>
              </a:rPr>
              <a:t>kg.</a:t>
            </a:r>
            <a:endParaRPr sz="27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15"/>
              </a:spcBef>
              <a:buFont typeface="Arial MT"/>
              <a:buChar char="•"/>
            </a:pPr>
            <a:endParaRPr sz="2750" dirty="0">
              <a:latin typeface="Trebuchet MS"/>
              <a:cs typeface="Trebuchet MS"/>
            </a:endParaRPr>
          </a:p>
          <a:p>
            <a:pPr marL="133985" indent="-133350">
              <a:lnSpc>
                <a:spcPct val="100000"/>
              </a:lnSpc>
              <a:buSzPct val="94545"/>
              <a:buFont typeface="Arial MT"/>
              <a:buChar char="•"/>
              <a:tabLst>
                <a:tab pos="133985" algn="l"/>
              </a:tabLst>
            </a:pPr>
            <a:r>
              <a:rPr sz="2750" spc="165" dirty="0">
                <a:latin typeface="Trebuchet MS"/>
                <a:cs typeface="Trebuchet MS"/>
              </a:rPr>
              <a:t>Mujeres</a:t>
            </a:r>
            <a:r>
              <a:rPr sz="2750" spc="160" dirty="0">
                <a:latin typeface="Trebuchet MS"/>
                <a:cs typeface="Trebuchet MS"/>
              </a:rPr>
              <a:t> </a:t>
            </a:r>
            <a:r>
              <a:rPr sz="2750" spc="240" dirty="0">
                <a:latin typeface="Trebuchet MS"/>
                <a:cs typeface="Trebuchet MS"/>
              </a:rPr>
              <a:t>obesas</a:t>
            </a:r>
            <a:r>
              <a:rPr sz="2750" spc="229" dirty="0">
                <a:latin typeface="Trebuchet MS"/>
                <a:cs typeface="Trebuchet MS"/>
              </a:rPr>
              <a:t> </a:t>
            </a:r>
            <a:r>
              <a:rPr sz="2750" spc="315" dirty="0">
                <a:latin typeface="Trebuchet MS"/>
                <a:cs typeface="Trebuchet MS"/>
              </a:rPr>
              <a:t>11</a:t>
            </a:r>
            <a:r>
              <a:rPr sz="2750" spc="65" dirty="0">
                <a:latin typeface="Trebuchet MS"/>
                <a:cs typeface="Trebuchet MS"/>
              </a:rPr>
              <a:t> </a:t>
            </a:r>
            <a:r>
              <a:rPr sz="2750" spc="350" dirty="0">
                <a:latin typeface="Trebuchet MS"/>
                <a:cs typeface="Trebuchet MS"/>
              </a:rPr>
              <a:t>–</a:t>
            </a:r>
            <a:r>
              <a:rPr sz="2750" spc="160" dirty="0">
                <a:latin typeface="Trebuchet MS"/>
                <a:cs typeface="Trebuchet MS"/>
              </a:rPr>
              <a:t> </a:t>
            </a:r>
            <a:r>
              <a:rPr sz="2750" spc="315" dirty="0">
                <a:latin typeface="Trebuchet MS"/>
                <a:cs typeface="Trebuchet MS"/>
              </a:rPr>
              <a:t>19</a:t>
            </a:r>
            <a:r>
              <a:rPr sz="2750" spc="70" dirty="0">
                <a:latin typeface="Trebuchet MS"/>
                <a:cs typeface="Trebuchet MS"/>
              </a:rPr>
              <a:t> </a:t>
            </a:r>
            <a:r>
              <a:rPr sz="2750" spc="120" dirty="0">
                <a:latin typeface="Trebuchet MS"/>
                <a:cs typeface="Trebuchet MS"/>
              </a:rPr>
              <a:t>kg.</a:t>
            </a:r>
            <a:endParaRPr sz="27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buFont typeface="Arial MT"/>
              <a:buChar char="•"/>
            </a:pPr>
            <a:endParaRPr sz="2750" dirty="0">
              <a:latin typeface="Trebuchet MS"/>
              <a:cs typeface="Trebuchet MS"/>
            </a:endParaRPr>
          </a:p>
          <a:p>
            <a:pPr marL="133985" indent="-133350">
              <a:lnSpc>
                <a:spcPct val="100000"/>
              </a:lnSpc>
              <a:buSzPct val="94545"/>
              <a:buFont typeface="Arial MT"/>
              <a:buChar char="•"/>
              <a:tabLst>
                <a:tab pos="133985" algn="l"/>
              </a:tabLst>
            </a:pPr>
            <a:r>
              <a:rPr sz="2750" spc="254" dirty="0">
                <a:latin typeface="Trebuchet MS"/>
                <a:cs typeface="Trebuchet MS"/>
              </a:rPr>
              <a:t>(</a:t>
            </a:r>
            <a:r>
              <a:rPr sz="2750" b="1" spc="254" dirty="0">
                <a:latin typeface="Trebuchet MS"/>
                <a:cs typeface="Trebuchet MS"/>
              </a:rPr>
              <a:t>Cuadro:</a:t>
            </a:r>
            <a:r>
              <a:rPr sz="2750" b="1" spc="180" dirty="0">
                <a:latin typeface="Trebuchet MS"/>
                <a:cs typeface="Trebuchet MS"/>
              </a:rPr>
              <a:t> </a:t>
            </a:r>
            <a:r>
              <a:rPr sz="2750" b="1" spc="385" dirty="0">
                <a:latin typeface="Trebuchet MS"/>
                <a:cs typeface="Trebuchet MS"/>
              </a:rPr>
              <a:t>GANANCIA</a:t>
            </a:r>
            <a:r>
              <a:rPr sz="2750" b="1" spc="400" dirty="0">
                <a:latin typeface="Trebuchet MS"/>
                <a:cs typeface="Trebuchet MS"/>
              </a:rPr>
              <a:t> </a:t>
            </a:r>
            <a:r>
              <a:rPr sz="2750" b="1" spc="405" dirty="0">
                <a:latin typeface="Trebuchet MS"/>
                <a:cs typeface="Trebuchet MS"/>
              </a:rPr>
              <a:t>DE</a:t>
            </a:r>
            <a:r>
              <a:rPr sz="2750" b="1" spc="195" dirty="0">
                <a:latin typeface="Trebuchet MS"/>
                <a:cs typeface="Trebuchet MS"/>
              </a:rPr>
              <a:t> </a:t>
            </a:r>
            <a:r>
              <a:rPr sz="2750" b="1" spc="415" dirty="0">
                <a:latin typeface="Trebuchet MS"/>
                <a:cs typeface="Trebuchet MS"/>
              </a:rPr>
              <a:t>PESO</a:t>
            </a:r>
            <a:r>
              <a:rPr sz="2750" b="1" spc="215" dirty="0">
                <a:latin typeface="Trebuchet MS"/>
                <a:cs typeface="Trebuchet MS"/>
              </a:rPr>
              <a:t> </a:t>
            </a:r>
            <a:r>
              <a:rPr sz="2750" b="1" spc="415" dirty="0">
                <a:latin typeface="Trebuchet MS"/>
                <a:cs typeface="Trebuchet MS"/>
              </a:rPr>
              <a:t>SEGÚN</a:t>
            </a:r>
            <a:endParaRPr sz="27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270" y="238046"/>
            <a:ext cx="8886190" cy="5872480"/>
            <a:chOff x="128270" y="238046"/>
            <a:chExt cx="8886190" cy="587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325" y="238046"/>
              <a:ext cx="3028950" cy="5995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270" y="748030"/>
              <a:ext cx="8886190" cy="536194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976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Ejemplo</a:t>
            </a:r>
            <a:r>
              <a:rPr spc="120" dirty="0"/>
              <a:t> </a:t>
            </a:r>
            <a:r>
              <a:rPr spc="130" dirty="0"/>
              <a:t>9.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32434" y="1686560"/>
          <a:ext cx="8267063" cy="40436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437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9615"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FECHA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EG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spc="-5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PESO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kg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TA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AU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cm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116839" indent="-40640">
                        <a:lnSpc>
                          <a:spcPct val="107400"/>
                        </a:lnSpc>
                        <a:spcBef>
                          <a:spcPts val="37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PRESEN TACIÓN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FCF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MF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788670" marR="160655" indent="-622300">
                        <a:lnSpc>
                          <a:spcPct val="107400"/>
                        </a:lnSpc>
                        <a:spcBef>
                          <a:spcPts val="370"/>
                        </a:spcBef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PROTEINURÍ 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20/03/15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7.4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43.1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100/60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--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-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--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---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----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-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---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---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-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---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-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N/A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07/04/15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9.5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42.2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100/60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--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-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--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---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----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-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---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---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-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---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-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N/A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2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26/05/15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17.2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43.7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100/58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15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Indiferente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---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----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-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---</a:t>
                      </a:r>
                      <a:r>
                        <a:rPr sz="1600" spc="-3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-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N/A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20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30/06/15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22.2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47.3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95/55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22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Cefálico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132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x'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0" dirty="0">
                          <a:latin typeface="Arial MT"/>
                          <a:cs typeface="Arial MT"/>
                        </a:rPr>
                        <a:t>+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Negativo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30/07/15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27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51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100/70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spc="-25" dirty="0">
                          <a:latin typeface="Arial MT"/>
                          <a:cs typeface="Arial MT"/>
                        </a:rPr>
                        <a:t>27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Cefálico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138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x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50" dirty="0">
                          <a:latin typeface="Arial MT"/>
                          <a:cs typeface="Arial MT"/>
                        </a:rPr>
                        <a:t>+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Negativo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25/08/15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30.1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53.5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94/60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28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Cefálico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142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x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50" dirty="0">
                          <a:latin typeface="Arial MT"/>
                          <a:cs typeface="Arial MT"/>
                        </a:rPr>
                        <a:t>+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Negativo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15/09/15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33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56.4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100/60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33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Cefálico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140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x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50" dirty="0">
                          <a:latin typeface="Arial MT"/>
                          <a:cs typeface="Arial MT"/>
                        </a:rPr>
                        <a:t>+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Negativo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29/1015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39.2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0" dirty="0">
                          <a:latin typeface="Arial MT"/>
                          <a:cs typeface="Arial MT"/>
                        </a:rPr>
                        <a:t>61.4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120/90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25" dirty="0">
                          <a:latin typeface="Arial MT"/>
                          <a:cs typeface="Arial MT"/>
                        </a:rPr>
                        <a:t>37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Cefálico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dirty="0">
                          <a:latin typeface="Arial MT"/>
                          <a:cs typeface="Arial MT"/>
                        </a:rPr>
                        <a:t>155</a:t>
                      </a:r>
                      <a:r>
                        <a:rPr sz="16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0" dirty="0">
                          <a:latin typeface="Arial MT"/>
                          <a:cs typeface="Arial MT"/>
                        </a:rPr>
                        <a:t>x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50" dirty="0">
                          <a:latin typeface="Arial MT"/>
                          <a:cs typeface="Arial MT"/>
                        </a:rPr>
                        <a:t>+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600" spc="-10" dirty="0">
                          <a:latin typeface="Arial MT"/>
                          <a:cs typeface="Arial MT"/>
                        </a:rPr>
                        <a:t>Negativo</a:t>
                      </a:r>
                      <a:endParaRPr sz="1600">
                        <a:latin typeface="Arial MT"/>
                        <a:cs typeface="Arial MT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1119" y="717550"/>
            <a:ext cx="6535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65" dirty="0"/>
              <a:t>CONTROLES</a:t>
            </a:r>
            <a:r>
              <a:rPr sz="3600" spc="185" dirty="0"/>
              <a:t> </a:t>
            </a:r>
            <a:r>
              <a:rPr sz="3600" spc="400" dirty="0"/>
              <a:t>PRENATALES</a:t>
            </a:r>
            <a:endParaRPr sz="36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409" y="718819"/>
            <a:ext cx="7804150" cy="488315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259" y="685800"/>
            <a:ext cx="868045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2011679"/>
            <a:ext cx="5161280" cy="218821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2328" y="2183129"/>
            <a:ext cx="4725671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850" b="0" i="1" spc="610" dirty="0">
                <a:solidFill>
                  <a:srgbClr val="000066"/>
                </a:solidFill>
                <a:latin typeface="Trebuchet MS"/>
                <a:cs typeface="Trebuchet MS"/>
              </a:rPr>
              <a:t>GRACI</a:t>
            </a:r>
            <a:r>
              <a:rPr lang="es-EC" sz="7850" b="0" i="1" spc="610" dirty="0">
                <a:solidFill>
                  <a:srgbClr val="000066"/>
                </a:solidFill>
                <a:latin typeface="Trebuchet MS"/>
                <a:cs typeface="Trebuchet MS"/>
              </a:rPr>
              <a:t>A</a:t>
            </a:r>
            <a:r>
              <a:rPr sz="7850" b="0" i="1" spc="1120" dirty="0">
                <a:solidFill>
                  <a:srgbClr val="000066"/>
                </a:solidFill>
                <a:latin typeface="Trebuchet MS"/>
                <a:cs typeface="Trebuchet MS"/>
              </a:rPr>
              <a:t>S</a:t>
            </a:r>
            <a:endParaRPr sz="78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2579" y="309879"/>
            <a:ext cx="57848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600" dirty="0">
                <a:solidFill>
                  <a:srgbClr val="000098"/>
                </a:solidFill>
              </a:rPr>
              <a:t>EDAD</a:t>
            </a:r>
            <a:r>
              <a:rPr sz="4000" spc="180" dirty="0">
                <a:solidFill>
                  <a:srgbClr val="000098"/>
                </a:solidFill>
              </a:rPr>
              <a:t> </a:t>
            </a:r>
            <a:r>
              <a:rPr sz="4000" spc="490" dirty="0">
                <a:solidFill>
                  <a:srgbClr val="000098"/>
                </a:solidFill>
              </a:rPr>
              <a:t>GESTACIONAL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98500" y="1587500"/>
            <a:ext cx="7511415" cy="517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0835">
              <a:lnSpc>
                <a:spcPct val="100000"/>
              </a:lnSpc>
              <a:spcBef>
                <a:spcPts val="100"/>
              </a:spcBef>
            </a:pPr>
            <a:r>
              <a:rPr sz="3200" b="1" spc="425" dirty="0">
                <a:solidFill>
                  <a:srgbClr val="0033CC"/>
                </a:solidFill>
                <a:latin typeface="Trebuchet MS"/>
                <a:cs typeface="Trebuchet MS"/>
              </a:rPr>
              <a:t>Es</a:t>
            </a:r>
            <a:r>
              <a:rPr sz="3200" b="1" spc="17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200" b="1" spc="325" dirty="0">
                <a:solidFill>
                  <a:srgbClr val="0033CC"/>
                </a:solidFill>
                <a:latin typeface="Trebuchet MS"/>
                <a:cs typeface="Trebuchet MS"/>
              </a:rPr>
              <a:t>calculado</a:t>
            </a:r>
            <a:r>
              <a:rPr sz="3200" b="1" spc="16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200" b="1" spc="325" dirty="0">
                <a:solidFill>
                  <a:srgbClr val="0033CC"/>
                </a:solidFill>
                <a:latin typeface="Trebuchet MS"/>
                <a:cs typeface="Trebuchet MS"/>
              </a:rPr>
              <a:t>por</a:t>
            </a:r>
            <a:r>
              <a:rPr sz="3200" b="1" spc="19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200" b="1" spc="250" dirty="0">
                <a:solidFill>
                  <a:srgbClr val="0033CC"/>
                </a:solidFill>
                <a:latin typeface="Trebuchet MS"/>
                <a:cs typeface="Trebuchet MS"/>
              </a:rPr>
              <a:t>el</a:t>
            </a:r>
            <a:r>
              <a:rPr sz="3200" b="1" spc="17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200" b="1" spc="350" dirty="0">
                <a:solidFill>
                  <a:srgbClr val="0033CC"/>
                </a:solidFill>
                <a:latin typeface="Trebuchet MS"/>
                <a:cs typeface="Trebuchet MS"/>
              </a:rPr>
              <a:t>personal</a:t>
            </a:r>
            <a:r>
              <a:rPr sz="3200" b="1" spc="15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200" b="1" spc="345" dirty="0">
                <a:solidFill>
                  <a:srgbClr val="0033CC"/>
                </a:solidFill>
                <a:latin typeface="Trebuchet MS"/>
                <a:cs typeface="Trebuchet MS"/>
              </a:rPr>
              <a:t>de </a:t>
            </a:r>
            <a:r>
              <a:rPr sz="3200" b="1" spc="325" dirty="0">
                <a:solidFill>
                  <a:srgbClr val="0033CC"/>
                </a:solidFill>
                <a:latin typeface="Trebuchet MS"/>
                <a:cs typeface="Trebuchet MS"/>
              </a:rPr>
              <a:t>salud,</a:t>
            </a:r>
            <a:r>
              <a:rPr sz="3200" b="1" spc="16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200" b="1" spc="455" dirty="0">
                <a:solidFill>
                  <a:srgbClr val="0033CC"/>
                </a:solidFill>
                <a:latin typeface="Trebuchet MS"/>
                <a:cs typeface="Trebuchet MS"/>
              </a:rPr>
              <a:t>a</a:t>
            </a:r>
            <a:r>
              <a:rPr sz="3200" b="1" spc="175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200" b="1" spc="280" dirty="0">
                <a:solidFill>
                  <a:srgbClr val="0033CC"/>
                </a:solidFill>
                <a:latin typeface="Trebuchet MS"/>
                <a:cs typeface="Trebuchet MS"/>
              </a:rPr>
              <a:t>partir</a:t>
            </a:r>
            <a:r>
              <a:rPr sz="3200" b="1" spc="190" dirty="0">
                <a:solidFill>
                  <a:srgbClr val="0033CC"/>
                </a:solidFill>
                <a:latin typeface="Trebuchet MS"/>
                <a:cs typeface="Trebuchet MS"/>
              </a:rPr>
              <a:t> </a:t>
            </a:r>
            <a:r>
              <a:rPr sz="3200" b="1" spc="254" dirty="0">
                <a:solidFill>
                  <a:srgbClr val="0033CC"/>
                </a:solidFill>
                <a:latin typeface="Trebuchet MS"/>
                <a:cs typeface="Trebuchet MS"/>
              </a:rPr>
              <a:t>de: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3200">
              <a:latin typeface="Trebuchet MS"/>
              <a:cs typeface="Trebuchet MS"/>
            </a:endParaRPr>
          </a:p>
          <a:p>
            <a:pPr marL="12700" marR="2118360" indent="-8890">
              <a:lnSpc>
                <a:spcPct val="100000"/>
              </a:lnSpc>
              <a:spcBef>
                <a:spcPts val="5"/>
              </a:spcBef>
              <a:buSzPct val="96363"/>
              <a:buFont typeface="Arial MT"/>
              <a:buChar char="•"/>
              <a:tabLst>
                <a:tab pos="133985" algn="l"/>
              </a:tabLst>
            </a:pPr>
            <a:r>
              <a:rPr sz="2750" b="1" spc="229" dirty="0">
                <a:latin typeface="Trebuchet MS"/>
                <a:cs typeface="Trebuchet MS"/>
              </a:rPr>
              <a:t>	F.U.M.</a:t>
            </a:r>
            <a:r>
              <a:rPr sz="2750" b="1" spc="200" dirty="0">
                <a:latin typeface="Trebuchet MS"/>
                <a:cs typeface="Trebuchet MS"/>
              </a:rPr>
              <a:t> </a:t>
            </a:r>
            <a:r>
              <a:rPr sz="2750" b="1" spc="280" dirty="0">
                <a:latin typeface="Trebuchet MS"/>
                <a:cs typeface="Trebuchet MS"/>
              </a:rPr>
              <a:t>(Fecha</a:t>
            </a:r>
            <a:r>
              <a:rPr sz="2750" b="1" spc="180" dirty="0">
                <a:latin typeface="Trebuchet MS"/>
                <a:cs typeface="Trebuchet MS"/>
              </a:rPr>
              <a:t> </a:t>
            </a:r>
            <a:r>
              <a:rPr sz="2750" b="1" spc="330" dirty="0">
                <a:latin typeface="Trebuchet MS"/>
                <a:cs typeface="Trebuchet MS"/>
              </a:rPr>
              <a:t>de</a:t>
            </a:r>
            <a:r>
              <a:rPr sz="2750" b="1" spc="220" dirty="0">
                <a:latin typeface="Trebuchet MS"/>
                <a:cs typeface="Trebuchet MS"/>
              </a:rPr>
              <a:t> </a:t>
            </a:r>
            <a:r>
              <a:rPr sz="2750" b="1" spc="254" dirty="0">
                <a:latin typeface="Trebuchet MS"/>
                <a:cs typeface="Trebuchet MS"/>
              </a:rPr>
              <a:t>la</a:t>
            </a:r>
            <a:r>
              <a:rPr sz="2750" b="1" spc="175" dirty="0">
                <a:latin typeface="Trebuchet MS"/>
                <a:cs typeface="Trebuchet MS"/>
              </a:rPr>
              <a:t> </a:t>
            </a:r>
            <a:r>
              <a:rPr sz="2750" b="1" spc="275" dirty="0">
                <a:latin typeface="Trebuchet MS"/>
                <a:cs typeface="Trebuchet MS"/>
              </a:rPr>
              <a:t>Última </a:t>
            </a:r>
            <a:r>
              <a:rPr sz="2750" b="1" spc="305" dirty="0">
                <a:latin typeface="Trebuchet MS"/>
                <a:cs typeface="Trebuchet MS"/>
              </a:rPr>
              <a:t>Menstruación)</a:t>
            </a:r>
            <a:endParaRPr sz="2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44"/>
              </a:spcBef>
              <a:buFont typeface="Arial MT"/>
              <a:buChar char="•"/>
            </a:pPr>
            <a:endParaRPr sz="2750">
              <a:latin typeface="Trebuchet MS"/>
              <a:cs typeface="Trebuchet MS"/>
            </a:endParaRPr>
          </a:p>
          <a:p>
            <a:pPr marL="133985" indent="-130175">
              <a:lnSpc>
                <a:spcPct val="100000"/>
              </a:lnSpc>
              <a:buSzPct val="96363"/>
              <a:buFont typeface="Arial MT"/>
              <a:buChar char="•"/>
              <a:tabLst>
                <a:tab pos="133985" algn="l"/>
              </a:tabLst>
            </a:pPr>
            <a:r>
              <a:rPr sz="2750" b="1" spc="265" dirty="0">
                <a:latin typeface="Trebuchet MS"/>
                <a:cs typeface="Trebuchet MS"/>
              </a:rPr>
              <a:t>Ecografía.</a:t>
            </a:r>
            <a:endParaRPr sz="2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35"/>
              </a:spcBef>
              <a:buFont typeface="Arial MT"/>
              <a:buChar char="•"/>
            </a:pPr>
            <a:endParaRPr sz="2750">
              <a:latin typeface="Trebuchet MS"/>
              <a:cs typeface="Trebuchet MS"/>
            </a:endParaRPr>
          </a:p>
          <a:p>
            <a:pPr marL="133985" indent="-130175">
              <a:lnSpc>
                <a:spcPct val="100000"/>
              </a:lnSpc>
              <a:buSzPct val="96363"/>
              <a:buFont typeface="Arial MT"/>
              <a:buChar char="•"/>
              <a:tabLst>
                <a:tab pos="133985" algn="l"/>
              </a:tabLst>
            </a:pPr>
            <a:r>
              <a:rPr sz="2750" b="1" spc="265" dirty="0">
                <a:latin typeface="Trebuchet MS"/>
                <a:cs typeface="Trebuchet MS"/>
              </a:rPr>
              <a:t>Altura</a:t>
            </a:r>
            <a:r>
              <a:rPr sz="2750" b="1" spc="254" dirty="0">
                <a:latin typeface="Trebuchet MS"/>
                <a:cs typeface="Trebuchet MS"/>
              </a:rPr>
              <a:t> </a:t>
            </a:r>
            <a:r>
              <a:rPr sz="2750" b="1" spc="220" dirty="0">
                <a:latin typeface="Trebuchet MS"/>
                <a:cs typeface="Trebuchet MS"/>
              </a:rPr>
              <a:t>uterina.</a:t>
            </a:r>
            <a:endParaRPr sz="27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2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750" b="1" spc="425" dirty="0">
                <a:latin typeface="Trebuchet MS"/>
                <a:cs typeface="Trebuchet MS"/>
              </a:rPr>
              <a:t>Se</a:t>
            </a:r>
            <a:r>
              <a:rPr sz="2750" b="1" spc="225" dirty="0">
                <a:latin typeface="Trebuchet MS"/>
                <a:cs typeface="Trebuchet MS"/>
              </a:rPr>
              <a:t> </a:t>
            </a:r>
            <a:r>
              <a:rPr sz="2750" b="1" spc="315" dirty="0">
                <a:latin typeface="Trebuchet MS"/>
                <a:cs typeface="Trebuchet MS"/>
              </a:rPr>
              <a:t>expresa</a:t>
            </a:r>
            <a:r>
              <a:rPr sz="2750" b="1" spc="175" dirty="0">
                <a:latin typeface="Trebuchet MS"/>
                <a:cs typeface="Trebuchet MS"/>
              </a:rPr>
              <a:t> </a:t>
            </a:r>
            <a:r>
              <a:rPr sz="2750" b="1" spc="320" dirty="0">
                <a:latin typeface="Trebuchet MS"/>
                <a:cs typeface="Trebuchet MS"/>
              </a:rPr>
              <a:t>en</a:t>
            </a:r>
            <a:r>
              <a:rPr sz="2750" b="1" spc="130" dirty="0">
                <a:latin typeface="Trebuchet MS"/>
                <a:cs typeface="Trebuchet MS"/>
              </a:rPr>
              <a:t> </a:t>
            </a:r>
            <a:r>
              <a:rPr sz="2750" b="1" spc="395" dirty="0">
                <a:latin typeface="Trebuchet MS"/>
                <a:cs typeface="Trebuchet MS"/>
              </a:rPr>
              <a:t>semanas</a:t>
            </a:r>
            <a:r>
              <a:rPr sz="2750" b="1" spc="285" dirty="0">
                <a:latin typeface="Trebuchet MS"/>
                <a:cs typeface="Trebuchet MS"/>
              </a:rPr>
              <a:t> </a:t>
            </a:r>
            <a:r>
              <a:rPr sz="2750" b="1" spc="325" dirty="0">
                <a:latin typeface="Trebuchet MS"/>
                <a:cs typeface="Trebuchet MS"/>
              </a:rPr>
              <a:t>de</a:t>
            </a:r>
            <a:r>
              <a:rPr sz="2750" b="1" spc="155" dirty="0">
                <a:latin typeface="Trebuchet MS"/>
                <a:cs typeface="Trebuchet MS"/>
              </a:rPr>
              <a:t> </a:t>
            </a:r>
            <a:r>
              <a:rPr sz="2750" b="1" spc="285" dirty="0">
                <a:latin typeface="Trebuchet MS"/>
                <a:cs typeface="Trebuchet MS"/>
              </a:rPr>
              <a:t>gestación.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6229" rIns="0" bIns="0" rtlCol="0">
            <a:spAutoFit/>
          </a:bodyPr>
          <a:lstStyle/>
          <a:p>
            <a:pPr marL="71564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98"/>
                </a:solidFill>
                <a:latin typeface="Arial"/>
                <a:cs typeface="Arial"/>
              </a:rPr>
              <a:t>HERRAMIENTAS</a:t>
            </a:r>
            <a:r>
              <a:rPr sz="3200" spc="-65" dirty="0">
                <a:solidFill>
                  <a:srgbClr val="00009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8"/>
                </a:solidFill>
                <a:latin typeface="Arial"/>
                <a:cs typeface="Arial"/>
              </a:rPr>
              <a:t>DE</a:t>
            </a:r>
            <a:r>
              <a:rPr sz="3200" spc="-45" dirty="0">
                <a:solidFill>
                  <a:srgbClr val="000098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98"/>
                </a:solidFill>
                <a:latin typeface="Arial"/>
                <a:cs typeface="Arial"/>
              </a:rPr>
              <a:t>MONITOREO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1849120"/>
            <a:ext cx="44323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50" b="1" spc="540" dirty="0">
                <a:latin typeface="Trebuchet MS"/>
                <a:cs typeface="Trebuchet MS"/>
              </a:rPr>
              <a:t>A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4939" y="1849120"/>
            <a:ext cx="478028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5295" algn="l"/>
              </a:tabLst>
            </a:pPr>
            <a:r>
              <a:rPr sz="4250" b="1" spc="484" dirty="0">
                <a:latin typeface="Trebuchet MS"/>
                <a:cs typeface="Trebuchet MS"/>
              </a:rPr>
              <a:t>toda</a:t>
            </a:r>
            <a:r>
              <a:rPr sz="4250" b="1" dirty="0">
                <a:latin typeface="Trebuchet MS"/>
                <a:cs typeface="Trebuchet MS"/>
              </a:rPr>
              <a:t>	</a:t>
            </a:r>
            <a:r>
              <a:rPr sz="4250" b="1" spc="370" dirty="0">
                <a:latin typeface="Trebuchet MS"/>
                <a:cs typeface="Trebuchet MS"/>
              </a:rPr>
              <a:t>mujer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2373629"/>
            <a:ext cx="376936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50" b="1" spc="505" dirty="0">
                <a:latin typeface="Trebuchet MS"/>
                <a:cs typeface="Trebuchet MS"/>
              </a:rPr>
              <a:t>embarazada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92700" y="2373629"/>
            <a:ext cx="322199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50" b="1" spc="505" dirty="0">
                <a:latin typeface="Trebuchet MS"/>
                <a:cs typeface="Trebuchet MS"/>
              </a:rPr>
              <a:t>que</a:t>
            </a:r>
            <a:r>
              <a:rPr sz="4250" b="1" spc="525" dirty="0">
                <a:latin typeface="Trebuchet MS"/>
                <a:cs typeface="Trebuchet MS"/>
              </a:rPr>
              <a:t> </a:t>
            </a:r>
            <a:r>
              <a:rPr sz="4250" b="1" spc="515" dirty="0">
                <a:latin typeface="Trebuchet MS"/>
                <a:cs typeface="Trebuchet MS"/>
              </a:rPr>
              <a:t>acuda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3600" y="2898140"/>
            <a:ext cx="468249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9325" algn="l"/>
                <a:tab pos="2072005" algn="l"/>
              </a:tabLst>
            </a:pPr>
            <a:r>
              <a:rPr sz="4250" b="1" spc="535" dirty="0">
                <a:latin typeface="Trebuchet MS"/>
                <a:cs typeface="Trebuchet MS"/>
              </a:rPr>
              <a:t>a</a:t>
            </a:r>
            <a:r>
              <a:rPr sz="4250" b="1" dirty="0">
                <a:latin typeface="Trebuchet MS"/>
                <a:cs typeface="Trebuchet MS"/>
              </a:rPr>
              <a:t>	</a:t>
            </a:r>
            <a:r>
              <a:rPr sz="4250" b="1" spc="365" dirty="0">
                <a:latin typeface="Trebuchet MS"/>
                <a:cs typeface="Trebuchet MS"/>
              </a:rPr>
              <a:t>la</a:t>
            </a:r>
            <a:r>
              <a:rPr sz="4250" b="1" dirty="0">
                <a:latin typeface="Trebuchet MS"/>
                <a:cs typeface="Trebuchet MS"/>
              </a:rPr>
              <a:t>	</a:t>
            </a:r>
            <a:r>
              <a:rPr sz="4250" b="1" spc="450" dirty="0">
                <a:latin typeface="Trebuchet MS"/>
                <a:cs typeface="Trebuchet MS"/>
              </a:rPr>
              <a:t>consulta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3459" y="2898140"/>
            <a:ext cx="206248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50" b="1" spc="430" dirty="0">
                <a:solidFill>
                  <a:srgbClr val="0000CC"/>
                </a:solidFill>
                <a:latin typeface="Trebuchet MS"/>
                <a:cs typeface="Trebuchet MS"/>
              </a:rPr>
              <a:t>dentro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100" y="3421379"/>
            <a:ext cx="327406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3645" algn="l"/>
              </a:tabLst>
            </a:pPr>
            <a:r>
              <a:rPr sz="4250" b="1" spc="380" dirty="0">
                <a:solidFill>
                  <a:srgbClr val="0000CC"/>
                </a:solidFill>
                <a:latin typeface="Trebuchet MS"/>
                <a:cs typeface="Trebuchet MS"/>
              </a:rPr>
              <a:t>del</a:t>
            </a:r>
            <a:r>
              <a:rPr sz="4250" b="1" dirty="0">
                <a:solidFill>
                  <a:srgbClr val="0000CC"/>
                </a:solidFill>
                <a:latin typeface="Trebuchet MS"/>
                <a:cs typeface="Trebuchet MS"/>
              </a:rPr>
              <a:t>	</a:t>
            </a:r>
            <a:r>
              <a:rPr sz="4250" b="1" spc="405" dirty="0">
                <a:solidFill>
                  <a:srgbClr val="0000CC"/>
                </a:solidFill>
                <a:latin typeface="Trebuchet MS"/>
                <a:cs typeface="Trebuchet MS"/>
              </a:rPr>
              <a:t>primer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65320" y="3421379"/>
            <a:ext cx="2887345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50" b="1" spc="409" dirty="0">
                <a:solidFill>
                  <a:srgbClr val="0000CC"/>
                </a:solidFill>
                <a:latin typeface="Trebuchet MS"/>
                <a:cs typeface="Trebuchet MS"/>
              </a:rPr>
              <a:t>trimestre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0190" y="3421379"/>
            <a:ext cx="39624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50" b="1" spc="450" dirty="0">
                <a:solidFill>
                  <a:srgbClr val="0000CC"/>
                </a:solidFill>
                <a:latin typeface="Trebuchet MS"/>
                <a:cs typeface="Trebuchet MS"/>
              </a:rPr>
              <a:t>o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3100" y="3945890"/>
            <a:ext cx="4177029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8945" algn="l"/>
              </a:tabLst>
            </a:pPr>
            <a:r>
              <a:rPr sz="4250" b="1" spc="545" dirty="0">
                <a:solidFill>
                  <a:srgbClr val="0000CC"/>
                </a:solidFill>
                <a:latin typeface="Trebuchet MS"/>
                <a:cs typeface="Trebuchet MS"/>
              </a:rPr>
              <a:t>se</a:t>
            </a:r>
            <a:r>
              <a:rPr sz="4250" b="1" dirty="0">
                <a:solidFill>
                  <a:srgbClr val="0000CC"/>
                </a:solidFill>
                <a:latin typeface="Trebuchet MS"/>
                <a:cs typeface="Trebuchet MS"/>
              </a:rPr>
              <a:t>	</a:t>
            </a:r>
            <a:r>
              <a:rPr sz="4250" b="1" spc="409" dirty="0">
                <a:solidFill>
                  <a:srgbClr val="0000CC"/>
                </a:solidFill>
                <a:latin typeface="Trebuchet MS"/>
                <a:cs typeface="Trebuchet MS"/>
              </a:rPr>
              <a:t>conozca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43270" y="3945890"/>
            <a:ext cx="269367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265" algn="l"/>
              </a:tabLst>
            </a:pPr>
            <a:r>
              <a:rPr sz="4250" b="1" spc="575" dirty="0">
                <a:solidFill>
                  <a:srgbClr val="0000CC"/>
                </a:solidFill>
                <a:latin typeface="Trebuchet MS"/>
                <a:cs typeface="Trebuchet MS"/>
              </a:rPr>
              <a:t>su</a:t>
            </a:r>
            <a:r>
              <a:rPr sz="4250" b="1" dirty="0">
                <a:solidFill>
                  <a:srgbClr val="0000CC"/>
                </a:solidFill>
                <a:latin typeface="Trebuchet MS"/>
                <a:cs typeface="Trebuchet MS"/>
              </a:rPr>
              <a:t>	</a:t>
            </a:r>
            <a:r>
              <a:rPr sz="4250" b="1" spc="530" dirty="0">
                <a:solidFill>
                  <a:srgbClr val="0000CC"/>
                </a:solidFill>
                <a:latin typeface="Trebuchet MS"/>
                <a:cs typeface="Trebuchet MS"/>
              </a:rPr>
              <a:t>peso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3100" y="4470400"/>
            <a:ext cx="4551680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50" b="1" spc="450" dirty="0">
                <a:solidFill>
                  <a:srgbClr val="0000CC"/>
                </a:solidFill>
                <a:latin typeface="Trebuchet MS"/>
                <a:cs typeface="Trebuchet MS"/>
              </a:rPr>
              <a:t>pregestacional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23200" y="4470400"/>
            <a:ext cx="714375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50" b="1" spc="545" dirty="0">
                <a:latin typeface="Trebuchet MS"/>
                <a:cs typeface="Trebuchet MS"/>
              </a:rPr>
              <a:t>se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100" y="4994909"/>
            <a:ext cx="6658609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7075" algn="l"/>
                <a:tab pos="4580255" algn="l"/>
              </a:tabLst>
            </a:pPr>
            <a:r>
              <a:rPr sz="4250" b="1" spc="450" dirty="0">
                <a:latin typeface="Trebuchet MS"/>
                <a:cs typeface="Trebuchet MS"/>
              </a:rPr>
              <a:t>evaluará</a:t>
            </a:r>
            <a:r>
              <a:rPr sz="4250" b="1" dirty="0">
                <a:latin typeface="Trebuchet MS"/>
                <a:cs typeface="Trebuchet MS"/>
              </a:rPr>
              <a:t>	</a:t>
            </a:r>
            <a:r>
              <a:rPr sz="4250" b="1" spc="580" dirty="0">
                <a:latin typeface="Trebuchet MS"/>
                <a:cs typeface="Trebuchet MS"/>
              </a:rPr>
              <a:t>su</a:t>
            </a:r>
            <a:r>
              <a:rPr sz="4250" b="1" dirty="0">
                <a:latin typeface="Trebuchet MS"/>
                <a:cs typeface="Trebuchet MS"/>
              </a:rPr>
              <a:t>	</a:t>
            </a:r>
            <a:r>
              <a:rPr sz="4250" b="1" spc="505" dirty="0">
                <a:latin typeface="Trebuchet MS"/>
                <a:cs typeface="Trebuchet MS"/>
              </a:rPr>
              <a:t>estado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3100" y="5518150"/>
            <a:ext cx="3527425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50" b="1" spc="340" dirty="0">
                <a:latin typeface="Trebuchet MS"/>
                <a:cs typeface="Trebuchet MS"/>
              </a:rPr>
              <a:t>nutricional,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60950" y="5518150"/>
            <a:ext cx="2900045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50" b="1" spc="465" dirty="0">
                <a:latin typeface="Trebuchet MS"/>
                <a:cs typeface="Trebuchet MS"/>
              </a:rPr>
              <a:t>mediante</a:t>
            </a:r>
            <a:endParaRPr sz="42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3100" y="6042659"/>
            <a:ext cx="7300595" cy="67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09595" algn="l"/>
                <a:tab pos="4674235" algn="l"/>
                <a:tab pos="6934834" algn="l"/>
              </a:tabLst>
            </a:pPr>
            <a:r>
              <a:rPr sz="4250" b="1" spc="385" dirty="0">
                <a:latin typeface="Trebuchet MS"/>
                <a:cs typeface="Trebuchet MS"/>
              </a:rPr>
              <a:t>la</a:t>
            </a:r>
            <a:r>
              <a:rPr sz="4250" b="1" spc="195" dirty="0">
                <a:latin typeface="Trebuchet MS"/>
                <a:cs typeface="Trebuchet MS"/>
              </a:rPr>
              <a:t> </a:t>
            </a:r>
            <a:r>
              <a:rPr sz="4250" b="1" spc="530" dirty="0">
                <a:latin typeface="Trebuchet MS"/>
                <a:cs typeface="Trebuchet MS"/>
              </a:rPr>
              <a:t>toma</a:t>
            </a:r>
            <a:r>
              <a:rPr sz="4250" b="1" dirty="0">
                <a:latin typeface="Trebuchet MS"/>
                <a:cs typeface="Trebuchet MS"/>
              </a:rPr>
              <a:t>	</a:t>
            </a:r>
            <a:r>
              <a:rPr sz="4250" b="1" spc="475" dirty="0">
                <a:latin typeface="Trebuchet MS"/>
                <a:cs typeface="Trebuchet MS"/>
              </a:rPr>
              <a:t>de</a:t>
            </a:r>
            <a:r>
              <a:rPr sz="4250" b="1" dirty="0">
                <a:latin typeface="Trebuchet MS"/>
                <a:cs typeface="Trebuchet MS"/>
              </a:rPr>
              <a:t>	</a:t>
            </a:r>
            <a:r>
              <a:rPr sz="4250" b="1" spc="530" dirty="0">
                <a:latin typeface="Trebuchet MS"/>
                <a:cs typeface="Trebuchet MS"/>
              </a:rPr>
              <a:t>peso</a:t>
            </a:r>
            <a:r>
              <a:rPr sz="4250" b="1" dirty="0">
                <a:latin typeface="Trebuchet MS"/>
                <a:cs typeface="Trebuchet MS"/>
              </a:rPr>
              <a:t>	</a:t>
            </a:r>
            <a:r>
              <a:rPr sz="4250" b="1" spc="445" dirty="0">
                <a:latin typeface="Trebuchet MS"/>
                <a:cs typeface="Trebuchet MS"/>
              </a:rPr>
              <a:t>y</a:t>
            </a:r>
            <a:endParaRPr sz="4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372995">
              <a:lnSpc>
                <a:spcPct val="100000"/>
              </a:lnSpc>
              <a:spcBef>
                <a:spcPts val="100"/>
              </a:spcBef>
            </a:pPr>
            <a:r>
              <a:rPr sz="3950" spc="585" dirty="0">
                <a:solidFill>
                  <a:srgbClr val="000098"/>
                </a:solidFill>
              </a:rPr>
              <a:t>TOMA</a:t>
            </a:r>
            <a:r>
              <a:rPr sz="3950" spc="265" dirty="0">
                <a:solidFill>
                  <a:srgbClr val="000098"/>
                </a:solidFill>
              </a:rPr>
              <a:t> </a:t>
            </a:r>
            <a:r>
              <a:rPr sz="3950" spc="580" dirty="0">
                <a:solidFill>
                  <a:srgbClr val="000098"/>
                </a:solidFill>
              </a:rPr>
              <a:t>DE</a:t>
            </a:r>
            <a:r>
              <a:rPr sz="3950" spc="275" dirty="0">
                <a:solidFill>
                  <a:srgbClr val="000098"/>
                </a:solidFill>
              </a:rPr>
              <a:t> </a:t>
            </a:r>
            <a:r>
              <a:rPr sz="3950" spc="575" dirty="0">
                <a:solidFill>
                  <a:srgbClr val="000098"/>
                </a:solidFill>
              </a:rPr>
              <a:t>PESO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508000" y="1291590"/>
            <a:ext cx="7684134" cy="308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4419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195" dirty="0">
                <a:latin typeface="Trebuchet MS"/>
                <a:cs typeface="Trebuchet MS"/>
              </a:rPr>
              <a:t>La</a:t>
            </a:r>
            <a:r>
              <a:rPr sz="3000" spc="45" dirty="0">
                <a:latin typeface="Trebuchet MS"/>
                <a:cs typeface="Trebuchet MS"/>
              </a:rPr>
              <a:t> </a:t>
            </a:r>
            <a:r>
              <a:rPr sz="3000" spc="135" dirty="0">
                <a:latin typeface="Trebuchet MS"/>
                <a:cs typeface="Trebuchet MS"/>
              </a:rPr>
              <a:t>mujer</a:t>
            </a:r>
            <a:r>
              <a:rPr sz="3000" spc="60" dirty="0">
                <a:latin typeface="Trebuchet MS"/>
                <a:cs typeface="Trebuchet MS"/>
              </a:rPr>
              <a:t> </a:t>
            </a:r>
            <a:r>
              <a:rPr sz="3000" spc="200" dirty="0">
                <a:latin typeface="Trebuchet MS"/>
                <a:cs typeface="Trebuchet MS"/>
              </a:rPr>
              <a:t>debe</a:t>
            </a:r>
            <a:r>
              <a:rPr sz="3000" spc="70" dirty="0">
                <a:latin typeface="Trebuchet MS"/>
                <a:cs typeface="Trebuchet MS"/>
              </a:rPr>
              <a:t> </a:t>
            </a:r>
            <a:r>
              <a:rPr sz="3000" spc="170" dirty="0">
                <a:latin typeface="Trebuchet MS"/>
                <a:cs typeface="Trebuchet MS"/>
              </a:rPr>
              <a:t>estar</a:t>
            </a:r>
            <a:r>
              <a:rPr sz="3000" spc="50" dirty="0">
                <a:latin typeface="Trebuchet MS"/>
                <a:cs typeface="Trebuchet MS"/>
              </a:rPr>
              <a:t> </a:t>
            </a:r>
            <a:r>
              <a:rPr sz="3000" spc="180" dirty="0">
                <a:latin typeface="Trebuchet MS"/>
                <a:cs typeface="Trebuchet MS"/>
              </a:rPr>
              <a:t>descalza</a:t>
            </a:r>
            <a:r>
              <a:rPr sz="3000" spc="60" dirty="0">
                <a:latin typeface="Trebuchet MS"/>
                <a:cs typeface="Trebuchet MS"/>
              </a:rPr>
              <a:t> </a:t>
            </a:r>
            <a:r>
              <a:rPr sz="3000" spc="295" dirty="0">
                <a:latin typeface="Trebuchet MS"/>
                <a:cs typeface="Trebuchet MS"/>
              </a:rPr>
              <a:t>y</a:t>
            </a:r>
            <a:r>
              <a:rPr sz="3000" spc="50" dirty="0">
                <a:latin typeface="Trebuchet MS"/>
                <a:cs typeface="Trebuchet MS"/>
              </a:rPr>
              <a:t> </a:t>
            </a:r>
            <a:r>
              <a:rPr sz="3000" spc="180" dirty="0">
                <a:latin typeface="Trebuchet MS"/>
                <a:cs typeface="Trebuchet MS"/>
              </a:rPr>
              <a:t>con </a:t>
            </a:r>
            <a:r>
              <a:rPr sz="3000" spc="185" dirty="0">
                <a:latin typeface="Trebuchet MS"/>
                <a:cs typeface="Trebuchet MS"/>
              </a:rPr>
              <a:t>ropa</a:t>
            </a:r>
            <a:r>
              <a:rPr sz="3000" spc="35" dirty="0">
                <a:latin typeface="Trebuchet MS"/>
                <a:cs typeface="Trebuchet MS"/>
              </a:rPr>
              <a:t> </a:t>
            </a:r>
            <a:r>
              <a:rPr sz="3000" spc="80" dirty="0">
                <a:latin typeface="Trebuchet MS"/>
                <a:cs typeface="Trebuchet MS"/>
              </a:rPr>
              <a:t>ligera.</a:t>
            </a:r>
            <a:endParaRPr sz="3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635"/>
              </a:spcBef>
              <a:buFont typeface="Arial MT"/>
              <a:buChar char="•"/>
            </a:pPr>
            <a:endParaRPr sz="30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3000" spc="195" dirty="0">
                <a:latin typeface="Trebuchet MS"/>
                <a:cs typeface="Trebuchet MS"/>
              </a:rPr>
              <a:t>La</a:t>
            </a:r>
            <a:r>
              <a:rPr sz="3000" spc="175" dirty="0">
                <a:latin typeface="Trebuchet MS"/>
                <a:cs typeface="Trebuchet MS"/>
              </a:rPr>
              <a:t> </a:t>
            </a:r>
            <a:r>
              <a:rPr sz="3000" spc="135" dirty="0">
                <a:latin typeface="Trebuchet MS"/>
                <a:cs typeface="Trebuchet MS"/>
              </a:rPr>
              <a:t>mujer</a:t>
            </a:r>
            <a:r>
              <a:rPr sz="3000" spc="140" dirty="0">
                <a:latin typeface="Trebuchet MS"/>
                <a:cs typeface="Trebuchet MS"/>
              </a:rPr>
              <a:t> </a:t>
            </a:r>
            <a:r>
              <a:rPr sz="3000" spc="204" dirty="0">
                <a:latin typeface="Trebuchet MS"/>
                <a:cs typeface="Trebuchet MS"/>
              </a:rPr>
              <a:t>debe</a:t>
            </a:r>
            <a:r>
              <a:rPr sz="3000" spc="125" dirty="0">
                <a:latin typeface="Trebuchet MS"/>
                <a:cs typeface="Trebuchet MS"/>
              </a:rPr>
              <a:t> </a:t>
            </a:r>
            <a:r>
              <a:rPr sz="3000" spc="165" dirty="0">
                <a:latin typeface="Trebuchet MS"/>
                <a:cs typeface="Trebuchet MS"/>
              </a:rPr>
              <a:t>estar</a:t>
            </a:r>
            <a:r>
              <a:rPr sz="3000" spc="210" dirty="0">
                <a:latin typeface="Trebuchet MS"/>
                <a:cs typeface="Trebuchet MS"/>
              </a:rPr>
              <a:t> </a:t>
            </a:r>
            <a:r>
              <a:rPr sz="3000" spc="204" dirty="0">
                <a:latin typeface="Trebuchet MS"/>
                <a:cs typeface="Trebuchet MS"/>
              </a:rPr>
              <a:t>sobre</a:t>
            </a:r>
            <a:r>
              <a:rPr sz="3000" spc="225" dirty="0">
                <a:latin typeface="Trebuchet MS"/>
                <a:cs typeface="Trebuchet MS"/>
              </a:rPr>
              <a:t> </a:t>
            </a:r>
            <a:r>
              <a:rPr sz="3000" spc="90" dirty="0">
                <a:latin typeface="Trebuchet MS"/>
                <a:cs typeface="Trebuchet MS"/>
              </a:rPr>
              <a:t>la</a:t>
            </a:r>
            <a:r>
              <a:rPr sz="3000" spc="185" dirty="0">
                <a:latin typeface="Trebuchet MS"/>
                <a:cs typeface="Trebuchet MS"/>
              </a:rPr>
              <a:t> </a:t>
            </a:r>
            <a:r>
              <a:rPr sz="3000" spc="130" dirty="0">
                <a:latin typeface="Trebuchet MS"/>
                <a:cs typeface="Trebuchet MS"/>
              </a:rPr>
              <a:t>balanza, </a:t>
            </a:r>
            <a:r>
              <a:rPr sz="3000" spc="225" dirty="0">
                <a:latin typeface="Trebuchet MS"/>
                <a:cs typeface="Trebuchet MS"/>
              </a:rPr>
              <a:t>en</a:t>
            </a:r>
            <a:r>
              <a:rPr sz="3000" spc="110" dirty="0">
                <a:latin typeface="Trebuchet MS"/>
                <a:cs typeface="Trebuchet MS"/>
              </a:rPr>
              <a:t> </a:t>
            </a:r>
            <a:r>
              <a:rPr sz="3000" spc="155" dirty="0">
                <a:latin typeface="Trebuchet MS"/>
                <a:cs typeface="Trebuchet MS"/>
              </a:rPr>
              <a:t>posición</a:t>
            </a:r>
            <a:endParaRPr sz="30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3000" spc="204" dirty="0">
                <a:latin typeface="Trebuchet MS"/>
                <a:cs typeface="Trebuchet MS"/>
              </a:rPr>
              <a:t>de</a:t>
            </a:r>
            <a:r>
              <a:rPr sz="3000" spc="45" dirty="0">
                <a:latin typeface="Trebuchet MS"/>
                <a:cs typeface="Trebuchet MS"/>
              </a:rPr>
              <a:t> </a:t>
            </a:r>
            <a:r>
              <a:rPr sz="3000" spc="130" dirty="0">
                <a:latin typeface="Trebuchet MS"/>
                <a:cs typeface="Trebuchet MS"/>
              </a:rPr>
              <a:t>pie</a:t>
            </a:r>
            <a:r>
              <a:rPr sz="3000" spc="60" dirty="0">
                <a:latin typeface="Trebuchet MS"/>
                <a:cs typeface="Trebuchet MS"/>
              </a:rPr>
              <a:t> </a:t>
            </a:r>
            <a:r>
              <a:rPr sz="3000" spc="295" dirty="0">
                <a:latin typeface="Trebuchet MS"/>
                <a:cs typeface="Trebuchet MS"/>
              </a:rPr>
              <a:t>y</a:t>
            </a:r>
            <a:r>
              <a:rPr sz="3000" spc="50" dirty="0">
                <a:latin typeface="Trebuchet MS"/>
                <a:cs typeface="Trebuchet MS"/>
              </a:rPr>
              <a:t> </a:t>
            </a:r>
            <a:r>
              <a:rPr sz="3000" spc="195" dirty="0">
                <a:latin typeface="Trebuchet MS"/>
                <a:cs typeface="Trebuchet MS"/>
              </a:rPr>
              <a:t>mirando</a:t>
            </a:r>
            <a:r>
              <a:rPr sz="3000" spc="110" dirty="0">
                <a:latin typeface="Trebuchet MS"/>
                <a:cs typeface="Trebuchet MS"/>
              </a:rPr>
              <a:t> </a:t>
            </a:r>
            <a:r>
              <a:rPr sz="3000" spc="90" dirty="0">
                <a:latin typeface="Trebuchet MS"/>
                <a:cs typeface="Trebuchet MS"/>
              </a:rPr>
              <a:t>al</a:t>
            </a:r>
            <a:r>
              <a:rPr sz="3000" spc="50" dirty="0">
                <a:latin typeface="Trebuchet MS"/>
                <a:cs typeface="Trebuchet MS"/>
              </a:rPr>
              <a:t> </a:t>
            </a:r>
            <a:r>
              <a:rPr sz="3000" spc="55" dirty="0">
                <a:latin typeface="Trebuchet MS"/>
                <a:cs typeface="Trebuchet MS"/>
              </a:rPr>
              <a:t>frente.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000" y="5120640"/>
            <a:ext cx="27565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2206625" algn="l"/>
              </a:tabLst>
            </a:pPr>
            <a:r>
              <a:rPr sz="3000" spc="145" dirty="0">
                <a:latin typeface="Trebuchet MS"/>
                <a:cs typeface="Trebuchet MS"/>
              </a:rPr>
              <a:t>Colocar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145" dirty="0">
                <a:latin typeface="Trebuchet MS"/>
                <a:cs typeface="Trebuchet MS"/>
              </a:rPr>
              <a:t>las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5059" y="5120640"/>
            <a:ext cx="1410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25" dirty="0">
                <a:latin typeface="Trebuchet MS"/>
                <a:cs typeface="Trebuchet MS"/>
              </a:rPr>
              <a:t>palmas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5920" y="5120640"/>
            <a:ext cx="31451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2335" algn="l"/>
                <a:tab pos="1854835" algn="l"/>
              </a:tabLst>
            </a:pPr>
            <a:r>
              <a:rPr sz="3000" spc="180" dirty="0">
                <a:latin typeface="Trebuchet MS"/>
                <a:cs typeface="Trebuchet MS"/>
              </a:rPr>
              <a:t>de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140" dirty="0">
                <a:latin typeface="Trebuchet MS"/>
                <a:cs typeface="Trebuchet MS"/>
              </a:rPr>
              <a:t>las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270" dirty="0">
                <a:latin typeface="Trebuchet MS"/>
                <a:cs typeface="Trebuchet MS"/>
              </a:rPr>
              <a:t>manos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900" y="5577840"/>
            <a:ext cx="38582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61285" algn="l"/>
              </a:tabLst>
            </a:pPr>
            <a:r>
              <a:rPr sz="3000" spc="125" dirty="0">
                <a:latin typeface="Trebuchet MS"/>
                <a:cs typeface="Trebuchet MS"/>
              </a:rPr>
              <a:t>lateralmente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225" dirty="0">
                <a:latin typeface="Trebuchet MS"/>
                <a:cs typeface="Trebuchet MS"/>
              </a:rPr>
              <a:t>en</a:t>
            </a:r>
            <a:r>
              <a:rPr sz="3000" spc="440" dirty="0">
                <a:latin typeface="Trebuchet MS"/>
                <a:cs typeface="Trebuchet MS"/>
              </a:rPr>
              <a:t> </a:t>
            </a:r>
            <a:r>
              <a:rPr sz="3000" spc="135" dirty="0">
                <a:latin typeface="Trebuchet MS"/>
                <a:cs typeface="Trebuchet MS"/>
              </a:rPr>
              <a:t>los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6659" y="5577840"/>
            <a:ext cx="14979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185" dirty="0">
                <a:latin typeface="Trebuchet MS"/>
                <a:cs typeface="Trebuchet MS"/>
              </a:rPr>
              <a:t>muslos,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41490" y="5577840"/>
            <a:ext cx="15881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8225" algn="l"/>
              </a:tabLst>
            </a:pPr>
            <a:r>
              <a:rPr sz="3000" spc="175" dirty="0">
                <a:latin typeface="Trebuchet MS"/>
                <a:cs typeface="Trebuchet MS"/>
              </a:rPr>
              <a:t>con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130" dirty="0">
                <a:latin typeface="Trebuchet MS"/>
                <a:cs typeface="Trebuchet MS"/>
              </a:rPr>
              <a:t>los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900" y="6035040"/>
            <a:ext cx="4376420" cy="93853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209"/>
              </a:spcBef>
              <a:tabLst>
                <a:tab pos="1746885" algn="l"/>
                <a:tab pos="2505075" algn="l"/>
                <a:tab pos="3259454" algn="l"/>
                <a:tab pos="3825875" algn="l"/>
              </a:tabLst>
            </a:pPr>
            <a:r>
              <a:rPr sz="3000" spc="150" dirty="0">
                <a:latin typeface="Trebuchet MS"/>
                <a:cs typeface="Trebuchet MS"/>
              </a:rPr>
              <a:t>talones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120" dirty="0">
                <a:latin typeface="Trebuchet MS"/>
                <a:cs typeface="Trebuchet MS"/>
              </a:rPr>
              <a:t>juntos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245" dirty="0">
                <a:latin typeface="Trebuchet MS"/>
                <a:cs typeface="Trebuchet MS"/>
              </a:rPr>
              <a:t>y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135" dirty="0">
                <a:latin typeface="Trebuchet MS"/>
                <a:cs typeface="Trebuchet MS"/>
              </a:rPr>
              <a:t>los </a:t>
            </a:r>
            <a:r>
              <a:rPr sz="3000" spc="220" dirty="0">
                <a:latin typeface="Trebuchet MS"/>
                <a:cs typeface="Trebuchet MS"/>
              </a:rPr>
              <a:t>separados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175" dirty="0">
                <a:latin typeface="Trebuchet MS"/>
                <a:cs typeface="Trebuchet MS"/>
              </a:rPr>
              <a:t>formando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42279" y="6035040"/>
            <a:ext cx="2736215" cy="93853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65100" marR="5080" indent="-152400">
              <a:lnSpc>
                <a:spcPts val="3590"/>
              </a:lnSpc>
              <a:spcBef>
                <a:spcPts val="209"/>
              </a:spcBef>
              <a:tabLst>
                <a:tab pos="1134745" algn="l"/>
                <a:tab pos="1398905" algn="l"/>
                <a:tab pos="2174875" algn="l"/>
              </a:tabLst>
            </a:pPr>
            <a:r>
              <a:rPr sz="3000" spc="160" dirty="0">
                <a:latin typeface="Trebuchet MS"/>
                <a:cs typeface="Trebuchet MS"/>
              </a:rPr>
              <a:t>pies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250" dirty="0">
                <a:latin typeface="Trebuchet MS"/>
                <a:cs typeface="Trebuchet MS"/>
              </a:rPr>
              <a:t>un</a:t>
            </a:r>
            <a:r>
              <a:rPr sz="3000" spc="434" dirty="0">
                <a:latin typeface="Trebuchet MS"/>
                <a:cs typeface="Trebuchet MS"/>
              </a:rPr>
              <a:t> </a:t>
            </a:r>
            <a:r>
              <a:rPr sz="3000" spc="175" dirty="0">
                <a:latin typeface="Trebuchet MS"/>
                <a:cs typeface="Trebuchet MS"/>
              </a:rPr>
              <a:t>poco </a:t>
            </a:r>
            <a:r>
              <a:rPr sz="3000" spc="245" dirty="0">
                <a:latin typeface="Trebuchet MS"/>
                <a:cs typeface="Trebuchet MS"/>
              </a:rPr>
              <a:t>una</a:t>
            </a:r>
            <a:r>
              <a:rPr sz="3000" dirty="0">
                <a:latin typeface="Trebuchet MS"/>
                <a:cs typeface="Trebuchet MS"/>
              </a:rPr>
              <a:t>		</a:t>
            </a:r>
            <a:r>
              <a:rPr sz="3000" spc="220" dirty="0">
                <a:latin typeface="Trebuchet MS"/>
                <a:cs typeface="Trebuchet MS"/>
              </a:rPr>
              <a:t>V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170" dirty="0">
                <a:latin typeface="Trebuchet MS"/>
                <a:cs typeface="Trebuchet MS"/>
              </a:rPr>
              <a:t>sin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2300</Words>
  <Application>Microsoft Office PowerPoint</Application>
  <PresentationFormat>Presentación en pantalla (4:3)</PresentationFormat>
  <Paragraphs>397</Paragraphs>
  <Slides>67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73" baseType="lpstr">
      <vt:lpstr>Arial</vt:lpstr>
      <vt:lpstr>Arial MT</vt:lpstr>
      <vt:lpstr>Segoe UI Symbol</vt:lpstr>
      <vt:lpstr>Trebuchet MS</vt:lpstr>
      <vt:lpstr>Wingdings</vt:lpstr>
      <vt:lpstr>Office Theme</vt:lpstr>
      <vt:lpstr>PROYECTO NUTRICIÓN EN EL CICLO DE VIDA DESNUTRICIÓN CERO</vt:lpstr>
      <vt:lpstr>EVALUACION DEL ESTADO NUTRICIONAL DE LA MUJER GESTANTE</vt:lpstr>
      <vt:lpstr>Presentación de PowerPoint</vt:lpstr>
      <vt:lpstr>GANANCIA DE PESO DE LA MUJER GESTANTE</vt:lpstr>
      <vt:lpstr>Presentación de PowerPoint</vt:lpstr>
      <vt:lpstr>Presentación de PowerPoint</vt:lpstr>
      <vt:lpstr>EDAD GESTACIONAL</vt:lpstr>
      <vt:lpstr>HERRAMIENTAS DE MONITOREO</vt:lpstr>
      <vt:lpstr>TOMA DE PESO</vt:lpstr>
      <vt:lpstr>TOMA DE TALLA</vt:lpstr>
      <vt:lpstr>ÍNDICE DE MASA CORPORAL (IMC)</vt:lpstr>
      <vt:lpstr>Presentación de PowerPoint</vt:lpstr>
      <vt:lpstr>PROCEDIMIENTO PARA CONTROL DE GANANCIA DE PESO DE LA MUJER GESTANTE</vt:lpstr>
      <vt:lpstr>CURVA DE VALORACIÓN DEL IMC PRE GESTACIONAL Ó DEL PRIMER TRIMESTRE (12 SEMANAS)</vt:lpstr>
      <vt:lpstr>LUEGO DE EVALUADO EL IMC</vt:lpstr>
      <vt:lpstr>CURVA DE GANANCIA DE PESO EN MUJER GESTANTE CON UN IMC PRECONCEPCIONAL DE BAJO PESO (&lt; 18,5)</vt:lpstr>
      <vt:lpstr>CURVA DE GANANCIA DE PESO EN MUJER GESTANTE CON UN IMC PRECONCEPCIONAL NORMAL (18,5 – 24,9)</vt:lpstr>
      <vt:lpstr>CURVA DE GANANCIA DE PESO EN MUJER GESTANTE CON UN IMC PRECONCEPCIONAL DE SOBRE PESO (25,0 – 29,9)</vt:lpstr>
      <vt:lpstr>CURVA DE GANANCIA DE PESO EN MUJER GESTANTE CON UN IMC PRECONCEPCIONAL DE OBESIDAD (&gt; 30,0)</vt:lpstr>
      <vt:lpstr>RECOMENDACIÓN DE INCREMENTO DE PESO SEGÚN ESTADO</vt:lpstr>
      <vt:lpstr>Presentación de PowerPoint</vt:lpstr>
      <vt:lpstr>GANANCIA DE PESO DE LA MUJER GESTANTE</vt:lpstr>
      <vt:lpstr>Presentación de PowerPoint</vt:lpstr>
      <vt:lpstr>TABLA PARA CÁLCULO</vt:lpstr>
      <vt:lpstr>GANANCIA DE PESO DE LA MUJER GESTANTE</vt:lpstr>
      <vt:lpstr>TABLA PARA CÁLCULO DEL</vt:lpstr>
      <vt:lpstr>CURVA DE GANANCIA DE PESO IMC PRECONCEPCIONAL BAJO</vt:lpstr>
      <vt:lpstr>CURVA DE GANANCIA DE PESO IMC PRECONCEPCIONAL BAJO</vt:lpstr>
      <vt:lpstr>GANANCIA DE PESO DE LA MUJER GE STANTE</vt:lpstr>
      <vt:lpstr>TABLA PARA CÁLCULO</vt:lpstr>
      <vt:lpstr>CURVA DE GANANCIA DE PESO IMC PRECONCEPCIONAL NORMAL</vt:lpstr>
      <vt:lpstr>GANANCIA DE PESO DE LA MUJER GESTANTE</vt:lpstr>
      <vt:lpstr>CURVA DE GANANCIA DE PESO IMC PRECONCEPCIONAL NORMAL</vt:lpstr>
      <vt:lpstr>GANANCIA DE PESO DE LA EMjeUmJEpRloG5E:STANTE</vt:lpstr>
      <vt:lpstr>TABLA PARA CÁLCULO</vt:lpstr>
      <vt:lpstr>CURVA DE GANANCIA DE PESO IMC PRECONCEPCIONAL SOBREPESO</vt:lpstr>
      <vt:lpstr>CURVA DE GANANCIA DE PESO IMC PRECONCEPCIONAL SOBREPESO</vt:lpstr>
      <vt:lpstr>GANANCIA DE PESO DE LA EMjeUmJEpRloG6E:STANTE</vt:lpstr>
      <vt:lpstr>CÁLCULO DEL IMC</vt:lpstr>
      <vt:lpstr>CURVA DE GANANCIA DE PESO IMC PRECONCEPCIONAL OBESIDAD</vt:lpstr>
      <vt:lpstr>CURVA DE GANANCIA DE PESO IMC PRECONCEPCIONAL OBESIDAD</vt:lpstr>
      <vt:lpstr>MUJER QUE LLEGA LUEGO DEL PRIMER TRIMESTRE Y DESCONOCE EL PESO PRECONCEPCIONAL</vt:lpstr>
      <vt:lpstr>INSTRUMENTOS PARA UBICAR A LA GESTANTE EN SU CURVA</vt:lpstr>
      <vt:lpstr>GANANCIA DE PESO DE LA MUJER</vt:lpstr>
      <vt:lpstr>Presentación de PowerPoint</vt:lpstr>
      <vt:lpstr>CURVA DE GANANCIA DE PESO IMC PRECONCEPCIONAL NORMAL</vt:lpstr>
      <vt:lpstr>Presentación de PowerPoint</vt:lpstr>
      <vt:lpstr>GANANCIA DE PESO DE LA MUJER GESTANTE</vt:lpstr>
      <vt:lpstr>CURVA DE GANANCIA DE PESO IMC PRECONCEPCIONAL NORMAL</vt:lpstr>
      <vt:lpstr>GANANCIA DE PESO DE LA EMjeUmJEpRloG8E:STANTE</vt:lpstr>
      <vt:lpstr>Bajo peso</vt:lpstr>
      <vt:lpstr>CURVA DE GANANCIA DE PESO IMC PRECONCEPCIONAL BAJO</vt:lpstr>
      <vt:lpstr>Presentación de PowerPoint</vt:lpstr>
      <vt:lpstr>GANANCIA DE PESO DE LA MUJER GESTANTE</vt:lpstr>
      <vt:lpstr>CURVA DE GANANCIA DE PESO IMC PRECONCEPCIONAL BAJO</vt:lpstr>
      <vt:lpstr>GANANCIA DE PESO DE LA MUJER</vt:lpstr>
      <vt:lpstr>Presentación de PowerPoint</vt:lpstr>
      <vt:lpstr>CURVA DE GANANCIA DE PESO IMC PRECONCEPCIONAL SOBREPESO</vt:lpstr>
      <vt:lpstr>Presentación de PowerPoint</vt:lpstr>
      <vt:lpstr>GANANCIA DE PESO DE LA MUJER GESTANTE</vt:lpstr>
      <vt:lpstr>CURVA DE GANANCIA DE PESO IMC PRECONCEPCIONAL SOBREPESO</vt:lpstr>
      <vt:lpstr>EMBARAZO MÚLTIPLE</vt:lpstr>
      <vt:lpstr>Ejemplo 9.</vt:lpstr>
      <vt:lpstr>CONTROLES PRENATALES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 Del Carmen</dc:creator>
  <cp:lastModifiedBy>Clara De Las Mercedes Mayorga Mazon</cp:lastModifiedBy>
  <cp:revision>1</cp:revision>
  <dcterms:created xsi:type="dcterms:W3CDTF">2025-06-23T00:59:40Z</dcterms:created>
  <dcterms:modified xsi:type="dcterms:W3CDTF">2025-06-23T01:25:28Z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2017-05-19T00:00:00Z</vt:filetime>
  </property>
  <property fmtid="{D5CDD505-2E9C-101B-9397-08002B2CF9AE}" pid="3" name="Creator">
    <vt:lpwstr>Impress</vt:lpwstr>
  </property>
  <property fmtid="{D5CDD505-2E9C-101B-9397-08002B2CF9AE}" pid="4" name="Producer">
    <vt:lpwstr>LibreOffice 4.4</vt:lpwstr>
  </property>
  <property fmtid="{D5CDD505-2E9C-101B-9397-08002B2CF9AE}" pid="5" name="LastSaved">
    <vt:filetime>2017-05-19T00:00:00Z</vt:filetime>
  </property>
</Properties>
</file>