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handoutMasterIdLst>
    <p:handoutMasterId r:id="rId54"/>
  </p:handoutMasterIdLst>
  <p:sldIdLst>
    <p:sldId id="256" r:id="rId2"/>
    <p:sldId id="350" r:id="rId3"/>
    <p:sldId id="351" r:id="rId4"/>
    <p:sldId id="257" r:id="rId5"/>
    <p:sldId id="292" r:id="rId6"/>
    <p:sldId id="258" r:id="rId7"/>
    <p:sldId id="264" r:id="rId8"/>
    <p:sldId id="259" r:id="rId9"/>
    <p:sldId id="260" r:id="rId10"/>
    <p:sldId id="293" r:id="rId11"/>
    <p:sldId id="266" r:id="rId12"/>
    <p:sldId id="294" r:id="rId13"/>
    <p:sldId id="261" r:id="rId14"/>
    <p:sldId id="267" r:id="rId15"/>
    <p:sldId id="269" r:id="rId16"/>
    <p:sldId id="295" r:id="rId17"/>
    <p:sldId id="270" r:id="rId18"/>
    <p:sldId id="271" r:id="rId19"/>
    <p:sldId id="272" r:id="rId20"/>
    <p:sldId id="273" r:id="rId21"/>
    <p:sldId id="296" r:id="rId22"/>
    <p:sldId id="297" r:id="rId23"/>
    <p:sldId id="262" r:id="rId24"/>
    <p:sldId id="298" r:id="rId25"/>
    <p:sldId id="274" r:id="rId26"/>
    <p:sldId id="299" r:id="rId27"/>
    <p:sldId id="275" r:id="rId28"/>
    <p:sldId id="300" r:id="rId29"/>
    <p:sldId id="276" r:id="rId30"/>
    <p:sldId id="277" r:id="rId31"/>
    <p:sldId id="301" r:id="rId32"/>
    <p:sldId id="278" r:id="rId33"/>
    <p:sldId id="279" r:id="rId34"/>
    <p:sldId id="280" r:id="rId35"/>
    <p:sldId id="281" r:id="rId36"/>
    <p:sldId id="282" r:id="rId37"/>
    <p:sldId id="302" r:id="rId38"/>
    <p:sldId id="283" r:id="rId39"/>
    <p:sldId id="284" r:id="rId40"/>
    <p:sldId id="285" r:id="rId41"/>
    <p:sldId id="286" r:id="rId42"/>
    <p:sldId id="287" r:id="rId43"/>
    <p:sldId id="289" r:id="rId44"/>
    <p:sldId id="288" r:id="rId45"/>
    <p:sldId id="303" r:id="rId46"/>
    <p:sldId id="291" r:id="rId47"/>
    <p:sldId id="352" r:id="rId48"/>
    <p:sldId id="290" r:id="rId49"/>
    <p:sldId id="263" r:id="rId50"/>
    <p:sldId id="265" r:id="rId51"/>
    <p:sldId id="268" r:id="rId52"/>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85" d="100"/>
          <a:sy n="85" d="100"/>
        </p:scale>
        <p:origin x="590" y="62"/>
      </p:cViewPr>
      <p:guideLst/>
    </p:cSldViewPr>
  </p:slideViewPr>
  <p:notesTextViewPr>
    <p:cViewPr>
      <p:scale>
        <a:sx n="1" d="1"/>
        <a:sy n="1" d="1"/>
      </p:scale>
      <p:origin x="0" y="0"/>
    </p:cViewPr>
  </p:notesTextViewPr>
  <p:notesViewPr>
    <p:cSldViewPr snapToGrid="0">
      <p:cViewPr varScale="1">
        <p:scale>
          <a:sx n="81" d="100"/>
          <a:sy n="81" d="100"/>
        </p:scale>
        <p:origin x="3978" y="10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a:extLst>
              <a:ext uri="{FF2B5EF4-FFF2-40B4-BE49-F238E27FC236}">
                <a16:creationId xmlns:a16="http://schemas.microsoft.com/office/drawing/2014/main" id="{D86C3D2F-5A05-4596-A225-FC1456570104}"/>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a:p>
        </p:txBody>
      </p:sp>
      <p:sp>
        <p:nvSpPr>
          <p:cNvPr id="3" name="Marcador de fecha 2">
            <a:extLst>
              <a:ext uri="{FF2B5EF4-FFF2-40B4-BE49-F238E27FC236}">
                <a16:creationId xmlns:a16="http://schemas.microsoft.com/office/drawing/2014/main" id="{F39C051B-F26C-4470-B56C-092B4E1C4CFB}"/>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68177C68-2D0A-4515-A2DC-EAEEB62F104A}" type="datetime1">
              <a:rPr lang="es-ES" smtClean="0"/>
              <a:t>22/06/2025</a:t>
            </a:fld>
            <a:endParaRPr lang="es-ES"/>
          </a:p>
        </p:txBody>
      </p:sp>
      <p:sp>
        <p:nvSpPr>
          <p:cNvPr id="4" name="Marcador de pie de página 3">
            <a:extLst>
              <a:ext uri="{FF2B5EF4-FFF2-40B4-BE49-F238E27FC236}">
                <a16:creationId xmlns:a16="http://schemas.microsoft.com/office/drawing/2014/main" id="{CD59DB8B-3A1C-4291-8A97-C19C5D31C36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a:p>
        </p:txBody>
      </p:sp>
      <p:sp>
        <p:nvSpPr>
          <p:cNvPr id="5" name="Marcador de número de diapositiva 4">
            <a:extLst>
              <a:ext uri="{FF2B5EF4-FFF2-40B4-BE49-F238E27FC236}">
                <a16:creationId xmlns:a16="http://schemas.microsoft.com/office/drawing/2014/main" id="{9E6310B9-42FE-4FE9-8C0B-5C7382DBB0E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EFCFFF0-B784-4FE7-8A38-F89DE294F830}" type="slidenum">
              <a:rPr lang="es-ES" smtClean="0"/>
              <a:t>‹Nº›</a:t>
            </a:fld>
            <a:endParaRPr lang="es-ES"/>
          </a:p>
        </p:txBody>
      </p:sp>
    </p:spTree>
    <p:extLst>
      <p:ext uri="{BB962C8B-B14F-4D97-AF65-F5344CB8AC3E}">
        <p14:creationId xmlns:p14="http://schemas.microsoft.com/office/powerpoint/2010/main" val="210156693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29F5764B-5BC0-4B5A-9C3D-162085764EEE}" type="datetime1">
              <a:rPr lang="es-ES" noProof="0" smtClean="0"/>
              <a:t>22/06/2025</a:t>
            </a:fld>
            <a:endParaRPr lang="es-ES" noProof="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a:t>Haga clic para modificar los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98C672F-171E-46DC-915C-C7BCF99F5C42}" type="slidenum">
              <a:rPr lang="es-ES" noProof="0" smtClean="0"/>
              <a:t>‹Nº›</a:t>
            </a:fld>
            <a:endParaRPr lang="es-ES" noProof="0"/>
          </a:p>
        </p:txBody>
      </p:sp>
    </p:spTree>
    <p:extLst>
      <p:ext uri="{BB962C8B-B14F-4D97-AF65-F5344CB8AC3E}">
        <p14:creationId xmlns:p14="http://schemas.microsoft.com/office/powerpoint/2010/main" val="195849806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998C672F-171E-46DC-915C-C7BCF99F5C42}" type="slidenum">
              <a:rPr lang="es-ES" smtClean="0"/>
              <a:t>1</a:t>
            </a:fld>
            <a:endParaRPr lang="es-ES"/>
          </a:p>
        </p:txBody>
      </p:sp>
    </p:spTree>
    <p:extLst>
      <p:ext uri="{BB962C8B-B14F-4D97-AF65-F5344CB8AC3E}">
        <p14:creationId xmlns:p14="http://schemas.microsoft.com/office/powerpoint/2010/main" val="29191264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998C672F-171E-46DC-915C-C7BCF99F5C42}" type="slidenum">
              <a:rPr lang="es-ES" smtClean="0"/>
              <a:t>50</a:t>
            </a:fld>
            <a:endParaRPr lang="es-ES"/>
          </a:p>
        </p:txBody>
      </p:sp>
    </p:spTree>
    <p:extLst>
      <p:ext uri="{BB962C8B-B14F-4D97-AF65-F5344CB8AC3E}">
        <p14:creationId xmlns:p14="http://schemas.microsoft.com/office/powerpoint/2010/main" val="22032685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998C672F-171E-46DC-915C-C7BCF99F5C42}" type="slidenum">
              <a:rPr lang="es-ES" smtClean="0"/>
              <a:t>4</a:t>
            </a:fld>
            <a:endParaRPr lang="es-ES"/>
          </a:p>
        </p:txBody>
      </p:sp>
    </p:spTree>
    <p:extLst>
      <p:ext uri="{BB962C8B-B14F-4D97-AF65-F5344CB8AC3E}">
        <p14:creationId xmlns:p14="http://schemas.microsoft.com/office/powerpoint/2010/main" val="34688549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998C672F-171E-46DC-915C-C7BCF99F5C42}" type="slidenum">
              <a:rPr lang="es-ES" smtClean="0"/>
              <a:t>6</a:t>
            </a:fld>
            <a:endParaRPr lang="es-ES"/>
          </a:p>
        </p:txBody>
      </p:sp>
    </p:spTree>
    <p:extLst>
      <p:ext uri="{BB962C8B-B14F-4D97-AF65-F5344CB8AC3E}">
        <p14:creationId xmlns:p14="http://schemas.microsoft.com/office/powerpoint/2010/main" val="5602380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998C672F-171E-46DC-915C-C7BCF99F5C42}" type="slidenum">
              <a:rPr lang="es-ES" smtClean="0"/>
              <a:t>7</a:t>
            </a:fld>
            <a:endParaRPr lang="es-ES"/>
          </a:p>
        </p:txBody>
      </p:sp>
    </p:spTree>
    <p:extLst>
      <p:ext uri="{BB962C8B-B14F-4D97-AF65-F5344CB8AC3E}">
        <p14:creationId xmlns:p14="http://schemas.microsoft.com/office/powerpoint/2010/main" val="6037948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998C672F-171E-46DC-915C-C7BCF99F5C42}" type="slidenum">
              <a:rPr lang="es-ES" smtClean="0"/>
              <a:t>8</a:t>
            </a:fld>
            <a:endParaRPr lang="es-ES"/>
          </a:p>
        </p:txBody>
      </p:sp>
    </p:spTree>
    <p:extLst>
      <p:ext uri="{BB962C8B-B14F-4D97-AF65-F5344CB8AC3E}">
        <p14:creationId xmlns:p14="http://schemas.microsoft.com/office/powerpoint/2010/main" val="21133357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998C672F-171E-46DC-915C-C7BCF99F5C42}" type="slidenum">
              <a:rPr lang="es-ES" smtClean="0"/>
              <a:t>9</a:t>
            </a:fld>
            <a:endParaRPr lang="es-ES"/>
          </a:p>
        </p:txBody>
      </p:sp>
    </p:spTree>
    <p:extLst>
      <p:ext uri="{BB962C8B-B14F-4D97-AF65-F5344CB8AC3E}">
        <p14:creationId xmlns:p14="http://schemas.microsoft.com/office/powerpoint/2010/main" val="95001445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998C672F-171E-46DC-915C-C7BCF99F5C42}" type="slidenum">
              <a:rPr lang="es-ES" smtClean="0"/>
              <a:t>13</a:t>
            </a:fld>
            <a:endParaRPr lang="es-ES"/>
          </a:p>
        </p:txBody>
      </p:sp>
    </p:spTree>
    <p:extLst>
      <p:ext uri="{BB962C8B-B14F-4D97-AF65-F5344CB8AC3E}">
        <p14:creationId xmlns:p14="http://schemas.microsoft.com/office/powerpoint/2010/main" val="8765685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998C672F-171E-46DC-915C-C7BCF99F5C42}" type="slidenum">
              <a:rPr lang="es-ES" smtClean="0"/>
              <a:t>23</a:t>
            </a:fld>
            <a:endParaRPr lang="es-ES"/>
          </a:p>
        </p:txBody>
      </p:sp>
    </p:spTree>
    <p:extLst>
      <p:ext uri="{BB962C8B-B14F-4D97-AF65-F5344CB8AC3E}">
        <p14:creationId xmlns:p14="http://schemas.microsoft.com/office/powerpoint/2010/main" val="35203922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rtlCol="0"/>
          <a:lstStyle/>
          <a:p>
            <a:pPr rtl="0"/>
            <a:endParaRPr lang="es-ES"/>
          </a:p>
        </p:txBody>
      </p:sp>
      <p:sp>
        <p:nvSpPr>
          <p:cNvPr id="4" name="Marcador de número de diapositiva 3"/>
          <p:cNvSpPr>
            <a:spLocks noGrp="1"/>
          </p:cNvSpPr>
          <p:nvPr>
            <p:ph type="sldNum" sz="quarter" idx="5"/>
          </p:nvPr>
        </p:nvSpPr>
        <p:spPr/>
        <p:txBody>
          <a:bodyPr rtlCol="0"/>
          <a:lstStyle/>
          <a:p>
            <a:pPr rtl="0"/>
            <a:fld id="{998C672F-171E-46DC-915C-C7BCF99F5C42}" type="slidenum">
              <a:rPr lang="es-ES" smtClean="0"/>
              <a:t>49</a:t>
            </a:fld>
            <a:endParaRPr lang="es-ES"/>
          </a:p>
        </p:txBody>
      </p:sp>
    </p:spTree>
    <p:extLst>
      <p:ext uri="{BB962C8B-B14F-4D97-AF65-F5344CB8AC3E}">
        <p14:creationId xmlns:p14="http://schemas.microsoft.com/office/powerpoint/2010/main" val="851019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bg>
      <p:bgPr>
        <a:solidFill>
          <a:schemeClr val="accent1"/>
        </a:solidFill>
        <a:effectLst/>
      </p:bgPr>
    </p:bg>
    <p:spTree>
      <p:nvGrpSpPr>
        <p:cNvPr id="1" name=""/>
        <p:cNvGrpSpPr/>
        <p:nvPr/>
      </p:nvGrpSpPr>
      <p:grpSpPr>
        <a:xfrm>
          <a:off x="0" y="0"/>
          <a:ext cx="0" cy="0"/>
          <a:chOff x="0" y="0"/>
          <a:chExt cx="0" cy="0"/>
        </a:xfrm>
      </p:grpSpPr>
      <p:sp>
        <p:nvSpPr>
          <p:cNvPr id="11" name="Forma libre 6" title="círculo festoneado"/>
          <p:cNvSpPr/>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ítulo 1"/>
          <p:cNvSpPr>
            <a:spLocks noGrp="1"/>
          </p:cNvSpPr>
          <p:nvPr>
            <p:ph type="ctrTitle"/>
          </p:nvPr>
        </p:nvSpPr>
        <p:spPr>
          <a:xfrm>
            <a:off x="1078523" y="1098388"/>
            <a:ext cx="10318418" cy="4394988"/>
          </a:xfrm>
        </p:spPr>
        <p:txBody>
          <a:bodyPr rtlCol="0" anchor="ctr">
            <a:noAutofit/>
          </a:bodyPr>
          <a:lstStyle>
            <a:lvl1pPr algn="ctr">
              <a:defRPr sz="10000" spc="800" baseline="0"/>
            </a:lvl1pPr>
          </a:lstStyle>
          <a:p>
            <a:pPr rtl="0"/>
            <a:r>
              <a:rPr lang="es-ES" noProof="0"/>
              <a:t>Haga clic para modificar el estilo de título del patrón</a:t>
            </a:r>
          </a:p>
        </p:txBody>
      </p:sp>
      <p:sp>
        <p:nvSpPr>
          <p:cNvPr id="3" name="Subtítulo 2"/>
          <p:cNvSpPr>
            <a:spLocks noGrp="1"/>
          </p:cNvSpPr>
          <p:nvPr>
            <p:ph type="subTitle" idx="1" hasCustomPrompt="1"/>
          </p:nvPr>
        </p:nvSpPr>
        <p:spPr>
          <a:xfrm>
            <a:off x="2215045" y="5979196"/>
            <a:ext cx="8045373" cy="742279"/>
          </a:xfrm>
        </p:spPr>
        <p:txBody>
          <a:bodyPr rtlCol="0"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p>
        </p:txBody>
      </p:sp>
      <p:sp>
        <p:nvSpPr>
          <p:cNvPr id="4" name="Marcador de fecha 3"/>
          <p:cNvSpPr>
            <a:spLocks noGrp="1"/>
          </p:cNvSpPr>
          <p:nvPr>
            <p:ph type="dt" sz="half" idx="10"/>
          </p:nvPr>
        </p:nvSpPr>
        <p:spPr>
          <a:xfrm>
            <a:off x="1078523" y="6375679"/>
            <a:ext cx="2329722" cy="348462"/>
          </a:xfrm>
        </p:spPr>
        <p:txBody>
          <a:bodyPr rtlCol="0"/>
          <a:lstStyle>
            <a:lvl1pPr>
              <a:defRPr baseline="0">
                <a:solidFill>
                  <a:schemeClr val="accent1">
                    <a:lumMod val="50000"/>
                  </a:schemeClr>
                </a:solidFill>
              </a:defRPr>
            </a:lvl1pPr>
          </a:lstStyle>
          <a:p>
            <a:pPr rtl="0"/>
            <a:fld id="{DE834031-3FE7-4BCB-B50E-7303B47D53EA}" type="datetime1">
              <a:rPr lang="es-ES" noProof="0" smtClean="0"/>
              <a:t>22/06/2025</a:t>
            </a:fld>
            <a:endParaRPr lang="es-ES" noProof="0"/>
          </a:p>
        </p:txBody>
      </p:sp>
      <p:sp>
        <p:nvSpPr>
          <p:cNvPr id="5" name="Marcador de pie de página 4"/>
          <p:cNvSpPr>
            <a:spLocks noGrp="1"/>
          </p:cNvSpPr>
          <p:nvPr>
            <p:ph type="ftr" sz="quarter" idx="11"/>
          </p:nvPr>
        </p:nvSpPr>
        <p:spPr>
          <a:xfrm>
            <a:off x="4180332" y="6375679"/>
            <a:ext cx="4114800" cy="345796"/>
          </a:xfrm>
        </p:spPr>
        <p:txBody>
          <a:bodyPr rtlCol="0"/>
          <a:lstStyle>
            <a:lvl1pPr>
              <a:defRPr baseline="0">
                <a:solidFill>
                  <a:schemeClr val="accent1">
                    <a:lumMod val="50000"/>
                  </a:schemeClr>
                </a:solidFill>
              </a:defRPr>
            </a:lvl1pPr>
          </a:lstStyle>
          <a:p>
            <a:pPr rtl="0"/>
            <a:endParaRPr lang="es-ES" noProof="0"/>
          </a:p>
        </p:txBody>
      </p:sp>
      <p:sp>
        <p:nvSpPr>
          <p:cNvPr id="6" name="Marcador de número de diapositiva 5"/>
          <p:cNvSpPr>
            <a:spLocks noGrp="1"/>
          </p:cNvSpPr>
          <p:nvPr>
            <p:ph type="sldNum" sz="quarter" idx="12"/>
          </p:nvPr>
        </p:nvSpPr>
        <p:spPr>
          <a:xfrm>
            <a:off x="9067218" y="6375679"/>
            <a:ext cx="2329723" cy="345796"/>
          </a:xfrm>
        </p:spPr>
        <p:txBody>
          <a:bodyPr rtlCol="0"/>
          <a:lstStyle>
            <a:lvl1pPr>
              <a:defRPr baseline="0">
                <a:solidFill>
                  <a:schemeClr val="accent1">
                    <a:lumMod val="50000"/>
                  </a:schemeClr>
                </a:solidFill>
              </a:defRPr>
            </a:lvl1pPr>
          </a:lstStyle>
          <a:p>
            <a:pPr rtl="0"/>
            <a:fld id="{299DD5A9-4EF1-497E-92EF-2D23CF305E03}" type="slidenum">
              <a:rPr lang="es-ES" noProof="0" smtClean="0"/>
              <a:t>‹Nº›</a:t>
            </a:fld>
            <a:endParaRPr lang="es-ES" noProof="0"/>
          </a:p>
        </p:txBody>
      </p:sp>
      <p:sp>
        <p:nvSpPr>
          <p:cNvPr id="13" name="Rectángulo 12" title="borde derecho"/>
          <p:cNvSpPr/>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4052461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83BB239B-5930-443B-A234-FB9E32F27C9D}" type="datetime1">
              <a:rPr lang="es-ES" noProof="0" smtClean="0"/>
              <a:t>22/06/2025</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299DD5A9-4EF1-497E-92EF-2D23CF305E03}" type="slidenum">
              <a:rPr lang="es-ES" noProof="0" smtClean="0"/>
              <a:t>‹Nº›</a:t>
            </a:fld>
            <a:endParaRPr lang="es-ES" noProof="0"/>
          </a:p>
        </p:txBody>
      </p:sp>
    </p:spTree>
    <p:extLst>
      <p:ext uri="{BB962C8B-B14F-4D97-AF65-F5344CB8AC3E}">
        <p14:creationId xmlns:p14="http://schemas.microsoft.com/office/powerpoint/2010/main" val="162219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10066321" y="382386"/>
            <a:ext cx="1492132" cy="5600404"/>
          </a:xfrm>
        </p:spPr>
        <p:txBody>
          <a:bodyPr vert="eaVert" rtlCol="0"/>
          <a:lstStyle/>
          <a:p>
            <a:pPr rtl="0"/>
            <a:r>
              <a:rPr lang="es-ES" noProof="0"/>
              <a:t>Haga clic para modificar el estilo de título del patrón</a:t>
            </a:r>
          </a:p>
        </p:txBody>
      </p:sp>
      <p:sp>
        <p:nvSpPr>
          <p:cNvPr id="3" name="Marcador de posición de texto vertical 2"/>
          <p:cNvSpPr>
            <a:spLocks noGrp="1"/>
          </p:cNvSpPr>
          <p:nvPr>
            <p:ph type="body" orient="vert" idx="1" hasCustomPrompt="1"/>
          </p:nvPr>
        </p:nvSpPr>
        <p:spPr>
          <a:xfrm>
            <a:off x="1257300" y="382385"/>
            <a:ext cx="8392585" cy="5600405"/>
          </a:xfrm>
        </p:spPr>
        <p:txBody>
          <a:bodyPr vert="eaVert"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1B4FE9D6-C9B0-456D-8D46-BA70F81C397B}" type="datetime1">
              <a:rPr lang="es-ES" noProof="0" smtClean="0"/>
              <a:t>22/06/2025</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299DD5A9-4EF1-497E-92EF-2D23CF305E03}" type="slidenum">
              <a:rPr lang="es-ES" noProof="0" smtClean="0"/>
              <a:t>‹Nº›</a:t>
            </a:fld>
            <a:endParaRPr lang="es-ES" noProof="0"/>
          </a:p>
        </p:txBody>
      </p:sp>
    </p:spTree>
    <p:extLst>
      <p:ext uri="{BB962C8B-B14F-4D97-AF65-F5344CB8AC3E}">
        <p14:creationId xmlns:p14="http://schemas.microsoft.com/office/powerpoint/2010/main" val="33835964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wo columns 1">
  <p:cSld name="Title and two columns 1">
    <p:spTree>
      <p:nvGrpSpPr>
        <p:cNvPr id="1" name="Shape 759"/>
        <p:cNvGrpSpPr/>
        <p:nvPr/>
      </p:nvGrpSpPr>
      <p:grpSpPr>
        <a:xfrm>
          <a:off x="0" y="0"/>
          <a:ext cx="0" cy="0"/>
          <a:chOff x="0" y="0"/>
          <a:chExt cx="0" cy="0"/>
        </a:xfrm>
      </p:grpSpPr>
      <p:sp>
        <p:nvSpPr>
          <p:cNvPr id="760" name="Google Shape;760;p31"/>
          <p:cNvSpPr txBox="1">
            <a:spLocks noGrp="1"/>
          </p:cNvSpPr>
          <p:nvPr>
            <p:ph type="title"/>
          </p:nvPr>
        </p:nvSpPr>
        <p:spPr>
          <a:xfrm>
            <a:off x="4604867" y="1011933"/>
            <a:ext cx="2982000" cy="6132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a:solidFill>
                  <a:schemeClr val="dk1"/>
                </a:solidFill>
              </a:defRPr>
            </a:lvl2pPr>
            <a:lvl3pPr lvl="2" rtl="0">
              <a:spcBef>
                <a:spcPts val="0"/>
              </a:spcBef>
              <a:spcAft>
                <a:spcPts val="0"/>
              </a:spcAft>
              <a:buClr>
                <a:schemeClr val="dk1"/>
              </a:buClr>
              <a:buSzPts val="2800"/>
              <a:buNone/>
              <a:defRPr>
                <a:solidFill>
                  <a:schemeClr val="dk1"/>
                </a:solidFill>
              </a:defRPr>
            </a:lvl3pPr>
            <a:lvl4pPr lvl="3" rtl="0">
              <a:spcBef>
                <a:spcPts val="0"/>
              </a:spcBef>
              <a:spcAft>
                <a:spcPts val="0"/>
              </a:spcAft>
              <a:buClr>
                <a:schemeClr val="dk1"/>
              </a:buClr>
              <a:buSzPts val="2800"/>
              <a:buNone/>
              <a:defRPr>
                <a:solidFill>
                  <a:schemeClr val="dk1"/>
                </a:solidFill>
              </a:defRPr>
            </a:lvl4pPr>
            <a:lvl5pPr lvl="4" rtl="0">
              <a:spcBef>
                <a:spcPts val="0"/>
              </a:spcBef>
              <a:spcAft>
                <a:spcPts val="0"/>
              </a:spcAft>
              <a:buClr>
                <a:schemeClr val="dk1"/>
              </a:buClr>
              <a:buSzPts val="2800"/>
              <a:buNone/>
              <a:defRPr>
                <a:solidFill>
                  <a:schemeClr val="dk1"/>
                </a:solidFill>
              </a:defRPr>
            </a:lvl5pPr>
            <a:lvl6pPr lvl="5" rtl="0">
              <a:spcBef>
                <a:spcPts val="0"/>
              </a:spcBef>
              <a:spcAft>
                <a:spcPts val="0"/>
              </a:spcAft>
              <a:buClr>
                <a:schemeClr val="dk1"/>
              </a:buClr>
              <a:buSzPts val="2800"/>
              <a:buNone/>
              <a:defRPr>
                <a:solidFill>
                  <a:schemeClr val="dk1"/>
                </a:solidFill>
              </a:defRPr>
            </a:lvl6pPr>
            <a:lvl7pPr lvl="6" rtl="0">
              <a:spcBef>
                <a:spcPts val="0"/>
              </a:spcBef>
              <a:spcAft>
                <a:spcPts val="0"/>
              </a:spcAft>
              <a:buClr>
                <a:schemeClr val="dk1"/>
              </a:buClr>
              <a:buSzPts val="2800"/>
              <a:buNone/>
              <a:defRPr>
                <a:solidFill>
                  <a:schemeClr val="dk1"/>
                </a:solidFill>
              </a:defRPr>
            </a:lvl7pPr>
            <a:lvl8pPr lvl="7" rtl="0">
              <a:spcBef>
                <a:spcPts val="0"/>
              </a:spcBef>
              <a:spcAft>
                <a:spcPts val="0"/>
              </a:spcAft>
              <a:buClr>
                <a:schemeClr val="dk1"/>
              </a:buClr>
              <a:buSzPts val="2800"/>
              <a:buNone/>
              <a:defRPr>
                <a:solidFill>
                  <a:schemeClr val="dk1"/>
                </a:solidFill>
              </a:defRPr>
            </a:lvl8pPr>
            <a:lvl9pPr lvl="8" rtl="0">
              <a:spcBef>
                <a:spcPts val="0"/>
              </a:spcBef>
              <a:spcAft>
                <a:spcPts val="0"/>
              </a:spcAft>
              <a:buClr>
                <a:schemeClr val="dk1"/>
              </a:buClr>
              <a:buSzPts val="2800"/>
              <a:buNone/>
              <a:defRPr>
                <a:solidFill>
                  <a:schemeClr val="dk1"/>
                </a:solidFill>
              </a:defRPr>
            </a:lvl9pPr>
          </a:lstStyle>
          <a:p>
            <a:endParaRPr/>
          </a:p>
        </p:txBody>
      </p:sp>
      <p:sp>
        <p:nvSpPr>
          <p:cNvPr id="761" name="Google Shape;761;p31"/>
          <p:cNvSpPr txBox="1">
            <a:spLocks noGrp="1"/>
          </p:cNvSpPr>
          <p:nvPr>
            <p:ph type="title" idx="2"/>
          </p:nvPr>
        </p:nvSpPr>
        <p:spPr>
          <a:xfrm>
            <a:off x="6878051" y="3580435"/>
            <a:ext cx="3982400"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62" name="Google Shape;762;p31"/>
          <p:cNvSpPr txBox="1">
            <a:spLocks noGrp="1"/>
          </p:cNvSpPr>
          <p:nvPr>
            <p:ph type="subTitle" idx="1"/>
          </p:nvPr>
        </p:nvSpPr>
        <p:spPr>
          <a:xfrm>
            <a:off x="6862251" y="4170933"/>
            <a:ext cx="4014000" cy="153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7">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763" name="Google Shape;763;p31"/>
          <p:cNvSpPr txBox="1">
            <a:spLocks noGrp="1"/>
          </p:cNvSpPr>
          <p:nvPr>
            <p:ph type="title" idx="3"/>
          </p:nvPr>
        </p:nvSpPr>
        <p:spPr>
          <a:xfrm>
            <a:off x="1331532" y="3580435"/>
            <a:ext cx="3982400" cy="402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2500"/>
              <a:buNone/>
              <a:defRPr sz="2400"/>
            </a:lvl1pPr>
            <a:lvl2pPr lvl="1" algn="ctr" rtl="0">
              <a:spcBef>
                <a:spcPts val="0"/>
              </a:spcBef>
              <a:spcAft>
                <a:spcPts val="0"/>
              </a:spcAft>
              <a:buSzPts val="2500"/>
              <a:buNone/>
              <a:defRPr sz="3333"/>
            </a:lvl2pPr>
            <a:lvl3pPr lvl="2" algn="ctr" rtl="0">
              <a:spcBef>
                <a:spcPts val="0"/>
              </a:spcBef>
              <a:spcAft>
                <a:spcPts val="0"/>
              </a:spcAft>
              <a:buSzPts val="2500"/>
              <a:buNone/>
              <a:defRPr sz="3333"/>
            </a:lvl3pPr>
            <a:lvl4pPr lvl="3" algn="ctr" rtl="0">
              <a:spcBef>
                <a:spcPts val="0"/>
              </a:spcBef>
              <a:spcAft>
                <a:spcPts val="0"/>
              </a:spcAft>
              <a:buSzPts val="2500"/>
              <a:buNone/>
              <a:defRPr sz="3333"/>
            </a:lvl4pPr>
            <a:lvl5pPr lvl="4" algn="ctr" rtl="0">
              <a:spcBef>
                <a:spcPts val="0"/>
              </a:spcBef>
              <a:spcAft>
                <a:spcPts val="0"/>
              </a:spcAft>
              <a:buSzPts val="2500"/>
              <a:buNone/>
              <a:defRPr sz="3333"/>
            </a:lvl5pPr>
            <a:lvl6pPr lvl="5" algn="ctr" rtl="0">
              <a:spcBef>
                <a:spcPts val="0"/>
              </a:spcBef>
              <a:spcAft>
                <a:spcPts val="0"/>
              </a:spcAft>
              <a:buSzPts val="2500"/>
              <a:buNone/>
              <a:defRPr sz="3333"/>
            </a:lvl6pPr>
            <a:lvl7pPr lvl="6" algn="ctr" rtl="0">
              <a:spcBef>
                <a:spcPts val="0"/>
              </a:spcBef>
              <a:spcAft>
                <a:spcPts val="0"/>
              </a:spcAft>
              <a:buSzPts val="2500"/>
              <a:buNone/>
              <a:defRPr sz="3333"/>
            </a:lvl7pPr>
            <a:lvl8pPr lvl="7" algn="ctr" rtl="0">
              <a:spcBef>
                <a:spcPts val="0"/>
              </a:spcBef>
              <a:spcAft>
                <a:spcPts val="0"/>
              </a:spcAft>
              <a:buSzPts val="2500"/>
              <a:buNone/>
              <a:defRPr sz="3333"/>
            </a:lvl8pPr>
            <a:lvl9pPr lvl="8" algn="ctr" rtl="0">
              <a:spcBef>
                <a:spcPts val="0"/>
              </a:spcBef>
              <a:spcAft>
                <a:spcPts val="0"/>
              </a:spcAft>
              <a:buSzPts val="2500"/>
              <a:buNone/>
              <a:defRPr sz="3333"/>
            </a:lvl9pPr>
          </a:lstStyle>
          <a:p>
            <a:endParaRPr/>
          </a:p>
        </p:txBody>
      </p:sp>
      <p:sp>
        <p:nvSpPr>
          <p:cNvPr id="764" name="Google Shape;764;p31"/>
          <p:cNvSpPr txBox="1">
            <a:spLocks noGrp="1"/>
          </p:cNvSpPr>
          <p:nvPr>
            <p:ph type="subTitle" idx="4"/>
          </p:nvPr>
        </p:nvSpPr>
        <p:spPr>
          <a:xfrm>
            <a:off x="1315732" y="4170933"/>
            <a:ext cx="4014000" cy="1535200"/>
          </a:xfrm>
          <a:prstGeom prst="rect">
            <a:avLst/>
          </a:prstGeom>
          <a:noFill/>
          <a:ln>
            <a:noFill/>
          </a:ln>
        </p:spPr>
        <p:txBody>
          <a:bodyPr spcFirstLastPara="1" wrap="square" lIns="91425" tIns="91425" rIns="91425" bIns="91425" anchor="ctr" anchorCtr="0">
            <a:noAutofit/>
          </a:bodyPr>
          <a:lstStyle>
            <a:lvl1pPr lvl="0" algn="ctr" rtl="0">
              <a:lnSpc>
                <a:spcPct val="100000"/>
              </a:lnSpc>
              <a:spcBef>
                <a:spcPts val="0"/>
              </a:spcBef>
              <a:spcAft>
                <a:spcPts val="0"/>
              </a:spcAft>
              <a:buClr>
                <a:schemeClr val="dk1"/>
              </a:buClr>
              <a:buSzPts val="1400"/>
              <a:buFont typeface="Raleway SemiBold"/>
              <a:buNone/>
              <a:defRPr sz="1867">
                <a:solidFill>
                  <a:schemeClr val="dk1"/>
                </a:solidFill>
                <a:latin typeface="Raleway SemiBold"/>
                <a:ea typeface="Raleway SemiBold"/>
                <a:cs typeface="Raleway SemiBold"/>
                <a:sym typeface="Raleway SemiBold"/>
              </a:defRPr>
            </a:lvl1pPr>
            <a:lvl2pPr lvl="1"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2pPr>
            <a:lvl3pPr lvl="2"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3pPr>
            <a:lvl4pPr lvl="3"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4pPr>
            <a:lvl5pPr lvl="4"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5pPr>
            <a:lvl6pPr lvl="5"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6pPr>
            <a:lvl7pPr lvl="6"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7pPr>
            <a:lvl8pPr lvl="7"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8pPr>
            <a:lvl9pPr lvl="8" algn="ctr" rtl="0">
              <a:lnSpc>
                <a:spcPct val="100000"/>
              </a:lnSpc>
              <a:spcBef>
                <a:spcPts val="0"/>
              </a:spcBef>
              <a:spcAft>
                <a:spcPts val="0"/>
              </a:spcAft>
              <a:buClr>
                <a:schemeClr val="dk1"/>
              </a:buClr>
              <a:buSzPts val="1400"/>
              <a:buFont typeface="Raleway SemiBold"/>
              <a:buNone/>
              <a:defRPr>
                <a:solidFill>
                  <a:schemeClr val="dk1"/>
                </a:solidFill>
                <a:latin typeface="Raleway SemiBold"/>
                <a:ea typeface="Raleway SemiBold"/>
                <a:cs typeface="Raleway SemiBold"/>
                <a:sym typeface="Raleway SemiBold"/>
              </a:defRPr>
            </a:lvl9pPr>
          </a:lstStyle>
          <a:p>
            <a:endParaRPr/>
          </a:p>
        </p:txBody>
      </p:sp>
      <p:sp>
        <p:nvSpPr>
          <p:cNvPr id="765" name="Google Shape;765;p31"/>
          <p:cNvSpPr txBox="1">
            <a:spLocks noGrp="1"/>
          </p:cNvSpPr>
          <p:nvPr>
            <p:ph type="title" idx="5" hasCustomPrompt="1"/>
          </p:nvPr>
        </p:nvSpPr>
        <p:spPr>
          <a:xfrm>
            <a:off x="2138932" y="2273917"/>
            <a:ext cx="2367600" cy="11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45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766" name="Google Shape;766;p31"/>
          <p:cNvSpPr txBox="1">
            <a:spLocks noGrp="1"/>
          </p:cNvSpPr>
          <p:nvPr>
            <p:ph type="title" idx="6" hasCustomPrompt="1"/>
          </p:nvPr>
        </p:nvSpPr>
        <p:spPr>
          <a:xfrm>
            <a:off x="7685451" y="2273917"/>
            <a:ext cx="2367600" cy="1118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4533"/>
            </a:lvl1pPr>
            <a:lvl2pPr lvl="1" algn="ctr" rtl="0">
              <a:spcBef>
                <a:spcPts val="0"/>
              </a:spcBef>
              <a:spcAft>
                <a:spcPts val="0"/>
              </a:spcAft>
              <a:buSzPts val="12000"/>
              <a:buNone/>
              <a:defRPr sz="16000"/>
            </a:lvl2pPr>
            <a:lvl3pPr lvl="2" algn="ctr" rtl="0">
              <a:spcBef>
                <a:spcPts val="0"/>
              </a:spcBef>
              <a:spcAft>
                <a:spcPts val="0"/>
              </a:spcAft>
              <a:buSzPts val="12000"/>
              <a:buNone/>
              <a:defRPr sz="16000"/>
            </a:lvl3pPr>
            <a:lvl4pPr lvl="3" algn="ctr" rtl="0">
              <a:spcBef>
                <a:spcPts val="0"/>
              </a:spcBef>
              <a:spcAft>
                <a:spcPts val="0"/>
              </a:spcAft>
              <a:buSzPts val="12000"/>
              <a:buNone/>
              <a:defRPr sz="16000"/>
            </a:lvl4pPr>
            <a:lvl5pPr lvl="4" algn="ctr" rtl="0">
              <a:spcBef>
                <a:spcPts val="0"/>
              </a:spcBef>
              <a:spcAft>
                <a:spcPts val="0"/>
              </a:spcAft>
              <a:buSzPts val="12000"/>
              <a:buNone/>
              <a:defRPr sz="16000"/>
            </a:lvl5pPr>
            <a:lvl6pPr lvl="5" algn="ctr" rtl="0">
              <a:spcBef>
                <a:spcPts val="0"/>
              </a:spcBef>
              <a:spcAft>
                <a:spcPts val="0"/>
              </a:spcAft>
              <a:buSzPts val="12000"/>
              <a:buNone/>
              <a:defRPr sz="16000"/>
            </a:lvl6pPr>
            <a:lvl7pPr lvl="6" algn="ctr" rtl="0">
              <a:spcBef>
                <a:spcPts val="0"/>
              </a:spcBef>
              <a:spcAft>
                <a:spcPts val="0"/>
              </a:spcAft>
              <a:buSzPts val="12000"/>
              <a:buNone/>
              <a:defRPr sz="16000"/>
            </a:lvl7pPr>
            <a:lvl8pPr lvl="7" algn="ctr" rtl="0">
              <a:spcBef>
                <a:spcPts val="0"/>
              </a:spcBef>
              <a:spcAft>
                <a:spcPts val="0"/>
              </a:spcAft>
              <a:buSzPts val="12000"/>
              <a:buNone/>
              <a:defRPr sz="16000"/>
            </a:lvl8pPr>
            <a:lvl9pPr lvl="8" algn="ctr" rtl="0">
              <a:spcBef>
                <a:spcPts val="0"/>
              </a:spcBef>
              <a:spcAft>
                <a:spcPts val="0"/>
              </a:spcAft>
              <a:buSzPts val="12000"/>
              <a:buNone/>
              <a:defRPr sz="16000"/>
            </a:lvl9pPr>
          </a:lstStyle>
          <a:p>
            <a:r>
              <a:t>xx%</a:t>
            </a:r>
          </a:p>
        </p:txBody>
      </p:sp>
      <p:sp>
        <p:nvSpPr>
          <p:cNvPr id="767" name="Google Shape;767;p31"/>
          <p:cNvSpPr/>
          <p:nvPr/>
        </p:nvSpPr>
        <p:spPr>
          <a:xfrm rot="8931853">
            <a:off x="-631220" y="4518059"/>
            <a:ext cx="2647512" cy="3102495"/>
          </a:xfrm>
          <a:custGeom>
            <a:avLst/>
            <a:gdLst/>
            <a:ahLst/>
            <a:cxnLst/>
            <a:rect l="l" t="t" r="r" b="b"/>
            <a:pathLst>
              <a:path w="13007" h="13045" extrusionOk="0">
                <a:moveTo>
                  <a:pt x="12515" y="1"/>
                </a:moveTo>
                <a:cubicBezTo>
                  <a:pt x="12505" y="1"/>
                  <a:pt x="12495" y="2"/>
                  <a:pt x="12485" y="4"/>
                </a:cubicBezTo>
                <a:cubicBezTo>
                  <a:pt x="11568" y="214"/>
                  <a:pt x="10641" y="375"/>
                  <a:pt x="9706" y="481"/>
                </a:cubicBezTo>
                <a:cubicBezTo>
                  <a:pt x="8769" y="587"/>
                  <a:pt x="7827" y="639"/>
                  <a:pt x="6885" y="639"/>
                </a:cubicBezTo>
                <a:cubicBezTo>
                  <a:pt x="6168" y="639"/>
                  <a:pt x="5450" y="609"/>
                  <a:pt x="4735" y="550"/>
                </a:cubicBezTo>
                <a:cubicBezTo>
                  <a:pt x="4277" y="512"/>
                  <a:pt x="3796" y="469"/>
                  <a:pt x="3318" y="469"/>
                </a:cubicBezTo>
                <a:cubicBezTo>
                  <a:pt x="2513" y="469"/>
                  <a:pt x="1717" y="591"/>
                  <a:pt x="1058" y="1068"/>
                </a:cubicBezTo>
                <a:cubicBezTo>
                  <a:pt x="1059" y="1057"/>
                  <a:pt x="1057" y="1052"/>
                  <a:pt x="1050" y="1052"/>
                </a:cubicBezTo>
                <a:cubicBezTo>
                  <a:pt x="989" y="1052"/>
                  <a:pt x="597" y="1511"/>
                  <a:pt x="509" y="1745"/>
                </a:cubicBezTo>
                <a:cubicBezTo>
                  <a:pt x="139" y="2725"/>
                  <a:pt x="1" y="3837"/>
                  <a:pt x="329" y="4850"/>
                </a:cubicBezTo>
                <a:cubicBezTo>
                  <a:pt x="602" y="5696"/>
                  <a:pt x="1186" y="6475"/>
                  <a:pt x="2005" y="6858"/>
                </a:cubicBezTo>
                <a:cubicBezTo>
                  <a:pt x="2923" y="7286"/>
                  <a:pt x="3974" y="7122"/>
                  <a:pt x="4914" y="7465"/>
                </a:cubicBezTo>
                <a:cubicBezTo>
                  <a:pt x="5846" y="7805"/>
                  <a:pt x="6269" y="8720"/>
                  <a:pt x="6690" y="9546"/>
                </a:cubicBezTo>
                <a:cubicBezTo>
                  <a:pt x="7147" y="10442"/>
                  <a:pt x="7734" y="11244"/>
                  <a:pt x="8514" y="11886"/>
                </a:cubicBezTo>
                <a:cubicBezTo>
                  <a:pt x="9220" y="12466"/>
                  <a:pt x="10135" y="13045"/>
                  <a:pt x="11084" y="13045"/>
                </a:cubicBezTo>
                <a:cubicBezTo>
                  <a:pt x="11157" y="13045"/>
                  <a:pt x="11229" y="13041"/>
                  <a:pt x="11303" y="13034"/>
                </a:cubicBezTo>
                <a:cubicBezTo>
                  <a:pt x="11746" y="12991"/>
                  <a:pt x="12188" y="12817"/>
                  <a:pt x="12502" y="12494"/>
                </a:cubicBezTo>
                <a:cubicBezTo>
                  <a:pt x="12856" y="12131"/>
                  <a:pt x="12967" y="11633"/>
                  <a:pt x="12985" y="11143"/>
                </a:cubicBezTo>
                <a:cubicBezTo>
                  <a:pt x="13006" y="10560"/>
                  <a:pt x="12960" y="9972"/>
                  <a:pt x="12940" y="9391"/>
                </a:cubicBezTo>
                <a:cubicBezTo>
                  <a:pt x="12920" y="8773"/>
                  <a:pt x="12900" y="8155"/>
                  <a:pt x="12879" y="7536"/>
                </a:cubicBezTo>
                <a:lnTo>
                  <a:pt x="12632" y="116"/>
                </a:lnTo>
                <a:cubicBezTo>
                  <a:pt x="12630" y="48"/>
                  <a:pt x="12578" y="1"/>
                  <a:pt x="12515" y="1"/>
                </a:cubicBezTo>
                <a:close/>
              </a:path>
            </a:pathLst>
          </a:custGeom>
          <a:solidFill>
            <a:schemeClr val="accent1">
              <a:alpha val="4972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8" name="Google Shape;768;p31"/>
          <p:cNvSpPr/>
          <p:nvPr/>
        </p:nvSpPr>
        <p:spPr>
          <a:xfrm flipH="1">
            <a:off x="7690395" y="4508686"/>
            <a:ext cx="4846039" cy="2664647"/>
          </a:xfrm>
          <a:custGeom>
            <a:avLst/>
            <a:gdLst/>
            <a:ahLst/>
            <a:cxnLst/>
            <a:rect l="l" t="t" r="r" b="b"/>
            <a:pathLst>
              <a:path w="23808" h="11204" extrusionOk="0">
                <a:moveTo>
                  <a:pt x="1601" y="1"/>
                </a:moveTo>
                <a:cubicBezTo>
                  <a:pt x="1055" y="1"/>
                  <a:pt x="506" y="115"/>
                  <a:pt x="0" y="332"/>
                </a:cubicBezTo>
                <a:lnTo>
                  <a:pt x="0" y="11204"/>
                </a:lnTo>
                <a:lnTo>
                  <a:pt x="23808" y="11204"/>
                </a:lnTo>
                <a:cubicBezTo>
                  <a:pt x="23725" y="11045"/>
                  <a:pt x="23628" y="10895"/>
                  <a:pt x="23519" y="10757"/>
                </a:cubicBezTo>
                <a:cubicBezTo>
                  <a:pt x="23017" y="10126"/>
                  <a:pt x="22249" y="9748"/>
                  <a:pt x="21476" y="9748"/>
                </a:cubicBezTo>
                <a:cubicBezTo>
                  <a:pt x="21442" y="9748"/>
                  <a:pt x="21408" y="9749"/>
                  <a:pt x="21374" y="9751"/>
                </a:cubicBezTo>
                <a:cubicBezTo>
                  <a:pt x="20787" y="9776"/>
                  <a:pt x="20207" y="10007"/>
                  <a:pt x="19629" y="10007"/>
                </a:cubicBezTo>
                <a:cubicBezTo>
                  <a:pt x="19512" y="10007"/>
                  <a:pt x="19395" y="9998"/>
                  <a:pt x="19278" y="9975"/>
                </a:cubicBezTo>
                <a:cubicBezTo>
                  <a:pt x="19140" y="9948"/>
                  <a:pt x="19009" y="9906"/>
                  <a:pt x="18886" y="9850"/>
                </a:cubicBezTo>
                <a:cubicBezTo>
                  <a:pt x="18859" y="9838"/>
                  <a:pt x="18832" y="9826"/>
                  <a:pt x="18806" y="9811"/>
                </a:cubicBezTo>
                <a:cubicBezTo>
                  <a:pt x="17861" y="9333"/>
                  <a:pt x="17298" y="8089"/>
                  <a:pt x="16410" y="7398"/>
                </a:cubicBezTo>
                <a:cubicBezTo>
                  <a:pt x="15787" y="6913"/>
                  <a:pt x="15050" y="6730"/>
                  <a:pt x="14282" y="6730"/>
                </a:cubicBezTo>
                <a:cubicBezTo>
                  <a:pt x="13407" y="6730"/>
                  <a:pt x="12492" y="6967"/>
                  <a:pt x="11660" y="7265"/>
                </a:cubicBezTo>
                <a:cubicBezTo>
                  <a:pt x="10916" y="7531"/>
                  <a:pt x="10145" y="7839"/>
                  <a:pt x="9375" y="7839"/>
                </a:cubicBezTo>
                <a:cubicBezTo>
                  <a:pt x="9193" y="7839"/>
                  <a:pt x="9011" y="7822"/>
                  <a:pt x="8830" y="7783"/>
                </a:cubicBezTo>
                <a:cubicBezTo>
                  <a:pt x="7417" y="7481"/>
                  <a:pt x="6534" y="5988"/>
                  <a:pt x="5961" y="4572"/>
                </a:cubicBezTo>
                <a:cubicBezTo>
                  <a:pt x="5388" y="3156"/>
                  <a:pt x="4892" y="1585"/>
                  <a:pt x="3719" y="690"/>
                </a:cubicBezTo>
                <a:cubicBezTo>
                  <a:pt x="3105" y="220"/>
                  <a:pt x="2357" y="1"/>
                  <a:pt x="1601" y="1"/>
                </a:cubicBezTo>
                <a:close/>
              </a:path>
            </a:pathLst>
          </a:custGeom>
          <a:solidFill>
            <a:schemeClr val="lt2">
              <a:alpha val="4860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69" name="Google Shape;769;p31"/>
          <p:cNvSpPr/>
          <p:nvPr/>
        </p:nvSpPr>
        <p:spPr>
          <a:xfrm>
            <a:off x="-649000" y="-627283"/>
            <a:ext cx="4177999" cy="2694613"/>
          </a:xfrm>
          <a:custGeom>
            <a:avLst/>
            <a:gdLst/>
            <a:ahLst/>
            <a:cxnLst/>
            <a:rect l="l" t="t" r="r" b="b"/>
            <a:pathLst>
              <a:path w="20526" h="11330" extrusionOk="0">
                <a:moveTo>
                  <a:pt x="12939" y="1"/>
                </a:moveTo>
                <a:cubicBezTo>
                  <a:pt x="11999" y="1"/>
                  <a:pt x="11086" y="167"/>
                  <a:pt x="10169" y="370"/>
                </a:cubicBezTo>
                <a:cubicBezTo>
                  <a:pt x="9691" y="476"/>
                  <a:pt x="9213" y="584"/>
                  <a:pt x="8731" y="667"/>
                </a:cubicBezTo>
                <a:cubicBezTo>
                  <a:pt x="8234" y="750"/>
                  <a:pt x="7732" y="802"/>
                  <a:pt x="7229" y="839"/>
                </a:cubicBezTo>
                <a:cubicBezTo>
                  <a:pt x="6231" y="913"/>
                  <a:pt x="5230" y="935"/>
                  <a:pt x="4235" y="1052"/>
                </a:cubicBezTo>
                <a:cubicBezTo>
                  <a:pt x="3806" y="1102"/>
                  <a:pt x="3380" y="1184"/>
                  <a:pt x="2951" y="1235"/>
                </a:cubicBezTo>
                <a:cubicBezTo>
                  <a:pt x="2746" y="1260"/>
                  <a:pt x="2537" y="1279"/>
                  <a:pt x="2328" y="1279"/>
                </a:cubicBezTo>
                <a:cubicBezTo>
                  <a:pt x="2138" y="1279"/>
                  <a:pt x="1948" y="1263"/>
                  <a:pt x="1762" y="1222"/>
                </a:cubicBezTo>
                <a:cubicBezTo>
                  <a:pt x="1578" y="1180"/>
                  <a:pt x="1402" y="1113"/>
                  <a:pt x="1242" y="1012"/>
                </a:cubicBezTo>
                <a:cubicBezTo>
                  <a:pt x="1161" y="960"/>
                  <a:pt x="1089" y="870"/>
                  <a:pt x="988" y="868"/>
                </a:cubicBezTo>
                <a:cubicBezTo>
                  <a:pt x="985" y="868"/>
                  <a:pt x="983" y="868"/>
                  <a:pt x="981" y="868"/>
                </a:cubicBezTo>
                <a:cubicBezTo>
                  <a:pt x="897" y="868"/>
                  <a:pt x="810" y="887"/>
                  <a:pt x="732" y="917"/>
                </a:cubicBezTo>
                <a:cubicBezTo>
                  <a:pt x="360" y="1060"/>
                  <a:pt x="147" y="1435"/>
                  <a:pt x="79" y="1816"/>
                </a:cubicBezTo>
                <a:cubicBezTo>
                  <a:pt x="38" y="2046"/>
                  <a:pt x="37" y="2279"/>
                  <a:pt x="38" y="2512"/>
                </a:cubicBezTo>
                <a:cubicBezTo>
                  <a:pt x="38" y="2767"/>
                  <a:pt x="39" y="3024"/>
                  <a:pt x="40" y="3279"/>
                </a:cubicBezTo>
                <a:cubicBezTo>
                  <a:pt x="42" y="3797"/>
                  <a:pt x="44" y="4315"/>
                  <a:pt x="46" y="4833"/>
                </a:cubicBezTo>
                <a:cubicBezTo>
                  <a:pt x="50" y="5817"/>
                  <a:pt x="54" y="6803"/>
                  <a:pt x="57" y="7787"/>
                </a:cubicBezTo>
                <a:cubicBezTo>
                  <a:pt x="55" y="7786"/>
                  <a:pt x="54" y="7785"/>
                  <a:pt x="52" y="7785"/>
                </a:cubicBezTo>
                <a:cubicBezTo>
                  <a:pt x="0" y="7785"/>
                  <a:pt x="101" y="8649"/>
                  <a:pt x="628" y="8724"/>
                </a:cubicBezTo>
                <a:cubicBezTo>
                  <a:pt x="1441" y="8840"/>
                  <a:pt x="1514" y="10145"/>
                  <a:pt x="2146" y="10693"/>
                </a:cubicBezTo>
                <a:cubicBezTo>
                  <a:pt x="2452" y="10957"/>
                  <a:pt x="2805" y="11167"/>
                  <a:pt x="3199" y="11261"/>
                </a:cubicBezTo>
                <a:cubicBezTo>
                  <a:pt x="3402" y="11310"/>
                  <a:pt x="3609" y="11330"/>
                  <a:pt x="3816" y="11330"/>
                </a:cubicBezTo>
                <a:cubicBezTo>
                  <a:pt x="4077" y="11330"/>
                  <a:pt x="4340" y="11298"/>
                  <a:pt x="4597" y="11251"/>
                </a:cubicBezTo>
                <a:cubicBezTo>
                  <a:pt x="5367" y="11113"/>
                  <a:pt x="6207" y="10865"/>
                  <a:pt x="6645" y="10152"/>
                </a:cubicBezTo>
                <a:cubicBezTo>
                  <a:pt x="6859" y="9801"/>
                  <a:pt x="6970" y="9395"/>
                  <a:pt x="7203" y="9055"/>
                </a:cubicBezTo>
                <a:cubicBezTo>
                  <a:pt x="7421" y="8736"/>
                  <a:pt x="7758" y="8532"/>
                  <a:pt x="8120" y="8419"/>
                </a:cubicBezTo>
                <a:cubicBezTo>
                  <a:pt x="8559" y="8282"/>
                  <a:pt x="9011" y="8265"/>
                  <a:pt x="9465" y="8265"/>
                </a:cubicBezTo>
                <a:cubicBezTo>
                  <a:pt x="9615" y="8265"/>
                  <a:pt x="9765" y="8267"/>
                  <a:pt x="9915" y="8267"/>
                </a:cubicBezTo>
                <a:cubicBezTo>
                  <a:pt x="10115" y="8267"/>
                  <a:pt x="10316" y="8264"/>
                  <a:pt x="10515" y="8248"/>
                </a:cubicBezTo>
                <a:cubicBezTo>
                  <a:pt x="10927" y="8216"/>
                  <a:pt x="11342" y="8132"/>
                  <a:pt x="11707" y="7927"/>
                </a:cubicBezTo>
                <a:cubicBezTo>
                  <a:pt x="12074" y="7718"/>
                  <a:pt x="12352" y="7394"/>
                  <a:pt x="12600" y="7055"/>
                </a:cubicBezTo>
                <a:cubicBezTo>
                  <a:pt x="13089" y="6385"/>
                  <a:pt x="13543" y="5673"/>
                  <a:pt x="14244" y="5207"/>
                </a:cubicBezTo>
                <a:cubicBezTo>
                  <a:pt x="14594" y="4972"/>
                  <a:pt x="14986" y="4825"/>
                  <a:pt x="15405" y="4792"/>
                </a:cubicBezTo>
                <a:cubicBezTo>
                  <a:pt x="15494" y="4785"/>
                  <a:pt x="15582" y="4782"/>
                  <a:pt x="15670" y="4782"/>
                </a:cubicBezTo>
                <a:cubicBezTo>
                  <a:pt x="16070" y="4782"/>
                  <a:pt x="16469" y="4843"/>
                  <a:pt x="16866" y="4877"/>
                </a:cubicBezTo>
                <a:cubicBezTo>
                  <a:pt x="17302" y="4915"/>
                  <a:pt x="17740" y="4933"/>
                  <a:pt x="18178" y="4933"/>
                </a:cubicBezTo>
                <a:cubicBezTo>
                  <a:pt x="18243" y="4933"/>
                  <a:pt x="18309" y="4933"/>
                  <a:pt x="18374" y="4932"/>
                </a:cubicBezTo>
                <a:cubicBezTo>
                  <a:pt x="18585" y="4929"/>
                  <a:pt x="18814" y="4941"/>
                  <a:pt x="19012" y="4857"/>
                </a:cubicBezTo>
                <a:cubicBezTo>
                  <a:pt x="19193" y="4780"/>
                  <a:pt x="19305" y="4623"/>
                  <a:pt x="19390" y="4450"/>
                </a:cubicBezTo>
                <a:cubicBezTo>
                  <a:pt x="19618" y="3989"/>
                  <a:pt x="19825" y="3515"/>
                  <a:pt x="20041" y="3049"/>
                </a:cubicBezTo>
                <a:cubicBezTo>
                  <a:pt x="20147" y="2821"/>
                  <a:pt x="20256" y="2595"/>
                  <a:pt x="20357" y="2365"/>
                </a:cubicBezTo>
                <a:cubicBezTo>
                  <a:pt x="20444" y="2165"/>
                  <a:pt x="20525" y="1951"/>
                  <a:pt x="20518" y="1728"/>
                </a:cubicBezTo>
                <a:cubicBezTo>
                  <a:pt x="20505" y="1297"/>
                  <a:pt x="20161" y="1008"/>
                  <a:pt x="19822" y="810"/>
                </a:cubicBezTo>
                <a:cubicBezTo>
                  <a:pt x="19463" y="601"/>
                  <a:pt x="19065" y="469"/>
                  <a:pt x="18660" y="392"/>
                </a:cubicBezTo>
                <a:cubicBezTo>
                  <a:pt x="17815" y="229"/>
                  <a:pt x="16950" y="272"/>
                  <a:pt x="16095" y="224"/>
                </a:cubicBezTo>
                <a:cubicBezTo>
                  <a:pt x="15084" y="168"/>
                  <a:pt x="14079" y="19"/>
                  <a:pt x="13065" y="2"/>
                </a:cubicBezTo>
                <a:cubicBezTo>
                  <a:pt x="13023" y="1"/>
                  <a:pt x="12981" y="1"/>
                  <a:pt x="12939" y="1"/>
                </a:cubicBezTo>
                <a:close/>
              </a:path>
            </a:pathLst>
          </a:custGeom>
          <a:solidFill>
            <a:schemeClr val="accent2">
              <a:alpha val="5028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770" name="Google Shape;770;p31"/>
          <p:cNvSpPr/>
          <p:nvPr/>
        </p:nvSpPr>
        <p:spPr>
          <a:xfrm rot="-10062774" flipH="1">
            <a:off x="8951734" y="-392882"/>
            <a:ext cx="4961633" cy="2048435"/>
          </a:xfrm>
          <a:custGeom>
            <a:avLst/>
            <a:gdLst/>
            <a:ahLst/>
            <a:cxnLst/>
            <a:rect l="l" t="t" r="r" b="b"/>
            <a:pathLst>
              <a:path w="24376" h="8613" extrusionOk="0">
                <a:moveTo>
                  <a:pt x="12572" y="1"/>
                </a:moveTo>
                <a:cubicBezTo>
                  <a:pt x="11930" y="1"/>
                  <a:pt x="11305" y="137"/>
                  <a:pt x="10778" y="460"/>
                </a:cubicBezTo>
                <a:cubicBezTo>
                  <a:pt x="10193" y="818"/>
                  <a:pt x="9818" y="1341"/>
                  <a:pt x="9503" y="1852"/>
                </a:cubicBezTo>
                <a:cubicBezTo>
                  <a:pt x="9167" y="2398"/>
                  <a:pt x="8889" y="2969"/>
                  <a:pt x="8475" y="3485"/>
                </a:cubicBezTo>
                <a:cubicBezTo>
                  <a:pt x="8044" y="4023"/>
                  <a:pt x="7451" y="4445"/>
                  <a:pt x="6633" y="4599"/>
                </a:cubicBezTo>
                <a:cubicBezTo>
                  <a:pt x="6259" y="4669"/>
                  <a:pt x="5879" y="4690"/>
                  <a:pt x="5496" y="4690"/>
                </a:cubicBezTo>
                <a:cubicBezTo>
                  <a:pt x="4945" y="4690"/>
                  <a:pt x="4388" y="4646"/>
                  <a:pt x="3837" y="4646"/>
                </a:cubicBezTo>
                <a:cubicBezTo>
                  <a:pt x="3701" y="4646"/>
                  <a:pt x="3564" y="4649"/>
                  <a:pt x="3429" y="4656"/>
                </a:cubicBezTo>
                <a:cubicBezTo>
                  <a:pt x="2927" y="4680"/>
                  <a:pt x="2424" y="4755"/>
                  <a:pt x="1974" y="4934"/>
                </a:cubicBezTo>
                <a:cubicBezTo>
                  <a:pt x="1568" y="5095"/>
                  <a:pt x="1218" y="5332"/>
                  <a:pt x="943" y="5611"/>
                </a:cubicBezTo>
                <a:cubicBezTo>
                  <a:pt x="425" y="6133"/>
                  <a:pt x="179" y="6806"/>
                  <a:pt x="311" y="7456"/>
                </a:cubicBezTo>
                <a:cubicBezTo>
                  <a:pt x="309" y="7456"/>
                  <a:pt x="307" y="7456"/>
                  <a:pt x="305" y="7456"/>
                </a:cubicBezTo>
                <a:cubicBezTo>
                  <a:pt x="282" y="7456"/>
                  <a:pt x="258" y="7461"/>
                  <a:pt x="234" y="7475"/>
                </a:cubicBezTo>
                <a:cubicBezTo>
                  <a:pt x="83" y="7556"/>
                  <a:pt x="1" y="7677"/>
                  <a:pt x="4" y="7821"/>
                </a:cubicBezTo>
                <a:cubicBezTo>
                  <a:pt x="12" y="8172"/>
                  <a:pt x="404" y="8373"/>
                  <a:pt x="826" y="8396"/>
                </a:cubicBezTo>
                <a:cubicBezTo>
                  <a:pt x="860" y="8398"/>
                  <a:pt x="894" y="8399"/>
                  <a:pt x="929" y="8399"/>
                </a:cubicBezTo>
                <a:cubicBezTo>
                  <a:pt x="1162" y="8399"/>
                  <a:pt x="1397" y="8361"/>
                  <a:pt x="1626" y="8334"/>
                </a:cubicBezTo>
                <a:cubicBezTo>
                  <a:pt x="1931" y="8297"/>
                  <a:pt x="2238" y="8262"/>
                  <a:pt x="2544" y="8230"/>
                </a:cubicBezTo>
                <a:cubicBezTo>
                  <a:pt x="3747" y="8107"/>
                  <a:pt x="4958" y="8023"/>
                  <a:pt x="6170" y="7965"/>
                </a:cubicBezTo>
                <a:cubicBezTo>
                  <a:pt x="8591" y="7850"/>
                  <a:pt x="11019" y="7838"/>
                  <a:pt x="13445" y="7824"/>
                </a:cubicBezTo>
                <a:cubicBezTo>
                  <a:pt x="13813" y="7822"/>
                  <a:pt x="14182" y="7820"/>
                  <a:pt x="14552" y="7820"/>
                </a:cubicBezTo>
                <a:cubicBezTo>
                  <a:pt x="16507" y="7820"/>
                  <a:pt x="18472" y="7870"/>
                  <a:pt x="20390" y="8174"/>
                </a:cubicBezTo>
                <a:cubicBezTo>
                  <a:pt x="20952" y="8264"/>
                  <a:pt x="21511" y="8375"/>
                  <a:pt x="22057" y="8512"/>
                </a:cubicBezTo>
                <a:cubicBezTo>
                  <a:pt x="22240" y="8558"/>
                  <a:pt x="22430" y="8612"/>
                  <a:pt x="22625" y="8612"/>
                </a:cubicBezTo>
                <a:cubicBezTo>
                  <a:pt x="22665" y="8612"/>
                  <a:pt x="22706" y="8610"/>
                  <a:pt x="22747" y="8605"/>
                </a:cubicBezTo>
                <a:cubicBezTo>
                  <a:pt x="22986" y="8575"/>
                  <a:pt x="23126" y="8437"/>
                  <a:pt x="23188" y="8265"/>
                </a:cubicBezTo>
                <a:cubicBezTo>
                  <a:pt x="23342" y="7840"/>
                  <a:pt x="23440" y="7396"/>
                  <a:pt x="23556" y="6963"/>
                </a:cubicBezTo>
                <a:cubicBezTo>
                  <a:pt x="23675" y="6520"/>
                  <a:pt x="23785" y="6077"/>
                  <a:pt x="23879" y="5631"/>
                </a:cubicBezTo>
                <a:cubicBezTo>
                  <a:pt x="24251" y="3879"/>
                  <a:pt x="24375" y="2063"/>
                  <a:pt x="23717" y="343"/>
                </a:cubicBezTo>
                <a:cubicBezTo>
                  <a:pt x="23697" y="293"/>
                  <a:pt x="23642" y="267"/>
                  <a:pt x="23586" y="267"/>
                </a:cubicBezTo>
                <a:cubicBezTo>
                  <a:pt x="23541" y="267"/>
                  <a:pt x="23495" y="284"/>
                  <a:pt x="23467" y="317"/>
                </a:cubicBezTo>
                <a:cubicBezTo>
                  <a:pt x="23327" y="480"/>
                  <a:pt x="23169" y="631"/>
                  <a:pt x="22991" y="769"/>
                </a:cubicBezTo>
                <a:cubicBezTo>
                  <a:pt x="22274" y="1328"/>
                  <a:pt x="21289" y="1670"/>
                  <a:pt x="20281" y="1764"/>
                </a:cubicBezTo>
                <a:cubicBezTo>
                  <a:pt x="20062" y="1784"/>
                  <a:pt x="19841" y="1794"/>
                  <a:pt x="19620" y="1794"/>
                </a:cubicBezTo>
                <a:cubicBezTo>
                  <a:pt x="18644" y="1794"/>
                  <a:pt x="17671" y="1601"/>
                  <a:pt x="16789" y="1286"/>
                </a:cubicBezTo>
                <a:cubicBezTo>
                  <a:pt x="15722" y="905"/>
                  <a:pt x="14754" y="349"/>
                  <a:pt x="13607" y="110"/>
                </a:cubicBezTo>
                <a:cubicBezTo>
                  <a:pt x="13266" y="40"/>
                  <a:pt x="12917" y="1"/>
                  <a:pt x="12572" y="1"/>
                </a:cubicBezTo>
                <a:close/>
              </a:path>
            </a:pathLst>
          </a:custGeom>
          <a:solidFill>
            <a:schemeClr val="dk2">
              <a:alpha val="49160"/>
            </a:schemeClr>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71" name="Google Shape;771;p31"/>
          <p:cNvGrpSpPr/>
          <p:nvPr/>
        </p:nvGrpSpPr>
        <p:grpSpPr>
          <a:xfrm rot="6282408" flipH="1">
            <a:off x="9738145" y="778070"/>
            <a:ext cx="295695" cy="267844"/>
            <a:chOff x="1640475" y="1197075"/>
            <a:chExt cx="55475" cy="50250"/>
          </a:xfrm>
        </p:grpSpPr>
        <p:sp>
          <p:nvSpPr>
            <p:cNvPr id="772" name="Google Shape;772;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3" name="Google Shape;773;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4" name="Google Shape;774;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75" name="Google Shape;775;p31"/>
          <p:cNvGrpSpPr/>
          <p:nvPr/>
        </p:nvGrpSpPr>
        <p:grpSpPr>
          <a:xfrm rot="1058897" flipH="1">
            <a:off x="2858809" y="6355402"/>
            <a:ext cx="287915" cy="260804"/>
            <a:chOff x="1640475" y="1197075"/>
            <a:chExt cx="55475" cy="50250"/>
          </a:xfrm>
        </p:grpSpPr>
        <p:sp>
          <p:nvSpPr>
            <p:cNvPr id="776" name="Google Shape;776;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7" name="Google Shape;777;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78" name="Google Shape;778;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79" name="Google Shape;779;p31"/>
          <p:cNvSpPr/>
          <p:nvPr/>
        </p:nvSpPr>
        <p:spPr>
          <a:xfrm rot="8431516" flipH="1">
            <a:off x="6303845" y="6403063"/>
            <a:ext cx="706379" cy="165492"/>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grpSp>
        <p:nvGrpSpPr>
          <p:cNvPr id="780" name="Google Shape;780;p31"/>
          <p:cNvGrpSpPr/>
          <p:nvPr/>
        </p:nvGrpSpPr>
        <p:grpSpPr>
          <a:xfrm rot="-900000" flipH="1">
            <a:off x="1377922" y="1808881"/>
            <a:ext cx="462887" cy="419283"/>
            <a:chOff x="1640475" y="1197075"/>
            <a:chExt cx="55475" cy="50250"/>
          </a:xfrm>
        </p:grpSpPr>
        <p:sp>
          <p:nvSpPr>
            <p:cNvPr id="781" name="Google Shape;781;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2" name="Google Shape;782;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3" name="Google Shape;783;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grpSp>
        <p:nvGrpSpPr>
          <p:cNvPr id="784" name="Google Shape;784;p31"/>
          <p:cNvGrpSpPr/>
          <p:nvPr/>
        </p:nvGrpSpPr>
        <p:grpSpPr>
          <a:xfrm rot="-899970" flipH="1">
            <a:off x="11599380" y="4089857"/>
            <a:ext cx="287909" cy="260807"/>
            <a:chOff x="1640475" y="1197075"/>
            <a:chExt cx="55475" cy="50250"/>
          </a:xfrm>
        </p:grpSpPr>
        <p:sp>
          <p:nvSpPr>
            <p:cNvPr id="785" name="Google Shape;785;p31"/>
            <p:cNvSpPr/>
            <p:nvPr/>
          </p:nvSpPr>
          <p:spPr>
            <a:xfrm>
              <a:off x="1671500" y="1229475"/>
              <a:ext cx="24450" cy="17850"/>
            </a:xfrm>
            <a:custGeom>
              <a:avLst/>
              <a:gdLst/>
              <a:ahLst/>
              <a:cxnLst/>
              <a:rect l="l" t="t" r="r" b="b"/>
              <a:pathLst>
                <a:path w="978" h="714" extrusionOk="0">
                  <a:moveTo>
                    <a:pt x="717" y="0"/>
                  </a:moveTo>
                  <a:cubicBezTo>
                    <a:pt x="607" y="0"/>
                    <a:pt x="467" y="48"/>
                    <a:pt x="336" y="140"/>
                  </a:cubicBezTo>
                  <a:cubicBezTo>
                    <a:pt x="113" y="296"/>
                    <a:pt x="1" y="520"/>
                    <a:pt x="85" y="640"/>
                  </a:cubicBezTo>
                  <a:cubicBezTo>
                    <a:pt x="120" y="690"/>
                    <a:pt x="183" y="714"/>
                    <a:pt x="261" y="714"/>
                  </a:cubicBezTo>
                  <a:cubicBezTo>
                    <a:pt x="371" y="714"/>
                    <a:pt x="511" y="666"/>
                    <a:pt x="641" y="575"/>
                  </a:cubicBezTo>
                  <a:cubicBezTo>
                    <a:pt x="864" y="419"/>
                    <a:pt x="977" y="194"/>
                    <a:pt x="893" y="75"/>
                  </a:cubicBezTo>
                  <a:cubicBezTo>
                    <a:pt x="858" y="24"/>
                    <a:pt x="795" y="0"/>
                    <a:pt x="71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6" name="Google Shape;786;p31"/>
            <p:cNvSpPr/>
            <p:nvPr/>
          </p:nvSpPr>
          <p:spPr>
            <a:xfrm>
              <a:off x="1640475" y="1224000"/>
              <a:ext cx="24450" cy="17850"/>
            </a:xfrm>
            <a:custGeom>
              <a:avLst/>
              <a:gdLst/>
              <a:ahLst/>
              <a:cxnLst/>
              <a:rect l="l" t="t" r="r" b="b"/>
              <a:pathLst>
                <a:path w="978" h="714" extrusionOk="0">
                  <a:moveTo>
                    <a:pt x="716" y="0"/>
                  </a:moveTo>
                  <a:cubicBezTo>
                    <a:pt x="606" y="0"/>
                    <a:pt x="467" y="48"/>
                    <a:pt x="336" y="140"/>
                  </a:cubicBezTo>
                  <a:cubicBezTo>
                    <a:pt x="113" y="296"/>
                    <a:pt x="1" y="520"/>
                    <a:pt x="85" y="640"/>
                  </a:cubicBezTo>
                  <a:cubicBezTo>
                    <a:pt x="120" y="690"/>
                    <a:pt x="183" y="714"/>
                    <a:pt x="261" y="714"/>
                  </a:cubicBezTo>
                  <a:cubicBezTo>
                    <a:pt x="370" y="714"/>
                    <a:pt x="510" y="666"/>
                    <a:pt x="641" y="575"/>
                  </a:cubicBezTo>
                  <a:cubicBezTo>
                    <a:pt x="864" y="419"/>
                    <a:pt x="977" y="194"/>
                    <a:pt x="893" y="75"/>
                  </a:cubicBezTo>
                  <a:cubicBezTo>
                    <a:pt x="858" y="24"/>
                    <a:pt x="794" y="0"/>
                    <a:pt x="71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787" name="Google Shape;787;p31"/>
            <p:cNvSpPr/>
            <p:nvPr/>
          </p:nvSpPr>
          <p:spPr>
            <a:xfrm>
              <a:off x="1655775" y="1197075"/>
              <a:ext cx="24425" cy="17875"/>
            </a:xfrm>
            <a:custGeom>
              <a:avLst/>
              <a:gdLst/>
              <a:ahLst/>
              <a:cxnLst/>
              <a:rect l="l" t="t" r="r" b="b"/>
              <a:pathLst>
                <a:path w="977" h="715" extrusionOk="0">
                  <a:moveTo>
                    <a:pt x="716" y="1"/>
                  </a:moveTo>
                  <a:cubicBezTo>
                    <a:pt x="606" y="1"/>
                    <a:pt x="467" y="49"/>
                    <a:pt x="336" y="140"/>
                  </a:cubicBezTo>
                  <a:cubicBezTo>
                    <a:pt x="113" y="296"/>
                    <a:pt x="1" y="520"/>
                    <a:pt x="84" y="640"/>
                  </a:cubicBezTo>
                  <a:cubicBezTo>
                    <a:pt x="119" y="690"/>
                    <a:pt x="182" y="714"/>
                    <a:pt x="260" y="714"/>
                  </a:cubicBezTo>
                  <a:cubicBezTo>
                    <a:pt x="371" y="714"/>
                    <a:pt x="510" y="666"/>
                    <a:pt x="641" y="575"/>
                  </a:cubicBezTo>
                  <a:cubicBezTo>
                    <a:pt x="864" y="419"/>
                    <a:pt x="976" y="194"/>
                    <a:pt x="893" y="75"/>
                  </a:cubicBezTo>
                  <a:cubicBezTo>
                    <a:pt x="858" y="25"/>
                    <a:pt x="794" y="1"/>
                    <a:pt x="716"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788" name="Google Shape;788;p31"/>
          <p:cNvSpPr/>
          <p:nvPr/>
        </p:nvSpPr>
        <p:spPr>
          <a:xfrm rot="-10042467" flipH="1">
            <a:off x="-282288" y="2423323"/>
            <a:ext cx="706383" cy="165488"/>
          </a:xfrm>
          <a:custGeom>
            <a:avLst/>
            <a:gdLst/>
            <a:ahLst/>
            <a:cxnLst/>
            <a:rect l="l" t="t" r="r" b="b"/>
            <a:pathLst>
              <a:path w="7397" h="1733" extrusionOk="0">
                <a:moveTo>
                  <a:pt x="5860" y="0"/>
                </a:moveTo>
                <a:cubicBezTo>
                  <a:pt x="5799" y="0"/>
                  <a:pt x="5741" y="11"/>
                  <a:pt x="5686" y="32"/>
                </a:cubicBezTo>
                <a:cubicBezTo>
                  <a:pt x="5466" y="121"/>
                  <a:pt x="5383" y="336"/>
                  <a:pt x="5302" y="543"/>
                </a:cubicBezTo>
                <a:cubicBezTo>
                  <a:pt x="5254" y="668"/>
                  <a:pt x="5205" y="796"/>
                  <a:pt x="5126" y="889"/>
                </a:cubicBezTo>
                <a:cubicBezTo>
                  <a:pt x="5014" y="1021"/>
                  <a:pt x="4860" y="1053"/>
                  <a:pt x="4751" y="1057"/>
                </a:cubicBezTo>
                <a:cubicBezTo>
                  <a:pt x="4742" y="1057"/>
                  <a:pt x="4734" y="1057"/>
                  <a:pt x="4725" y="1057"/>
                </a:cubicBezTo>
                <a:cubicBezTo>
                  <a:pt x="4511" y="1057"/>
                  <a:pt x="4276" y="958"/>
                  <a:pt x="4120" y="799"/>
                </a:cubicBezTo>
                <a:cubicBezTo>
                  <a:pt x="4087" y="765"/>
                  <a:pt x="4055" y="729"/>
                  <a:pt x="4022" y="693"/>
                </a:cubicBezTo>
                <a:cubicBezTo>
                  <a:pt x="3950" y="610"/>
                  <a:pt x="3874" y="524"/>
                  <a:pt x="3776" y="460"/>
                </a:cubicBezTo>
                <a:cubicBezTo>
                  <a:pt x="3674" y="394"/>
                  <a:pt x="3552" y="359"/>
                  <a:pt x="3425" y="359"/>
                </a:cubicBezTo>
                <a:cubicBezTo>
                  <a:pt x="3376" y="359"/>
                  <a:pt x="3325" y="365"/>
                  <a:pt x="3276" y="375"/>
                </a:cubicBezTo>
                <a:cubicBezTo>
                  <a:pt x="3098" y="414"/>
                  <a:pt x="2945" y="517"/>
                  <a:pt x="2855" y="658"/>
                </a:cubicBezTo>
                <a:cubicBezTo>
                  <a:pt x="2796" y="751"/>
                  <a:pt x="2759" y="858"/>
                  <a:pt x="2723" y="962"/>
                </a:cubicBezTo>
                <a:cubicBezTo>
                  <a:pt x="2665" y="1131"/>
                  <a:pt x="2614" y="1277"/>
                  <a:pt x="2485" y="1333"/>
                </a:cubicBezTo>
                <a:cubicBezTo>
                  <a:pt x="2453" y="1347"/>
                  <a:pt x="2420" y="1353"/>
                  <a:pt x="2387" y="1353"/>
                </a:cubicBezTo>
                <a:cubicBezTo>
                  <a:pt x="2220" y="1353"/>
                  <a:pt x="2046" y="1198"/>
                  <a:pt x="1947" y="1092"/>
                </a:cubicBezTo>
                <a:cubicBezTo>
                  <a:pt x="1784" y="919"/>
                  <a:pt x="1583" y="706"/>
                  <a:pt x="1324" y="706"/>
                </a:cubicBezTo>
                <a:cubicBezTo>
                  <a:pt x="1308" y="706"/>
                  <a:pt x="1292" y="707"/>
                  <a:pt x="1276" y="709"/>
                </a:cubicBezTo>
                <a:cubicBezTo>
                  <a:pt x="985" y="739"/>
                  <a:pt x="854" y="994"/>
                  <a:pt x="728" y="1242"/>
                </a:cubicBezTo>
                <a:cubicBezTo>
                  <a:pt x="669" y="1354"/>
                  <a:pt x="609" y="1471"/>
                  <a:pt x="536" y="1561"/>
                </a:cubicBezTo>
                <a:cubicBezTo>
                  <a:pt x="519" y="1564"/>
                  <a:pt x="502" y="1565"/>
                  <a:pt x="486" y="1565"/>
                </a:cubicBezTo>
                <a:cubicBezTo>
                  <a:pt x="360" y="1565"/>
                  <a:pt x="234" y="1499"/>
                  <a:pt x="167" y="1391"/>
                </a:cubicBezTo>
                <a:cubicBezTo>
                  <a:pt x="151" y="1366"/>
                  <a:pt x="124" y="1352"/>
                  <a:pt x="96" y="1352"/>
                </a:cubicBezTo>
                <a:cubicBezTo>
                  <a:pt x="81" y="1352"/>
                  <a:pt x="65" y="1356"/>
                  <a:pt x="52" y="1365"/>
                </a:cubicBezTo>
                <a:cubicBezTo>
                  <a:pt x="12" y="1389"/>
                  <a:pt x="0" y="1440"/>
                  <a:pt x="25" y="1480"/>
                </a:cubicBezTo>
                <a:cubicBezTo>
                  <a:pt x="122" y="1636"/>
                  <a:pt x="306" y="1732"/>
                  <a:pt x="489" y="1732"/>
                </a:cubicBezTo>
                <a:cubicBezTo>
                  <a:pt x="526" y="1732"/>
                  <a:pt x="562" y="1728"/>
                  <a:pt x="599" y="1720"/>
                </a:cubicBezTo>
                <a:cubicBezTo>
                  <a:pt x="616" y="1716"/>
                  <a:pt x="631" y="1707"/>
                  <a:pt x="642" y="1694"/>
                </a:cubicBezTo>
                <a:cubicBezTo>
                  <a:pt x="739" y="1586"/>
                  <a:pt x="809" y="1449"/>
                  <a:pt x="876" y="1318"/>
                </a:cubicBezTo>
                <a:cubicBezTo>
                  <a:pt x="993" y="1091"/>
                  <a:pt x="1092" y="896"/>
                  <a:pt x="1293" y="875"/>
                </a:cubicBezTo>
                <a:cubicBezTo>
                  <a:pt x="1303" y="874"/>
                  <a:pt x="1312" y="874"/>
                  <a:pt x="1322" y="874"/>
                </a:cubicBezTo>
                <a:cubicBezTo>
                  <a:pt x="1510" y="874"/>
                  <a:pt x="1677" y="1050"/>
                  <a:pt x="1826" y="1209"/>
                </a:cubicBezTo>
                <a:cubicBezTo>
                  <a:pt x="2019" y="1414"/>
                  <a:pt x="2213" y="1520"/>
                  <a:pt x="2388" y="1520"/>
                </a:cubicBezTo>
                <a:cubicBezTo>
                  <a:pt x="2445" y="1520"/>
                  <a:pt x="2500" y="1509"/>
                  <a:pt x="2551" y="1486"/>
                </a:cubicBezTo>
                <a:cubicBezTo>
                  <a:pt x="2749" y="1401"/>
                  <a:pt x="2816" y="1205"/>
                  <a:pt x="2882" y="1016"/>
                </a:cubicBezTo>
                <a:cubicBezTo>
                  <a:pt x="2914" y="922"/>
                  <a:pt x="2947" y="825"/>
                  <a:pt x="2996" y="749"/>
                </a:cubicBezTo>
                <a:cubicBezTo>
                  <a:pt x="3062" y="645"/>
                  <a:pt x="3176" y="569"/>
                  <a:pt x="3311" y="540"/>
                </a:cubicBezTo>
                <a:cubicBezTo>
                  <a:pt x="3350" y="531"/>
                  <a:pt x="3389" y="527"/>
                  <a:pt x="3427" y="527"/>
                </a:cubicBezTo>
                <a:cubicBezTo>
                  <a:pt x="3521" y="527"/>
                  <a:pt x="3610" y="552"/>
                  <a:pt x="3684" y="601"/>
                </a:cubicBezTo>
                <a:cubicBezTo>
                  <a:pt x="3763" y="652"/>
                  <a:pt x="3828" y="726"/>
                  <a:pt x="3896" y="804"/>
                </a:cubicBezTo>
                <a:cubicBezTo>
                  <a:pt x="3931" y="842"/>
                  <a:pt x="3965" y="881"/>
                  <a:pt x="4000" y="918"/>
                </a:cubicBezTo>
                <a:cubicBezTo>
                  <a:pt x="4188" y="1108"/>
                  <a:pt x="4461" y="1224"/>
                  <a:pt x="4720" y="1224"/>
                </a:cubicBezTo>
                <a:cubicBezTo>
                  <a:pt x="4733" y="1224"/>
                  <a:pt x="4745" y="1224"/>
                  <a:pt x="4757" y="1224"/>
                </a:cubicBezTo>
                <a:cubicBezTo>
                  <a:pt x="4961" y="1217"/>
                  <a:pt x="5132" y="1138"/>
                  <a:pt x="5253" y="997"/>
                </a:cubicBezTo>
                <a:cubicBezTo>
                  <a:pt x="5350" y="884"/>
                  <a:pt x="5405" y="741"/>
                  <a:pt x="5458" y="603"/>
                </a:cubicBezTo>
                <a:cubicBezTo>
                  <a:pt x="5532" y="414"/>
                  <a:pt x="5595" y="249"/>
                  <a:pt x="5748" y="188"/>
                </a:cubicBezTo>
                <a:cubicBezTo>
                  <a:pt x="5784" y="174"/>
                  <a:pt x="5823" y="167"/>
                  <a:pt x="5861" y="167"/>
                </a:cubicBezTo>
                <a:cubicBezTo>
                  <a:pt x="6006" y="167"/>
                  <a:pt x="6157" y="257"/>
                  <a:pt x="6270" y="342"/>
                </a:cubicBezTo>
                <a:cubicBezTo>
                  <a:pt x="6297" y="363"/>
                  <a:pt x="6324" y="384"/>
                  <a:pt x="6351" y="405"/>
                </a:cubicBezTo>
                <a:cubicBezTo>
                  <a:pt x="6505" y="528"/>
                  <a:pt x="6665" y="654"/>
                  <a:pt x="6869" y="683"/>
                </a:cubicBezTo>
                <a:cubicBezTo>
                  <a:pt x="6888" y="686"/>
                  <a:pt x="6907" y="687"/>
                  <a:pt x="6926" y="687"/>
                </a:cubicBezTo>
                <a:cubicBezTo>
                  <a:pt x="7064" y="687"/>
                  <a:pt x="7208" y="621"/>
                  <a:pt x="7297" y="512"/>
                </a:cubicBezTo>
                <a:cubicBezTo>
                  <a:pt x="7373" y="418"/>
                  <a:pt x="7396" y="304"/>
                  <a:pt x="7359" y="200"/>
                </a:cubicBezTo>
                <a:cubicBezTo>
                  <a:pt x="7347" y="166"/>
                  <a:pt x="7314" y="144"/>
                  <a:pt x="7280" y="144"/>
                </a:cubicBezTo>
                <a:cubicBezTo>
                  <a:pt x="7270" y="144"/>
                  <a:pt x="7261" y="146"/>
                  <a:pt x="7252" y="149"/>
                </a:cubicBezTo>
                <a:cubicBezTo>
                  <a:pt x="7208" y="165"/>
                  <a:pt x="7186" y="212"/>
                  <a:pt x="7201" y="256"/>
                </a:cubicBezTo>
                <a:cubicBezTo>
                  <a:pt x="7223" y="318"/>
                  <a:pt x="7194" y="372"/>
                  <a:pt x="7166" y="406"/>
                </a:cubicBezTo>
                <a:cubicBezTo>
                  <a:pt x="7111" y="474"/>
                  <a:pt x="7015" y="519"/>
                  <a:pt x="6927" y="519"/>
                </a:cubicBezTo>
                <a:cubicBezTo>
                  <a:pt x="6916" y="519"/>
                  <a:pt x="6904" y="518"/>
                  <a:pt x="6893" y="516"/>
                </a:cubicBezTo>
                <a:cubicBezTo>
                  <a:pt x="6734" y="494"/>
                  <a:pt x="6598" y="387"/>
                  <a:pt x="6455" y="274"/>
                </a:cubicBezTo>
                <a:cubicBezTo>
                  <a:pt x="6427" y="252"/>
                  <a:pt x="6399" y="230"/>
                  <a:pt x="6372" y="209"/>
                </a:cubicBezTo>
                <a:cubicBezTo>
                  <a:pt x="6189" y="70"/>
                  <a:pt x="6015" y="0"/>
                  <a:pt x="5860" y="0"/>
                </a:cubicBezTo>
                <a:close/>
              </a:path>
            </a:pathLst>
          </a:custGeom>
          <a:solidFill>
            <a:schemeClr val="dk2"/>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4920949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contenido 2"/>
          <p:cNvSpPr>
            <a:spLocks noGrp="1"/>
          </p:cNvSpPr>
          <p:nvPr>
            <p:ph idx="1" hasCustomPrompt="1"/>
          </p:nvPr>
        </p:nvSpPr>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10"/>
          </p:nvPr>
        </p:nvSpPr>
        <p:spPr/>
        <p:txBody>
          <a:bodyPr rtlCol="0"/>
          <a:lstStyle/>
          <a:p>
            <a:pPr rtl="0"/>
            <a:fld id="{2C05532E-5FC9-4110-9B23-D10A528BAC3C}" type="datetime1">
              <a:rPr lang="es-ES" noProof="0" smtClean="0"/>
              <a:t>22/06/2025</a:t>
            </a:fld>
            <a:endParaRPr lang="es-ES" noProof="0"/>
          </a:p>
        </p:txBody>
      </p:sp>
      <p:sp>
        <p:nvSpPr>
          <p:cNvPr id="5" name="Marcador de pie de página 4"/>
          <p:cNvSpPr>
            <a:spLocks noGrp="1"/>
          </p:cNvSpPr>
          <p:nvPr>
            <p:ph type="ftr" sz="quarter" idx="11"/>
          </p:nvPr>
        </p:nvSpPr>
        <p:spPr/>
        <p:txBody>
          <a:bodyPr rtlCol="0"/>
          <a:lstStyle/>
          <a:p>
            <a:pPr rtl="0"/>
            <a:endParaRPr lang="es-ES" noProof="0"/>
          </a:p>
        </p:txBody>
      </p:sp>
      <p:sp>
        <p:nvSpPr>
          <p:cNvPr id="6" name="Marcador de número de diapositiva 5"/>
          <p:cNvSpPr>
            <a:spLocks noGrp="1"/>
          </p:cNvSpPr>
          <p:nvPr>
            <p:ph type="sldNum" sz="quarter" idx="12"/>
          </p:nvPr>
        </p:nvSpPr>
        <p:spPr/>
        <p:txBody>
          <a:bodyPr rtlCol="0"/>
          <a:lstStyle/>
          <a:p>
            <a:pPr rtl="0"/>
            <a:fld id="{299DD5A9-4EF1-497E-92EF-2D23CF305E03}" type="slidenum">
              <a:rPr lang="es-ES" noProof="0" smtClean="0"/>
              <a:t>‹Nº›</a:t>
            </a:fld>
            <a:endParaRPr lang="es-ES" noProof="0"/>
          </a:p>
        </p:txBody>
      </p:sp>
    </p:spTree>
    <p:extLst>
      <p:ext uri="{BB962C8B-B14F-4D97-AF65-F5344CB8AC3E}">
        <p14:creationId xmlns:p14="http://schemas.microsoft.com/office/powerpoint/2010/main" val="28696119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2"/>
        </a:solidFill>
        <a:effectLst/>
      </p:bgPr>
    </p:bg>
    <p:spTree>
      <p:nvGrpSpPr>
        <p:cNvPr id="1" name=""/>
        <p:cNvGrpSpPr/>
        <p:nvPr/>
      </p:nvGrpSpPr>
      <p:grpSpPr>
        <a:xfrm>
          <a:off x="0" y="0"/>
          <a:ext cx="0" cy="0"/>
          <a:chOff x="0" y="0"/>
          <a:chExt cx="0" cy="0"/>
        </a:xfrm>
      </p:grpSpPr>
      <p:sp>
        <p:nvSpPr>
          <p:cNvPr id="2" name="Título 1"/>
          <p:cNvSpPr>
            <a:spLocks noGrp="1"/>
          </p:cNvSpPr>
          <p:nvPr>
            <p:ph type="title"/>
          </p:nvPr>
        </p:nvSpPr>
        <p:spPr>
          <a:xfrm>
            <a:off x="3242929" y="1073888"/>
            <a:ext cx="8187071" cy="4064627"/>
          </a:xfrm>
        </p:spPr>
        <p:txBody>
          <a:bodyPr rtlCol="0" anchor="b">
            <a:normAutofit/>
          </a:bodyPr>
          <a:lstStyle>
            <a:lvl1pPr>
              <a:defRPr sz="8400" spc="800" baseline="0">
                <a:solidFill>
                  <a:schemeClr val="tx2"/>
                </a:solidFill>
              </a:defRPr>
            </a:lvl1pPr>
          </a:lstStyle>
          <a:p>
            <a:pPr rtl="0"/>
            <a:r>
              <a:rPr lang="es-ES" noProof="0"/>
              <a:t>Haga clic para modificar el estilo de título del patrón</a:t>
            </a:r>
          </a:p>
        </p:txBody>
      </p:sp>
      <p:sp>
        <p:nvSpPr>
          <p:cNvPr id="3" name="Marcador de texto 2"/>
          <p:cNvSpPr>
            <a:spLocks noGrp="1"/>
          </p:cNvSpPr>
          <p:nvPr>
            <p:ph type="body" idx="1" hasCustomPrompt="1"/>
          </p:nvPr>
        </p:nvSpPr>
        <p:spPr>
          <a:xfrm>
            <a:off x="3242930" y="5159781"/>
            <a:ext cx="7017488" cy="951135"/>
          </a:xfrm>
        </p:spPr>
        <p:txBody>
          <a:bodyPr rtlCol="0">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estilos de texto del patrón</a:t>
            </a:r>
          </a:p>
        </p:txBody>
      </p:sp>
      <p:sp>
        <p:nvSpPr>
          <p:cNvPr id="4" name="Marcador de fecha 3"/>
          <p:cNvSpPr>
            <a:spLocks noGrp="1"/>
          </p:cNvSpPr>
          <p:nvPr>
            <p:ph type="dt" sz="half" idx="10"/>
          </p:nvPr>
        </p:nvSpPr>
        <p:spPr>
          <a:xfrm>
            <a:off x="3236546" y="6375679"/>
            <a:ext cx="1493947" cy="348462"/>
          </a:xfrm>
        </p:spPr>
        <p:txBody>
          <a:bodyPr rtlCol="0"/>
          <a:lstStyle>
            <a:lvl1pPr>
              <a:defRPr baseline="0">
                <a:solidFill>
                  <a:schemeClr val="tx2"/>
                </a:solidFill>
              </a:defRPr>
            </a:lvl1pPr>
          </a:lstStyle>
          <a:p>
            <a:pPr rtl="0"/>
            <a:fld id="{AFCA554F-2440-4011-8602-E6A7B5FE556A}" type="datetime1">
              <a:rPr lang="es-ES" noProof="0" smtClean="0"/>
              <a:t>22/06/2025</a:t>
            </a:fld>
            <a:endParaRPr lang="es-ES" noProof="0"/>
          </a:p>
        </p:txBody>
      </p:sp>
      <p:sp>
        <p:nvSpPr>
          <p:cNvPr id="5" name="Marcador de pie de página 4"/>
          <p:cNvSpPr>
            <a:spLocks noGrp="1"/>
          </p:cNvSpPr>
          <p:nvPr>
            <p:ph type="ftr" sz="quarter" idx="11"/>
          </p:nvPr>
        </p:nvSpPr>
        <p:spPr>
          <a:xfrm>
            <a:off x="5279064" y="6375679"/>
            <a:ext cx="4114800" cy="345796"/>
          </a:xfrm>
        </p:spPr>
        <p:txBody>
          <a:bodyPr rtlCol="0"/>
          <a:lstStyle>
            <a:lvl1pPr>
              <a:defRPr baseline="0">
                <a:solidFill>
                  <a:schemeClr val="tx2"/>
                </a:solidFill>
              </a:defRPr>
            </a:lvl1pPr>
          </a:lstStyle>
          <a:p>
            <a:pPr rtl="0"/>
            <a:endParaRPr lang="es-ES" noProof="0"/>
          </a:p>
        </p:txBody>
      </p:sp>
      <p:sp>
        <p:nvSpPr>
          <p:cNvPr id="6" name="Marcador de número de diapositiva 5"/>
          <p:cNvSpPr>
            <a:spLocks noGrp="1"/>
          </p:cNvSpPr>
          <p:nvPr>
            <p:ph type="sldNum" sz="quarter" idx="12"/>
          </p:nvPr>
        </p:nvSpPr>
        <p:spPr>
          <a:xfrm>
            <a:off x="9942434" y="6375679"/>
            <a:ext cx="1487566" cy="345796"/>
          </a:xfrm>
        </p:spPr>
        <p:txBody>
          <a:bodyPr rtlCol="0"/>
          <a:lstStyle>
            <a:lvl1pPr>
              <a:defRPr baseline="0">
                <a:solidFill>
                  <a:schemeClr val="tx2"/>
                </a:solidFill>
              </a:defRPr>
            </a:lvl1pPr>
          </a:lstStyle>
          <a:p>
            <a:pPr rtl="0"/>
            <a:fld id="{299DD5A9-4EF1-497E-92EF-2D23CF305E03}" type="slidenum">
              <a:rPr lang="es-ES" noProof="0" smtClean="0"/>
              <a:t>‹Nº›</a:t>
            </a:fld>
            <a:endParaRPr lang="es-ES" noProof="0"/>
          </a:p>
        </p:txBody>
      </p:sp>
      <p:grpSp>
        <p:nvGrpSpPr>
          <p:cNvPr id="7" name="Grupo 6" title="borde izquierdo festoneado"/>
          <p:cNvGrpSpPr/>
          <p:nvPr/>
        </p:nvGrpSpPr>
        <p:grpSpPr>
          <a:xfrm>
            <a:off x="0" y="0"/>
            <a:ext cx="2814638" cy="6858000"/>
            <a:chOff x="0" y="0"/>
            <a:chExt cx="2814638" cy="6858000"/>
          </a:xfrm>
        </p:grpSpPr>
        <p:sp>
          <p:nvSpPr>
            <p:cNvPr id="11" name="Forma libre 6" title="borde izquierdo festoneado"/>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orma libre 11" title="festón izquierdo en línea"/>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513194428"/>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contenid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contenido 2"/>
          <p:cNvSpPr>
            <a:spLocks noGrp="1"/>
          </p:cNvSpPr>
          <p:nvPr>
            <p:ph sz="half" idx="1" hasCustomPrompt="1"/>
          </p:nvPr>
        </p:nvSpPr>
        <p:spPr>
          <a:xfrm>
            <a:off x="1257300" y="2286000"/>
            <a:ext cx="4800600" cy="361950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contenido 3"/>
          <p:cNvSpPr>
            <a:spLocks noGrp="1"/>
          </p:cNvSpPr>
          <p:nvPr>
            <p:ph sz="half" idx="2" hasCustomPrompt="1"/>
          </p:nvPr>
        </p:nvSpPr>
        <p:spPr>
          <a:xfrm>
            <a:off x="6647796" y="2286000"/>
            <a:ext cx="4800600" cy="3619500"/>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fecha 4"/>
          <p:cNvSpPr>
            <a:spLocks noGrp="1"/>
          </p:cNvSpPr>
          <p:nvPr>
            <p:ph type="dt" sz="half" idx="10"/>
          </p:nvPr>
        </p:nvSpPr>
        <p:spPr/>
        <p:txBody>
          <a:bodyPr rtlCol="0"/>
          <a:lstStyle/>
          <a:p>
            <a:pPr rtl="0"/>
            <a:fld id="{3A73C0D2-BF71-4936-BB66-35E05B1ABCC2}" type="datetime1">
              <a:rPr lang="es-ES" noProof="0" smtClean="0"/>
              <a:t>22/06/2025</a:t>
            </a:fld>
            <a:endParaRPr lang="es-ES" noProof="0"/>
          </a:p>
        </p:txBody>
      </p:sp>
      <p:sp>
        <p:nvSpPr>
          <p:cNvPr id="6" name="Marcador de pie de página 5"/>
          <p:cNvSpPr>
            <a:spLocks noGrp="1"/>
          </p:cNvSpPr>
          <p:nvPr>
            <p:ph type="ftr" sz="quarter" idx="11"/>
          </p:nvPr>
        </p:nvSpPr>
        <p:spPr/>
        <p:txBody>
          <a:bodyPr rtlCol="0"/>
          <a:lstStyle/>
          <a:p>
            <a:pPr rtl="0"/>
            <a:endParaRPr lang="es-ES" noProof="0"/>
          </a:p>
        </p:txBody>
      </p:sp>
      <p:sp>
        <p:nvSpPr>
          <p:cNvPr id="7" name="Marcador de número de diapositiva 6"/>
          <p:cNvSpPr>
            <a:spLocks noGrp="1"/>
          </p:cNvSpPr>
          <p:nvPr>
            <p:ph type="sldNum" sz="quarter" idx="12"/>
          </p:nvPr>
        </p:nvSpPr>
        <p:spPr/>
        <p:txBody>
          <a:bodyPr rtlCol="0"/>
          <a:lstStyle/>
          <a:p>
            <a:pPr rtl="0"/>
            <a:fld id="{299DD5A9-4EF1-497E-92EF-2D23CF305E03}" type="slidenum">
              <a:rPr lang="es-ES" noProof="0" smtClean="0"/>
              <a:t>‹Nº›</a:t>
            </a:fld>
            <a:endParaRPr lang="es-ES" noProof="0"/>
          </a:p>
        </p:txBody>
      </p:sp>
    </p:spTree>
    <p:extLst>
      <p:ext uri="{BB962C8B-B14F-4D97-AF65-F5344CB8AC3E}">
        <p14:creationId xmlns:p14="http://schemas.microsoft.com/office/powerpoint/2010/main" val="2700274406"/>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1252728" y="381000"/>
            <a:ext cx="10172700" cy="1493517"/>
          </a:xfrm>
        </p:spPr>
        <p:txBody>
          <a:bodyPr rtlCol="0"/>
          <a:lstStyle/>
          <a:p>
            <a:pPr rtl="0"/>
            <a:r>
              <a:rPr lang="es-ES" noProof="0"/>
              <a:t>Haga clic para modificar el estilo de título del patrón</a:t>
            </a:r>
          </a:p>
        </p:txBody>
      </p:sp>
      <p:sp>
        <p:nvSpPr>
          <p:cNvPr id="3" name="Marcador de texto 2"/>
          <p:cNvSpPr>
            <a:spLocks noGrp="1"/>
          </p:cNvSpPr>
          <p:nvPr>
            <p:ph type="body" idx="1" hasCustomPrompt="1"/>
          </p:nvPr>
        </p:nvSpPr>
        <p:spPr>
          <a:xfrm>
            <a:off x="1251678" y="2199633"/>
            <a:ext cx="4800600" cy="632529"/>
          </a:xfrm>
        </p:spPr>
        <p:txBody>
          <a:bodyPr rtlCol="0"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4" name="Marcador de contenido 3"/>
          <p:cNvSpPr>
            <a:spLocks noGrp="1"/>
          </p:cNvSpPr>
          <p:nvPr>
            <p:ph sz="half" idx="2" hasCustomPrompt="1"/>
          </p:nvPr>
        </p:nvSpPr>
        <p:spPr>
          <a:xfrm>
            <a:off x="1257300" y="2909102"/>
            <a:ext cx="4800600" cy="299639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5" name="Marcador de texto 4"/>
          <p:cNvSpPr>
            <a:spLocks noGrp="1"/>
          </p:cNvSpPr>
          <p:nvPr>
            <p:ph type="body" sz="quarter" idx="3" hasCustomPrompt="1"/>
          </p:nvPr>
        </p:nvSpPr>
        <p:spPr>
          <a:xfrm>
            <a:off x="6633864" y="2199633"/>
            <a:ext cx="4800600" cy="632529"/>
          </a:xfrm>
        </p:spPr>
        <p:txBody>
          <a:bodyPr rtlCol="0"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estilos de texto del patrón</a:t>
            </a:r>
          </a:p>
        </p:txBody>
      </p:sp>
      <p:sp>
        <p:nvSpPr>
          <p:cNvPr id="6" name="Marcador de contenido 5"/>
          <p:cNvSpPr>
            <a:spLocks noGrp="1"/>
          </p:cNvSpPr>
          <p:nvPr>
            <p:ph sz="quarter" idx="4" hasCustomPrompt="1"/>
          </p:nvPr>
        </p:nvSpPr>
        <p:spPr>
          <a:xfrm>
            <a:off x="6633864" y="2909102"/>
            <a:ext cx="4800600" cy="2996398"/>
          </a:xfrm>
        </p:spPr>
        <p:txBody>
          <a:bodyPr rtlCol="0"/>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7" name="Marcador de fecha 6"/>
          <p:cNvSpPr>
            <a:spLocks noGrp="1"/>
          </p:cNvSpPr>
          <p:nvPr>
            <p:ph type="dt" sz="half" idx="10"/>
          </p:nvPr>
        </p:nvSpPr>
        <p:spPr/>
        <p:txBody>
          <a:bodyPr rtlCol="0"/>
          <a:lstStyle/>
          <a:p>
            <a:pPr rtl="0"/>
            <a:fld id="{726F96DD-4DA8-489B-BB66-553FC27D6CC2}" type="datetime1">
              <a:rPr lang="es-ES" noProof="0" smtClean="0"/>
              <a:t>22/06/2025</a:t>
            </a:fld>
            <a:endParaRPr lang="es-ES" noProof="0"/>
          </a:p>
        </p:txBody>
      </p:sp>
      <p:sp>
        <p:nvSpPr>
          <p:cNvPr id="8" name="Marcador de pie de página 7"/>
          <p:cNvSpPr>
            <a:spLocks noGrp="1"/>
          </p:cNvSpPr>
          <p:nvPr>
            <p:ph type="ftr" sz="quarter" idx="11"/>
          </p:nvPr>
        </p:nvSpPr>
        <p:spPr/>
        <p:txBody>
          <a:bodyPr rtlCol="0"/>
          <a:lstStyle/>
          <a:p>
            <a:pPr rtl="0"/>
            <a:endParaRPr lang="es-ES" noProof="0"/>
          </a:p>
        </p:txBody>
      </p:sp>
      <p:sp>
        <p:nvSpPr>
          <p:cNvPr id="9" name="Marcador de número de diapositiva 8"/>
          <p:cNvSpPr>
            <a:spLocks noGrp="1"/>
          </p:cNvSpPr>
          <p:nvPr>
            <p:ph type="sldNum" sz="quarter" idx="12"/>
          </p:nvPr>
        </p:nvSpPr>
        <p:spPr/>
        <p:txBody>
          <a:bodyPr rtlCol="0"/>
          <a:lstStyle/>
          <a:p>
            <a:pPr rtl="0"/>
            <a:fld id="{299DD5A9-4EF1-497E-92EF-2D23CF305E03}" type="slidenum">
              <a:rPr lang="es-ES" noProof="0" smtClean="0"/>
              <a:t>‹Nº›</a:t>
            </a:fld>
            <a:endParaRPr lang="es-ES" noProof="0"/>
          </a:p>
        </p:txBody>
      </p:sp>
    </p:spTree>
    <p:extLst>
      <p:ext uri="{BB962C8B-B14F-4D97-AF65-F5344CB8AC3E}">
        <p14:creationId xmlns:p14="http://schemas.microsoft.com/office/powerpoint/2010/main" val="55832357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rtlCol="0"/>
          <a:lstStyle/>
          <a:p>
            <a:pPr rtl="0"/>
            <a:r>
              <a:rPr lang="es-ES" noProof="0"/>
              <a:t>Haga clic para modificar el estilo de título del patrón</a:t>
            </a:r>
          </a:p>
        </p:txBody>
      </p:sp>
      <p:sp>
        <p:nvSpPr>
          <p:cNvPr id="3" name="Marcador de fecha 2"/>
          <p:cNvSpPr>
            <a:spLocks noGrp="1"/>
          </p:cNvSpPr>
          <p:nvPr>
            <p:ph type="dt" sz="half" idx="10"/>
          </p:nvPr>
        </p:nvSpPr>
        <p:spPr/>
        <p:txBody>
          <a:bodyPr rtlCol="0"/>
          <a:lstStyle/>
          <a:p>
            <a:pPr rtl="0"/>
            <a:fld id="{4B7A8729-454D-41F4-A468-9E0A2584A564}" type="datetime1">
              <a:rPr lang="es-ES" noProof="0" smtClean="0"/>
              <a:t>22/06/2025</a:t>
            </a:fld>
            <a:endParaRPr lang="es-ES" noProof="0"/>
          </a:p>
        </p:txBody>
      </p:sp>
      <p:sp>
        <p:nvSpPr>
          <p:cNvPr id="4" name="Marcador de pie de página 3"/>
          <p:cNvSpPr>
            <a:spLocks noGrp="1"/>
          </p:cNvSpPr>
          <p:nvPr>
            <p:ph type="ftr" sz="quarter" idx="11"/>
          </p:nvPr>
        </p:nvSpPr>
        <p:spPr/>
        <p:txBody>
          <a:bodyPr rtlCol="0"/>
          <a:lstStyle/>
          <a:p>
            <a:pPr rtl="0"/>
            <a:endParaRPr lang="es-ES" noProof="0"/>
          </a:p>
        </p:txBody>
      </p:sp>
      <p:sp>
        <p:nvSpPr>
          <p:cNvPr id="5" name="Marcador de número de diapositiva 4"/>
          <p:cNvSpPr>
            <a:spLocks noGrp="1"/>
          </p:cNvSpPr>
          <p:nvPr>
            <p:ph type="sldNum" sz="quarter" idx="12"/>
          </p:nvPr>
        </p:nvSpPr>
        <p:spPr/>
        <p:txBody>
          <a:bodyPr rtlCol="0"/>
          <a:lstStyle/>
          <a:p>
            <a:pPr rtl="0"/>
            <a:fld id="{299DD5A9-4EF1-497E-92EF-2D23CF305E03}" type="slidenum">
              <a:rPr lang="es-ES" noProof="0" smtClean="0"/>
              <a:t>‹Nº›</a:t>
            </a:fld>
            <a:endParaRPr lang="es-ES" noProof="0"/>
          </a:p>
        </p:txBody>
      </p:sp>
    </p:spTree>
    <p:extLst>
      <p:ext uri="{BB962C8B-B14F-4D97-AF65-F5344CB8AC3E}">
        <p14:creationId xmlns:p14="http://schemas.microsoft.com/office/powerpoint/2010/main" val="2849935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rtlCol="0"/>
          <a:lstStyle/>
          <a:p>
            <a:pPr rtl="0"/>
            <a:fld id="{7A4F5DFE-D9E2-4D80-9A5F-80D3A6ED3DF5}" type="datetime1">
              <a:rPr lang="es-ES" noProof="0" smtClean="0"/>
              <a:t>22/06/2025</a:t>
            </a:fld>
            <a:endParaRPr lang="es-ES" noProof="0"/>
          </a:p>
        </p:txBody>
      </p:sp>
      <p:sp>
        <p:nvSpPr>
          <p:cNvPr id="3" name="Marcador de pie de página 2"/>
          <p:cNvSpPr>
            <a:spLocks noGrp="1"/>
          </p:cNvSpPr>
          <p:nvPr>
            <p:ph type="ftr" sz="quarter" idx="11"/>
          </p:nvPr>
        </p:nvSpPr>
        <p:spPr/>
        <p:txBody>
          <a:bodyPr rtlCol="0"/>
          <a:lstStyle/>
          <a:p>
            <a:pPr rtl="0"/>
            <a:endParaRPr lang="es-ES" noProof="0"/>
          </a:p>
        </p:txBody>
      </p:sp>
      <p:sp>
        <p:nvSpPr>
          <p:cNvPr id="4" name="Marcador de número de diapositiva 3"/>
          <p:cNvSpPr>
            <a:spLocks noGrp="1"/>
          </p:cNvSpPr>
          <p:nvPr>
            <p:ph type="sldNum" sz="quarter" idx="12"/>
          </p:nvPr>
        </p:nvSpPr>
        <p:spPr/>
        <p:txBody>
          <a:bodyPr rtlCol="0"/>
          <a:lstStyle/>
          <a:p>
            <a:pPr rtl="0"/>
            <a:fld id="{299DD5A9-4EF1-497E-92EF-2D23CF305E03}" type="slidenum">
              <a:rPr lang="es-ES" noProof="0" smtClean="0"/>
              <a:t>‹Nº›</a:t>
            </a:fld>
            <a:endParaRPr lang="es-ES" noProof="0"/>
          </a:p>
        </p:txBody>
      </p:sp>
    </p:spTree>
    <p:extLst>
      <p:ext uri="{BB962C8B-B14F-4D97-AF65-F5344CB8AC3E}">
        <p14:creationId xmlns:p14="http://schemas.microsoft.com/office/powerpoint/2010/main" val="6163519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17" name="Forma libre 11" title="forma de fondo de festoneado derecho"/>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ítulo 1"/>
          <p:cNvSpPr>
            <a:spLocks noGrp="1"/>
          </p:cNvSpPr>
          <p:nvPr>
            <p:ph type="title"/>
          </p:nvPr>
        </p:nvSpPr>
        <p:spPr>
          <a:xfrm>
            <a:off x="8337884" y="457199"/>
            <a:ext cx="3092115" cy="1196671"/>
          </a:xfrm>
        </p:spPr>
        <p:txBody>
          <a:bodyPr rtlCol="0" anchor="b">
            <a:normAutofit/>
          </a:bodyPr>
          <a:lstStyle>
            <a:lvl1pPr>
              <a:lnSpc>
                <a:spcPct val="100000"/>
              </a:lnSpc>
              <a:defRPr sz="1900" b="1" i="0" cap="all" spc="300" baseline="0">
                <a:solidFill>
                  <a:schemeClr val="accent1"/>
                </a:solidFill>
                <a:latin typeface="+mn-lt"/>
              </a:defRPr>
            </a:lvl1pPr>
          </a:lstStyle>
          <a:p>
            <a:pPr rtl="0"/>
            <a:r>
              <a:rPr lang="es-ES" noProof="0"/>
              <a:t>Haga clic para modificar el estilo de título del patrón</a:t>
            </a:r>
          </a:p>
        </p:txBody>
      </p:sp>
      <p:sp>
        <p:nvSpPr>
          <p:cNvPr id="3" name="Marcador de contenido 2"/>
          <p:cNvSpPr>
            <a:spLocks noGrp="1"/>
          </p:cNvSpPr>
          <p:nvPr>
            <p:ph idx="1" hasCustomPrompt="1"/>
          </p:nvPr>
        </p:nvSpPr>
        <p:spPr>
          <a:xfrm>
            <a:off x="765051" y="920377"/>
            <a:ext cx="6158418" cy="4985124"/>
          </a:xfrm>
        </p:spPr>
        <p:txBody>
          <a:bodyPr rtlCol="0"/>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texto 3"/>
          <p:cNvSpPr>
            <a:spLocks noGrp="1"/>
          </p:cNvSpPr>
          <p:nvPr>
            <p:ph type="body" sz="half" idx="2" hasCustomPrompt="1"/>
          </p:nvPr>
        </p:nvSpPr>
        <p:spPr>
          <a:xfrm>
            <a:off x="8337885" y="1741336"/>
            <a:ext cx="3092115" cy="4164164"/>
          </a:xfrm>
        </p:spPr>
        <p:txBody>
          <a:bodyPr rtlCol="0"/>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a:xfrm>
            <a:off x="765051" y="6375679"/>
            <a:ext cx="1233355" cy="348462"/>
          </a:xfrm>
        </p:spPr>
        <p:txBody>
          <a:bodyPr rtlCol="0"/>
          <a:lstStyle/>
          <a:p>
            <a:pPr rtl="0"/>
            <a:fld id="{86DE38A4-2ED2-41C3-AAE4-9BB54B8F91DA}" type="datetime1">
              <a:rPr lang="es-ES" noProof="0" smtClean="0"/>
              <a:t>22/06/2025</a:t>
            </a:fld>
            <a:endParaRPr lang="es-ES" noProof="0"/>
          </a:p>
        </p:txBody>
      </p:sp>
      <p:sp>
        <p:nvSpPr>
          <p:cNvPr id="6" name="Marcador de pie de página 5"/>
          <p:cNvSpPr>
            <a:spLocks noGrp="1"/>
          </p:cNvSpPr>
          <p:nvPr>
            <p:ph type="ftr" sz="quarter" idx="11"/>
          </p:nvPr>
        </p:nvSpPr>
        <p:spPr>
          <a:xfrm>
            <a:off x="2103620" y="6375679"/>
            <a:ext cx="3482179" cy="345796"/>
          </a:xfrm>
        </p:spPr>
        <p:txBody>
          <a:bodyPr rtlCol="0"/>
          <a:lstStyle/>
          <a:p>
            <a:pPr rtl="0"/>
            <a:endParaRPr lang="es-ES" noProof="0"/>
          </a:p>
        </p:txBody>
      </p:sp>
      <p:sp>
        <p:nvSpPr>
          <p:cNvPr id="7" name="Marcador de número de diapositiva 6"/>
          <p:cNvSpPr>
            <a:spLocks noGrp="1"/>
          </p:cNvSpPr>
          <p:nvPr>
            <p:ph type="sldNum" sz="quarter" idx="12"/>
          </p:nvPr>
        </p:nvSpPr>
        <p:spPr>
          <a:xfrm>
            <a:off x="5691014" y="6375679"/>
            <a:ext cx="1232456" cy="345796"/>
          </a:xfrm>
        </p:spPr>
        <p:txBody>
          <a:bodyPr rtlCol="0"/>
          <a:lstStyle/>
          <a:p>
            <a:pPr rtl="0"/>
            <a:fld id="{299DD5A9-4EF1-497E-92EF-2D23CF305E03}" type="slidenum">
              <a:rPr lang="es-ES" noProof="0" smtClean="0"/>
              <a:t>‹Nº›</a:t>
            </a:fld>
            <a:endParaRPr lang="es-ES" noProof="0"/>
          </a:p>
        </p:txBody>
      </p:sp>
      <p:sp>
        <p:nvSpPr>
          <p:cNvPr id="8" name="Rectángulo 7" title="borde derecho"/>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88637214"/>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leyenda">
    <p:spTree>
      <p:nvGrpSpPr>
        <p:cNvPr id="1" name=""/>
        <p:cNvGrpSpPr/>
        <p:nvPr/>
      </p:nvGrpSpPr>
      <p:grpSpPr>
        <a:xfrm>
          <a:off x="0" y="0"/>
          <a:ext cx="0" cy="0"/>
          <a:chOff x="0" y="0"/>
          <a:chExt cx="0" cy="0"/>
        </a:xfrm>
      </p:grpSpPr>
      <p:sp>
        <p:nvSpPr>
          <p:cNvPr id="3" name="Marcador de posición de imagen 2"/>
          <p:cNvSpPr>
            <a:spLocks noGrp="1" noChangeAspect="1"/>
          </p:cNvSpPr>
          <p:nvPr>
            <p:ph type="pic" idx="1"/>
          </p:nvPr>
        </p:nvSpPr>
        <p:spPr>
          <a:xfrm>
            <a:off x="283464" y="0"/>
            <a:ext cx="7355585" cy="6857999"/>
          </a:xfrm>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p>
        </p:txBody>
      </p:sp>
      <p:sp>
        <p:nvSpPr>
          <p:cNvPr id="11" name="Forma libre 11" title="forma de fondo de festoneado derecho"/>
          <p:cNvSpPr/>
          <p:nvPr/>
        </p:nvSpPr>
        <p:spPr bwMode="auto">
          <a:xfrm>
            <a:off x="7389812" y="0"/>
            <a:ext cx="4802188"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ángulo 11" title="borde derecho"/>
          <p:cNvSpPr/>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8337883" y="457200"/>
            <a:ext cx="3092117" cy="1196670"/>
          </a:xfrm>
        </p:spPr>
        <p:txBody>
          <a:bodyPr rtlCol="0" anchor="b">
            <a:normAutofit/>
          </a:bodyPr>
          <a:lstStyle>
            <a:lvl1pPr>
              <a:lnSpc>
                <a:spcPct val="100000"/>
              </a:lnSpc>
              <a:defRPr sz="1900" b="1" i="0" spc="300" baseline="0">
                <a:solidFill>
                  <a:schemeClr val="accent1"/>
                </a:solidFill>
                <a:latin typeface="+mn-lt"/>
              </a:defRPr>
            </a:lvl1pPr>
          </a:lstStyle>
          <a:p>
            <a:pPr rtl="0"/>
            <a:r>
              <a:rPr lang="es-ES" noProof="0"/>
              <a:t>Haga clic para modificar el estilo de título del patrón</a:t>
            </a:r>
          </a:p>
        </p:txBody>
      </p:sp>
      <p:sp>
        <p:nvSpPr>
          <p:cNvPr id="4" name="Marcador de texto 3"/>
          <p:cNvSpPr>
            <a:spLocks noGrp="1"/>
          </p:cNvSpPr>
          <p:nvPr>
            <p:ph type="body" sz="half" idx="2" hasCustomPrompt="1"/>
          </p:nvPr>
        </p:nvSpPr>
        <p:spPr>
          <a:xfrm>
            <a:off x="8337883" y="1741336"/>
            <a:ext cx="3092117" cy="4164164"/>
          </a:xfrm>
        </p:spPr>
        <p:txBody>
          <a:bodyPr rtlCol="0"/>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estilos de texto del patrón</a:t>
            </a:r>
          </a:p>
        </p:txBody>
      </p:sp>
      <p:sp>
        <p:nvSpPr>
          <p:cNvPr id="5" name="Marcador de fecha 4"/>
          <p:cNvSpPr>
            <a:spLocks noGrp="1"/>
          </p:cNvSpPr>
          <p:nvPr>
            <p:ph type="dt" sz="half" idx="10"/>
          </p:nvPr>
        </p:nvSpPr>
        <p:spPr>
          <a:xfrm>
            <a:off x="765950" y="6375679"/>
            <a:ext cx="1232456" cy="348462"/>
          </a:xfrm>
        </p:spPr>
        <p:txBody>
          <a:bodyPr rtlCol="0"/>
          <a:lstStyle/>
          <a:p>
            <a:pPr rtl="0"/>
            <a:fld id="{51B7036D-F3BB-45F1-A039-A5310454088A}" type="datetime1">
              <a:rPr lang="es-ES" noProof="0" smtClean="0"/>
              <a:t>22/06/2025</a:t>
            </a:fld>
            <a:endParaRPr lang="es-ES" noProof="0"/>
          </a:p>
        </p:txBody>
      </p:sp>
      <p:sp>
        <p:nvSpPr>
          <p:cNvPr id="6" name="Marcador de pie de página 5"/>
          <p:cNvSpPr>
            <a:spLocks noGrp="1"/>
          </p:cNvSpPr>
          <p:nvPr>
            <p:ph type="ftr" sz="quarter" idx="11"/>
          </p:nvPr>
        </p:nvSpPr>
        <p:spPr>
          <a:xfrm>
            <a:off x="2103621" y="6375679"/>
            <a:ext cx="3482178" cy="345796"/>
          </a:xfrm>
        </p:spPr>
        <p:txBody>
          <a:bodyPr rtlCol="0"/>
          <a:lstStyle/>
          <a:p>
            <a:pPr rtl="0"/>
            <a:endParaRPr lang="es-ES" noProof="0"/>
          </a:p>
        </p:txBody>
      </p:sp>
      <p:sp>
        <p:nvSpPr>
          <p:cNvPr id="7" name="Marcador de número de diapositiva 6"/>
          <p:cNvSpPr>
            <a:spLocks noGrp="1"/>
          </p:cNvSpPr>
          <p:nvPr>
            <p:ph type="sldNum" sz="quarter" idx="12"/>
          </p:nvPr>
        </p:nvSpPr>
        <p:spPr>
          <a:xfrm>
            <a:off x="5687568" y="6375679"/>
            <a:ext cx="1234440" cy="345796"/>
          </a:xfrm>
        </p:spPr>
        <p:txBody>
          <a:bodyPr rtlCol="0"/>
          <a:lstStyle/>
          <a:p>
            <a:pPr rtl="0"/>
            <a:fld id="{299DD5A9-4EF1-497E-92EF-2D23CF305E03}" type="slidenum">
              <a:rPr lang="es-ES" noProof="0" smtClean="0"/>
              <a:t>‹Nº›</a:t>
            </a:fld>
            <a:endParaRPr lang="es-ES" noProof="0"/>
          </a:p>
        </p:txBody>
      </p:sp>
    </p:spTree>
    <p:extLst>
      <p:ext uri="{BB962C8B-B14F-4D97-AF65-F5344CB8AC3E}">
        <p14:creationId xmlns:p14="http://schemas.microsoft.com/office/powerpoint/2010/main" val="7538376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1251678" y="382385"/>
            <a:ext cx="10178322" cy="1492132"/>
          </a:xfrm>
          <a:prstGeom prst="rect">
            <a:avLst/>
          </a:prstGeom>
        </p:spPr>
        <p:txBody>
          <a:bodyPr vert="horz" lIns="91440" tIns="45720" rIns="91440" bIns="45720" rtlCol="0" anchor="t">
            <a:normAutofit/>
          </a:bodyPr>
          <a:lstStyle/>
          <a:p>
            <a:pPr rtl="0"/>
            <a:r>
              <a:rPr lang="es-ES" noProof="0"/>
              <a:t>Haga clic para modificar el estilo de título del patrón</a:t>
            </a:r>
          </a:p>
        </p:txBody>
      </p:sp>
      <p:sp>
        <p:nvSpPr>
          <p:cNvPr id="3" name="Marcador de texto 2"/>
          <p:cNvSpPr>
            <a:spLocks noGrp="1"/>
          </p:cNvSpPr>
          <p:nvPr>
            <p:ph type="body" idx="1"/>
          </p:nvPr>
        </p:nvSpPr>
        <p:spPr>
          <a:xfrm>
            <a:off x="1251678" y="2286001"/>
            <a:ext cx="10178322" cy="3593591"/>
          </a:xfrm>
          <a:prstGeom prst="rect">
            <a:avLst/>
          </a:prstGeom>
        </p:spPr>
        <p:txBody>
          <a:bodyPr vert="horz" lIns="91440" tIns="45720" rIns="91440" bIns="45720" rtlCol="0">
            <a:normAutofit/>
          </a:bodyPr>
          <a:lstStyle/>
          <a:p>
            <a:pPr lvl="0" rtl="0"/>
            <a:r>
              <a:rPr lang="es-ES" noProof="0"/>
              <a:t>Editar estilos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p>
        </p:txBody>
      </p:sp>
      <p:sp>
        <p:nvSpPr>
          <p:cNvPr id="4" name="Marcador de fecha 3"/>
          <p:cNvSpPr>
            <a:spLocks noGrp="1"/>
          </p:cNvSpPr>
          <p:nvPr>
            <p:ph type="dt" sz="half" idx="2"/>
          </p:nvPr>
        </p:nvSpPr>
        <p:spPr>
          <a:xfrm>
            <a:off x="1251678" y="6375679"/>
            <a:ext cx="2329722" cy="348462"/>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pPr rtl="0"/>
            <a:fld id="{BB408287-4E3E-4E24-9E3C-DFEDCD14F88F}" type="datetime1">
              <a:rPr lang="es-ES" noProof="0" smtClean="0"/>
              <a:t>22/06/2025</a:t>
            </a:fld>
            <a:endParaRPr lang="es-ES" noProof="0"/>
          </a:p>
        </p:txBody>
      </p:sp>
      <p:sp>
        <p:nvSpPr>
          <p:cNvPr id="5" name="Marcador de pie de página 4"/>
          <p:cNvSpPr>
            <a:spLocks noGrp="1"/>
          </p:cNvSpPr>
          <p:nvPr>
            <p:ph type="ftr" sz="quarter" idx="3"/>
          </p:nvPr>
        </p:nvSpPr>
        <p:spPr>
          <a:xfrm>
            <a:off x="4038600" y="6375679"/>
            <a:ext cx="41148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rtl="0"/>
            <a:endParaRPr lang="es-ES" noProof="0"/>
          </a:p>
        </p:txBody>
      </p:sp>
      <p:sp>
        <p:nvSpPr>
          <p:cNvPr id="6" name="Marcador de número de diapositiva 5"/>
          <p:cNvSpPr>
            <a:spLocks noGrp="1"/>
          </p:cNvSpPr>
          <p:nvPr>
            <p:ph type="sldNum" sz="quarter" idx="4"/>
          </p:nvPr>
        </p:nvSpPr>
        <p:spPr>
          <a:xfrm>
            <a:off x="8610601" y="6375679"/>
            <a:ext cx="281939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rtl="0"/>
            <a:fld id="{299DD5A9-4EF1-497E-92EF-2D23CF305E03}" type="slidenum">
              <a:rPr lang="es-ES" noProof="0" smtClean="0"/>
              <a:t>‹Nº›</a:t>
            </a:fld>
            <a:endParaRPr lang="es-ES" noProof="0"/>
          </a:p>
        </p:txBody>
      </p:sp>
      <p:sp>
        <p:nvSpPr>
          <p:cNvPr id="11" name="Forma libre 6" title="Borde izquierdo festoneado"/>
          <p:cNvSpPr/>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ángulo 11" title="borde derecho"/>
          <p:cNvSpPr/>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1807204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hf sldNum="0" hdr="0" ftr="0" dt="0"/>
  <p:txStyles>
    <p:titleStyle>
      <a:lvl1pPr algn="l" defTabSz="914400" rtl="0"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l" defTabSz="914400" rtl="0"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l" defTabSz="914400" rtl="0"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l" defTabSz="914400" rtl="0"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l" defTabSz="914400" rtl="0"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5.svg"/></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54188DD-3717-47D0-B979-D111D81B46AA}"/>
              </a:ext>
            </a:extLst>
          </p:cNvPr>
          <p:cNvSpPr>
            <a:spLocks noGrp="1"/>
          </p:cNvSpPr>
          <p:nvPr>
            <p:ph type="ctrTitle"/>
          </p:nvPr>
        </p:nvSpPr>
        <p:spPr>
          <a:xfrm>
            <a:off x="1033698" y="1098388"/>
            <a:ext cx="10318418" cy="4394988"/>
          </a:xfrm>
        </p:spPr>
        <p:txBody>
          <a:bodyPr rtlCol="0"/>
          <a:lstStyle/>
          <a:p>
            <a:r>
              <a:rPr lang="es-ES" sz="4800" dirty="0">
                <a:latin typeface="Bodoni MT" panose="02070603080606020203" pitchFamily="18" charset="0"/>
              </a:rPr>
              <a:t>PROCESO </a:t>
            </a:r>
            <a:r>
              <a:rPr lang="es-ES" sz="4800">
                <a:latin typeface="Bodoni MT" panose="02070603080606020203" pitchFamily="18" charset="0"/>
              </a:rPr>
              <a:t>ADMNISTRATIVO </a:t>
            </a:r>
            <a:br>
              <a:rPr lang="es-ES" sz="4800">
                <a:latin typeface="Bodoni MT" panose="02070603080606020203" pitchFamily="18" charset="0"/>
              </a:rPr>
            </a:br>
            <a:r>
              <a:rPr lang="es-ES" sz="4800">
                <a:latin typeface="Bodoni MT" panose="02070603080606020203" pitchFamily="18" charset="0"/>
              </a:rPr>
              <a:t>Y</a:t>
            </a:r>
            <a:br>
              <a:rPr lang="es-ES" sz="4800" dirty="0">
                <a:latin typeface="Bodoni MT" panose="02070603080606020203" pitchFamily="18" charset="0"/>
              </a:rPr>
            </a:br>
            <a:r>
              <a:rPr lang="es-ES" sz="4800" dirty="0">
                <a:latin typeface="Bodoni MT" panose="02070603080606020203" pitchFamily="18" charset="0"/>
              </a:rPr>
              <a:t>FUNCIONES ADMNISTRATIVAS</a:t>
            </a:r>
          </a:p>
        </p:txBody>
      </p:sp>
    </p:spTree>
    <p:extLst>
      <p:ext uri="{BB962C8B-B14F-4D97-AF65-F5344CB8AC3E}">
        <p14:creationId xmlns:p14="http://schemas.microsoft.com/office/powerpoint/2010/main" val="19570173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7CA58628-9888-E06A-0A68-536D29FB1652}"/>
              </a:ext>
            </a:extLst>
          </p:cNvPr>
          <p:cNvPicPr>
            <a:picLocks noGrp="1" noChangeAspect="1"/>
          </p:cNvPicPr>
          <p:nvPr>
            <p:ph idx="1"/>
          </p:nvPr>
        </p:nvPicPr>
        <p:blipFill>
          <a:blip r:embed="rId2"/>
          <a:stretch>
            <a:fillRect/>
          </a:stretch>
        </p:blipFill>
        <p:spPr>
          <a:xfrm>
            <a:off x="6659340" y="2962142"/>
            <a:ext cx="4906851" cy="3651004"/>
          </a:xfrm>
          <a:prstGeom prst="rect">
            <a:avLst/>
          </a:prstGeom>
        </p:spPr>
      </p:pic>
      <p:pic>
        <p:nvPicPr>
          <p:cNvPr id="5" name="Imagen 4">
            <a:extLst>
              <a:ext uri="{FF2B5EF4-FFF2-40B4-BE49-F238E27FC236}">
                <a16:creationId xmlns:a16="http://schemas.microsoft.com/office/drawing/2014/main" id="{591BBD7A-CA63-0396-F9C6-D266B945BA84}"/>
              </a:ext>
            </a:extLst>
          </p:cNvPr>
          <p:cNvPicPr>
            <a:picLocks noChangeAspect="1"/>
          </p:cNvPicPr>
          <p:nvPr/>
        </p:nvPicPr>
        <p:blipFill>
          <a:blip r:embed="rId3"/>
          <a:stretch>
            <a:fillRect/>
          </a:stretch>
        </p:blipFill>
        <p:spPr>
          <a:xfrm>
            <a:off x="734095" y="193183"/>
            <a:ext cx="5925245" cy="3541690"/>
          </a:xfrm>
          <a:prstGeom prst="rect">
            <a:avLst/>
          </a:prstGeom>
        </p:spPr>
      </p:pic>
    </p:spTree>
    <p:extLst>
      <p:ext uri="{BB962C8B-B14F-4D97-AF65-F5344CB8AC3E}">
        <p14:creationId xmlns:p14="http://schemas.microsoft.com/office/powerpoint/2010/main" val="14049482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2054B61-A518-3567-023F-40B721260C97}"/>
              </a:ext>
            </a:extLst>
          </p:cNvPr>
          <p:cNvSpPr>
            <a:spLocks noGrp="1"/>
          </p:cNvSpPr>
          <p:nvPr>
            <p:ph idx="1"/>
          </p:nvPr>
        </p:nvSpPr>
        <p:spPr>
          <a:xfrm>
            <a:off x="1251678" y="1558345"/>
            <a:ext cx="10178322" cy="4321248"/>
          </a:xfrm>
        </p:spPr>
        <p:txBody>
          <a:bodyPr>
            <a:normAutofit/>
          </a:bodyPr>
          <a:lstStyle/>
          <a:p>
            <a:pPr marL="0" indent="0" algn="just">
              <a:buNone/>
            </a:pPr>
            <a:r>
              <a:rPr lang="es-MX" sz="3200" dirty="0">
                <a:solidFill>
                  <a:schemeClr val="tx1"/>
                </a:solidFill>
              </a:rPr>
              <a:t>Además cuentan con un sistema de gestión, que es el conjunto de normas, protocolos, procedimientos y medios que permiten suministrar métodos al sistema físico, son los que definen las reglas y las maneras de utilizar los factores productivos para la consecución de los objetivos.</a:t>
            </a:r>
            <a:endParaRPr lang="es-EC" sz="3200" dirty="0">
              <a:solidFill>
                <a:schemeClr val="tx1"/>
              </a:solidFill>
            </a:endParaRPr>
          </a:p>
        </p:txBody>
      </p:sp>
    </p:spTree>
    <p:extLst>
      <p:ext uri="{BB962C8B-B14F-4D97-AF65-F5344CB8AC3E}">
        <p14:creationId xmlns:p14="http://schemas.microsoft.com/office/powerpoint/2010/main" val="1734332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Protocolo, normas, técnicas y procedimientos de servicio - YouTube">
            <a:extLst>
              <a:ext uri="{FF2B5EF4-FFF2-40B4-BE49-F238E27FC236}">
                <a16:creationId xmlns:a16="http://schemas.microsoft.com/office/drawing/2014/main" id="{AB89AF05-5AD6-4D6C-9BB2-5E069E9FDFA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83667" y="515153"/>
            <a:ext cx="4927735" cy="3284113"/>
          </a:xfrm>
          <a:prstGeom prst="rect">
            <a:avLst/>
          </a:prstGeom>
          <a:noFill/>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9B81C8F4-2B28-2C5D-7CC5-EED3C8AB380C}"/>
              </a:ext>
            </a:extLst>
          </p:cNvPr>
          <p:cNvPicPr>
            <a:picLocks noChangeAspect="1"/>
          </p:cNvPicPr>
          <p:nvPr/>
        </p:nvPicPr>
        <p:blipFill>
          <a:blip r:embed="rId3"/>
          <a:stretch>
            <a:fillRect/>
          </a:stretch>
        </p:blipFill>
        <p:spPr>
          <a:xfrm>
            <a:off x="6465194" y="2627290"/>
            <a:ext cx="4340182" cy="4230710"/>
          </a:xfrm>
          <a:prstGeom prst="rect">
            <a:avLst/>
          </a:prstGeom>
        </p:spPr>
      </p:pic>
    </p:spTree>
    <p:extLst>
      <p:ext uri="{BB962C8B-B14F-4D97-AF65-F5344CB8AC3E}">
        <p14:creationId xmlns:p14="http://schemas.microsoft.com/office/powerpoint/2010/main" val="35643757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591ED45-72A6-42D8-9A05-3FA6D37BEF73}"/>
              </a:ext>
            </a:extLst>
          </p:cNvPr>
          <p:cNvSpPr>
            <a:spLocks noGrp="1"/>
          </p:cNvSpPr>
          <p:nvPr>
            <p:ph idx="1"/>
          </p:nvPr>
        </p:nvSpPr>
        <p:spPr>
          <a:xfrm>
            <a:off x="914400" y="309093"/>
            <a:ext cx="10869769" cy="5795492"/>
          </a:xfrm>
        </p:spPr>
        <p:txBody>
          <a:bodyPr rtlCol="0">
            <a:normAutofit/>
          </a:bodyPr>
          <a:lstStyle/>
          <a:p>
            <a:pPr marL="0" indent="0" rtl="0">
              <a:buNone/>
            </a:pPr>
            <a:endParaRPr lang="es-MX" sz="2400" dirty="0"/>
          </a:p>
          <a:p>
            <a:pPr marL="0" indent="0" rtl="0">
              <a:buNone/>
            </a:pPr>
            <a:r>
              <a:rPr lang="es-MX" sz="2400" dirty="0"/>
              <a:t>La planificación en la atención de enfermería es un pensamiento sistematizado previo para determinar el rumbo de las acciones que se deben realizar para lograr los objetivos, en función de ello se traza un plan.</a:t>
            </a:r>
          </a:p>
          <a:p>
            <a:pPr marL="0" indent="0" rtl="0">
              <a:buNone/>
            </a:pPr>
            <a:endParaRPr lang="es-MX" sz="2400" dirty="0"/>
          </a:p>
          <a:p>
            <a:pPr marL="0" indent="0" rtl="0">
              <a:buNone/>
            </a:pPr>
            <a:r>
              <a:rPr lang="es-MX" sz="2400" dirty="0"/>
              <a:t>Permite dar un uso eficiente de los recursos humanos y materiales y la administración de los cuidados que recibe el paciente. La planificación ayuda a encaminar las actividades y tareas del profesional de enfermería de forma sistemática, racional, ordenada y pertinente, utilizando adecuadamente los recursos existentes para conseguir la calidad de la atención, disminuir el coste y proporcionar beneficio social en un ambiente satisfactorio para el paciente y para el propio profesional de enfermería</a:t>
            </a:r>
            <a:endParaRPr lang="es-ES"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108092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631FE0D-1BBA-7386-965C-2488A58DBEAC}"/>
              </a:ext>
            </a:extLst>
          </p:cNvPr>
          <p:cNvSpPr>
            <a:spLocks noGrp="1"/>
          </p:cNvSpPr>
          <p:nvPr>
            <p:ph idx="1"/>
          </p:nvPr>
        </p:nvSpPr>
        <p:spPr>
          <a:xfrm>
            <a:off x="1251678" y="798491"/>
            <a:ext cx="10339308" cy="5344732"/>
          </a:xfrm>
        </p:spPr>
        <p:txBody>
          <a:bodyPr>
            <a:normAutofit lnSpcReduction="10000"/>
          </a:bodyPr>
          <a:lstStyle/>
          <a:p>
            <a:pPr marL="0" indent="0">
              <a:buNone/>
            </a:pPr>
            <a:r>
              <a:rPr lang="es-MX" sz="3200" dirty="0"/>
              <a:t>Proporciona a las enfermeras una dirección a seguir y puede refrescar y dar nueva energía a una organización. Una buena planificación de los cuidados de enfermería es un componente fundamental para garantizar una atención de excelencia al paciente y conseguir los mejores resultados posibles</a:t>
            </a:r>
          </a:p>
          <a:p>
            <a:pPr marL="0" indent="0">
              <a:buNone/>
            </a:pPr>
            <a:endParaRPr lang="es-MX" sz="3200" dirty="0"/>
          </a:p>
          <a:p>
            <a:pPr marL="0" indent="0">
              <a:buNone/>
            </a:pPr>
            <a:r>
              <a:rPr lang="es-MX" sz="3200" dirty="0"/>
              <a:t>Permite elevar la calidad en los servicios prestados en los niveles de prevención, promoción, cuidados y rehabilitación de la salud.</a:t>
            </a:r>
            <a:endParaRPr lang="es-EC" sz="3200" dirty="0"/>
          </a:p>
        </p:txBody>
      </p:sp>
    </p:spTree>
    <p:extLst>
      <p:ext uri="{BB962C8B-B14F-4D97-AF65-F5344CB8AC3E}">
        <p14:creationId xmlns:p14="http://schemas.microsoft.com/office/powerpoint/2010/main" val="292841912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B853838-A6E7-715B-1119-DD06F2AB6B38}"/>
              </a:ext>
            </a:extLst>
          </p:cNvPr>
          <p:cNvSpPr>
            <a:spLocks noGrp="1"/>
          </p:cNvSpPr>
          <p:nvPr>
            <p:ph idx="1"/>
          </p:nvPr>
        </p:nvSpPr>
        <p:spPr>
          <a:xfrm>
            <a:off x="1200163" y="856447"/>
            <a:ext cx="10178322" cy="4707226"/>
          </a:xfrm>
        </p:spPr>
        <p:txBody>
          <a:bodyPr>
            <a:normAutofit lnSpcReduction="10000"/>
          </a:bodyPr>
          <a:lstStyle/>
          <a:p>
            <a:pPr marL="0" indent="0" algn="l">
              <a:buNone/>
            </a:pPr>
            <a:endParaRPr lang="es-EC" sz="4000" b="0" i="0" u="none" strike="noStrike" baseline="0" dirty="0">
              <a:solidFill>
                <a:srgbClr val="FF00FF"/>
              </a:solidFill>
              <a:latin typeface="DaxPro-Regular"/>
            </a:endParaRPr>
          </a:p>
          <a:p>
            <a:pPr marL="0" indent="0" algn="l">
              <a:buNone/>
            </a:pPr>
            <a:r>
              <a:rPr lang="es-EC" sz="4400" b="0" i="0" u="none" strike="noStrike" baseline="0" dirty="0">
                <a:solidFill>
                  <a:srgbClr val="FF00FF"/>
                </a:solidFill>
                <a:latin typeface="DaxPro-Regular"/>
              </a:rPr>
              <a:t>Pasos de la planeación</a:t>
            </a:r>
          </a:p>
          <a:p>
            <a:pPr marL="0" indent="0" algn="l">
              <a:buNone/>
            </a:pPr>
            <a:r>
              <a:rPr lang="es-MX" sz="3600" b="0" i="0" u="none" strike="noStrike" baseline="0" dirty="0">
                <a:solidFill>
                  <a:srgbClr val="000000"/>
                </a:solidFill>
                <a:latin typeface="BerkeleyStd-Medium"/>
              </a:rPr>
              <a:t>Para planear es importante mantener un orden y un sistema</a:t>
            </a:r>
          </a:p>
          <a:p>
            <a:pPr marL="0" indent="0" algn="l">
              <a:buNone/>
            </a:pPr>
            <a:r>
              <a:rPr lang="es-EC" sz="3600" b="0" i="0" u="none" strike="noStrike" baseline="0" dirty="0">
                <a:solidFill>
                  <a:srgbClr val="FF00FF"/>
                </a:solidFill>
                <a:latin typeface="BerkeleyStd-Medium"/>
              </a:rPr>
              <a:t>1. </a:t>
            </a:r>
            <a:r>
              <a:rPr lang="es-EC" sz="3600" b="0" i="0" u="none" strike="noStrike" baseline="0" dirty="0">
                <a:solidFill>
                  <a:srgbClr val="000000"/>
                </a:solidFill>
                <a:latin typeface="BerkeleyStd-Medium"/>
              </a:rPr>
              <a:t>Fijar objetivos.</a:t>
            </a:r>
          </a:p>
          <a:p>
            <a:pPr marL="0" indent="0" algn="l">
              <a:buNone/>
            </a:pPr>
            <a:r>
              <a:rPr lang="es-EC" sz="3600" b="0" i="0" u="none" strike="noStrike" baseline="0" dirty="0">
                <a:solidFill>
                  <a:srgbClr val="FF00FF"/>
                </a:solidFill>
                <a:latin typeface="BerkeleyStd-Medium"/>
              </a:rPr>
              <a:t>2. </a:t>
            </a:r>
            <a:r>
              <a:rPr lang="es-EC" sz="3600" b="0" i="0" u="none" strike="noStrike" baseline="0" dirty="0">
                <a:solidFill>
                  <a:srgbClr val="000000"/>
                </a:solidFill>
                <a:latin typeface="BerkeleyStd-Medium"/>
              </a:rPr>
              <a:t>Investigación.</a:t>
            </a:r>
          </a:p>
          <a:p>
            <a:pPr marL="0" indent="0" algn="l">
              <a:buNone/>
            </a:pPr>
            <a:r>
              <a:rPr lang="es-MX" sz="3600" b="0" i="0" u="none" strike="noStrike" baseline="0" dirty="0">
                <a:solidFill>
                  <a:srgbClr val="FF00FF"/>
                </a:solidFill>
                <a:latin typeface="BerkeleyStd-Medium"/>
              </a:rPr>
              <a:t>3. </a:t>
            </a:r>
            <a:r>
              <a:rPr lang="es-MX" sz="3600" b="0" i="0" u="none" strike="noStrike" baseline="0" dirty="0">
                <a:solidFill>
                  <a:srgbClr val="000000"/>
                </a:solidFill>
                <a:latin typeface="BerkeleyStd-Medium"/>
              </a:rPr>
              <a:t>Análisis y toma de decisiones.</a:t>
            </a:r>
          </a:p>
        </p:txBody>
      </p:sp>
    </p:spTree>
    <p:extLst>
      <p:ext uri="{BB962C8B-B14F-4D97-AF65-F5344CB8AC3E}">
        <p14:creationId xmlns:p14="http://schemas.microsoft.com/office/powerpoint/2010/main" val="34740900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36B5252-58F6-BA7F-DBB6-E77D34BE40F9}"/>
              </a:ext>
            </a:extLst>
          </p:cNvPr>
          <p:cNvSpPr>
            <a:spLocks noGrp="1"/>
          </p:cNvSpPr>
          <p:nvPr>
            <p:ph idx="1"/>
          </p:nvPr>
        </p:nvSpPr>
        <p:spPr>
          <a:xfrm>
            <a:off x="991673" y="850007"/>
            <a:ext cx="10650828" cy="5029586"/>
          </a:xfrm>
        </p:spPr>
        <p:txBody>
          <a:bodyPr/>
          <a:lstStyle/>
          <a:p>
            <a:pPr marL="0" indent="0" algn="l">
              <a:buNone/>
            </a:pPr>
            <a:r>
              <a:rPr lang="es-EC" sz="3600" b="0" i="0" u="none" strike="noStrike" baseline="0" dirty="0">
                <a:solidFill>
                  <a:srgbClr val="FF00FF"/>
                </a:solidFill>
                <a:latin typeface="DaxPro-Regular"/>
              </a:rPr>
              <a:t>1. Fijar objetivos</a:t>
            </a:r>
          </a:p>
          <a:p>
            <a:pPr marL="0" indent="0" algn="l">
              <a:buNone/>
            </a:pPr>
            <a:r>
              <a:rPr lang="es-MX" sz="2800" b="0" i="0" u="none" strike="noStrike" baseline="0" dirty="0">
                <a:solidFill>
                  <a:srgbClr val="000000"/>
                </a:solidFill>
                <a:latin typeface="BerkeleyStd-Medium"/>
              </a:rPr>
              <a:t>Los objetivos son los fines hacia los cuales se encaminan las actividades detalladas en los planes</a:t>
            </a:r>
          </a:p>
          <a:p>
            <a:pPr marL="0" indent="0" algn="l">
              <a:buNone/>
            </a:pPr>
            <a:r>
              <a:rPr lang="es-MX" sz="2800" b="0" i="0" u="none" strike="noStrike" baseline="0" dirty="0">
                <a:solidFill>
                  <a:srgbClr val="000000"/>
                </a:solidFill>
                <a:latin typeface="BerkeleyStd-Medium"/>
              </a:rPr>
              <a:t>Los objetivos en los planes y programas son importantes porque:</a:t>
            </a:r>
          </a:p>
          <a:p>
            <a:pPr marL="0" indent="0" algn="l">
              <a:buNone/>
            </a:pPr>
            <a:r>
              <a:rPr lang="es-MX" sz="2800" b="0" i="0" u="none" strike="noStrike" baseline="0" dirty="0">
                <a:solidFill>
                  <a:srgbClr val="FF00FF"/>
                </a:solidFill>
                <a:latin typeface="BerkeleyStd-Medium"/>
              </a:rPr>
              <a:t>• </a:t>
            </a:r>
            <a:r>
              <a:rPr lang="es-MX" sz="2800" b="0" i="0" u="none" strike="noStrike" baseline="0" dirty="0">
                <a:solidFill>
                  <a:srgbClr val="000000"/>
                </a:solidFill>
                <a:latin typeface="BerkeleyStd-Medium"/>
              </a:rPr>
              <a:t>Determinan el camino a seguir para la acción</a:t>
            </a:r>
          </a:p>
          <a:p>
            <a:pPr marL="0" indent="0" algn="l">
              <a:buNone/>
            </a:pPr>
            <a:r>
              <a:rPr lang="es-EC" sz="2800" b="0" i="0" u="none" strike="noStrike" baseline="0" dirty="0">
                <a:solidFill>
                  <a:srgbClr val="FF00FF"/>
                </a:solidFill>
                <a:latin typeface="BerkeleyStd-Medium"/>
              </a:rPr>
              <a:t>• </a:t>
            </a:r>
            <a:r>
              <a:rPr lang="es-EC" sz="2800" b="0" i="0" u="none" strike="noStrike" baseline="0" dirty="0">
                <a:solidFill>
                  <a:srgbClr val="000000"/>
                </a:solidFill>
                <a:latin typeface="BerkeleyStd-Medium"/>
              </a:rPr>
              <a:t>Son directrices precisas</a:t>
            </a:r>
          </a:p>
          <a:p>
            <a:pPr marL="0" indent="0" algn="l">
              <a:buNone/>
            </a:pPr>
            <a:r>
              <a:rPr lang="es-MX" sz="2800" b="0" i="0" u="none" strike="noStrike" baseline="0" dirty="0">
                <a:solidFill>
                  <a:srgbClr val="FF00FF"/>
                </a:solidFill>
                <a:latin typeface="BerkeleyStd-Medium"/>
              </a:rPr>
              <a:t>• </a:t>
            </a:r>
            <a:r>
              <a:rPr lang="es-MX" sz="2800" b="0" i="0" u="none" strike="noStrike" baseline="0" dirty="0">
                <a:solidFill>
                  <a:srgbClr val="000000"/>
                </a:solidFill>
                <a:latin typeface="BerkeleyStd-Medium"/>
              </a:rPr>
              <a:t>Se constituyen en parámetros de medición de los alcances</a:t>
            </a:r>
          </a:p>
          <a:p>
            <a:pPr marL="0" indent="0" algn="l">
              <a:buNone/>
            </a:pPr>
            <a:r>
              <a:rPr lang="es-MX" sz="2800" b="0" i="0" u="none" strike="noStrike" baseline="0" dirty="0">
                <a:solidFill>
                  <a:srgbClr val="FF00FF"/>
                </a:solidFill>
                <a:latin typeface="BerkeleyStd-Medium"/>
              </a:rPr>
              <a:t>• </a:t>
            </a:r>
            <a:r>
              <a:rPr lang="es-MX" sz="2800" b="0" i="0" u="none" strike="noStrike" baseline="0" dirty="0">
                <a:solidFill>
                  <a:srgbClr val="000000"/>
                </a:solidFill>
                <a:latin typeface="BerkeleyStd-Medium"/>
              </a:rPr>
              <a:t>Se logra el mayor aprovechamiento de recursos</a:t>
            </a:r>
            <a:endParaRPr lang="es-EC" sz="2800" dirty="0"/>
          </a:p>
          <a:p>
            <a:pPr marL="0" indent="0">
              <a:buNone/>
            </a:pPr>
            <a:endParaRPr lang="es-EC" dirty="0"/>
          </a:p>
        </p:txBody>
      </p:sp>
    </p:spTree>
    <p:extLst>
      <p:ext uri="{BB962C8B-B14F-4D97-AF65-F5344CB8AC3E}">
        <p14:creationId xmlns:p14="http://schemas.microsoft.com/office/powerpoint/2010/main" val="35690040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8090D30-3A98-E558-9CF3-6D4B2D53157A}"/>
              </a:ext>
            </a:extLst>
          </p:cNvPr>
          <p:cNvSpPr>
            <a:spLocks noGrp="1"/>
          </p:cNvSpPr>
          <p:nvPr>
            <p:ph idx="1"/>
          </p:nvPr>
        </p:nvSpPr>
        <p:spPr>
          <a:xfrm>
            <a:off x="1107583" y="437882"/>
            <a:ext cx="10322417" cy="6117464"/>
          </a:xfrm>
        </p:spPr>
        <p:txBody>
          <a:bodyPr/>
          <a:lstStyle/>
          <a:p>
            <a:pPr marL="0" indent="0" algn="l">
              <a:buNone/>
            </a:pPr>
            <a:r>
              <a:rPr lang="es-EC" sz="3200" b="0" i="0" u="none" strike="noStrike" baseline="0" dirty="0">
                <a:solidFill>
                  <a:srgbClr val="FF00FF"/>
                </a:solidFill>
                <a:latin typeface="NewBaskervilleStd-Roman"/>
              </a:rPr>
              <a:t>Clasificación de objetivos</a:t>
            </a:r>
          </a:p>
          <a:p>
            <a:pPr marL="0" indent="0" algn="l">
              <a:buNone/>
            </a:pPr>
            <a:r>
              <a:rPr lang="es-MX" sz="2400" b="0" i="0" u="none" strike="noStrike" baseline="0" dirty="0">
                <a:solidFill>
                  <a:srgbClr val="000000"/>
                </a:solidFill>
                <a:latin typeface="BerkeleyStd-Medium"/>
              </a:rPr>
              <a:t>Los objetivos pueden clasificarse según el tiempo requerido para su ejecución, el área de influencia, el nivel directivo, la estructura formal, el financiamiento, la aprobación y la determinación </a:t>
            </a:r>
            <a:r>
              <a:rPr lang="es-EC" sz="2400" b="0" i="0" u="none" strike="noStrike" baseline="0" dirty="0">
                <a:solidFill>
                  <a:srgbClr val="000000"/>
                </a:solidFill>
                <a:latin typeface="BerkeleyStd-Medium"/>
              </a:rPr>
              <a:t>de operaciones necesarias</a:t>
            </a:r>
          </a:p>
          <a:p>
            <a:pPr marL="0" indent="0" algn="l">
              <a:buNone/>
            </a:pPr>
            <a:endParaRPr lang="es-EC" dirty="0"/>
          </a:p>
        </p:txBody>
      </p:sp>
      <p:pic>
        <p:nvPicPr>
          <p:cNvPr id="4" name="Imagen 3">
            <a:extLst>
              <a:ext uri="{FF2B5EF4-FFF2-40B4-BE49-F238E27FC236}">
                <a16:creationId xmlns:a16="http://schemas.microsoft.com/office/drawing/2014/main" id="{844F75E6-9B65-F66C-BFF2-475B12A52CC7}"/>
              </a:ext>
            </a:extLst>
          </p:cNvPr>
          <p:cNvPicPr>
            <a:picLocks noChangeAspect="1"/>
          </p:cNvPicPr>
          <p:nvPr/>
        </p:nvPicPr>
        <p:blipFill>
          <a:blip r:embed="rId2"/>
          <a:stretch>
            <a:fillRect/>
          </a:stretch>
        </p:blipFill>
        <p:spPr>
          <a:xfrm>
            <a:off x="2369712" y="2356835"/>
            <a:ext cx="6980349" cy="4340180"/>
          </a:xfrm>
          <a:prstGeom prst="rect">
            <a:avLst/>
          </a:prstGeom>
        </p:spPr>
      </p:pic>
    </p:spTree>
    <p:extLst>
      <p:ext uri="{BB962C8B-B14F-4D97-AF65-F5344CB8AC3E}">
        <p14:creationId xmlns:p14="http://schemas.microsoft.com/office/powerpoint/2010/main" val="928561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arcador de contenido 8">
            <a:extLst>
              <a:ext uri="{FF2B5EF4-FFF2-40B4-BE49-F238E27FC236}">
                <a16:creationId xmlns:a16="http://schemas.microsoft.com/office/drawing/2014/main" id="{858D5929-F2EC-9C9E-CE3C-707E7429589D}"/>
              </a:ext>
            </a:extLst>
          </p:cNvPr>
          <p:cNvSpPr>
            <a:spLocks noGrp="1"/>
          </p:cNvSpPr>
          <p:nvPr>
            <p:ph idx="1"/>
          </p:nvPr>
        </p:nvSpPr>
        <p:spPr>
          <a:xfrm>
            <a:off x="1017431" y="798491"/>
            <a:ext cx="10412569" cy="5081102"/>
          </a:xfrm>
        </p:spPr>
        <p:txBody>
          <a:bodyPr>
            <a:normAutofit/>
          </a:bodyPr>
          <a:lstStyle/>
          <a:p>
            <a:pPr marL="0" indent="0" algn="l">
              <a:buNone/>
            </a:pPr>
            <a:endParaRPr lang="es-MX" sz="2800" b="0" i="0" u="none" strike="noStrike" baseline="0" dirty="0">
              <a:latin typeface="BerkeleyStd-Medium"/>
            </a:endParaRPr>
          </a:p>
          <a:p>
            <a:pPr marL="0" indent="0" algn="l">
              <a:buNone/>
            </a:pPr>
            <a:endParaRPr lang="es-MX" sz="2800" dirty="0">
              <a:latin typeface="BerkeleyStd-Medium"/>
            </a:endParaRPr>
          </a:p>
          <a:p>
            <a:pPr marL="0" indent="0" algn="l">
              <a:buNone/>
            </a:pPr>
            <a:r>
              <a:rPr lang="es-MX" sz="2800" b="0" i="0" u="none" strike="noStrike" baseline="0" dirty="0">
                <a:latin typeface="BerkeleyStd-Medium"/>
              </a:rPr>
              <a:t>Los objetivos, sin embargo, son lineales; es decir, el logro de uno permite el del que lo precede.</a:t>
            </a:r>
          </a:p>
          <a:p>
            <a:pPr marL="0" indent="0" algn="l">
              <a:buNone/>
            </a:pPr>
            <a:endParaRPr lang="es-MX" sz="2800" b="0" i="0" u="none" strike="noStrike" baseline="0" dirty="0">
              <a:latin typeface="BerkeleyStd-Medium"/>
            </a:endParaRPr>
          </a:p>
          <a:p>
            <a:pPr marL="0" indent="0" algn="l">
              <a:buNone/>
            </a:pPr>
            <a:r>
              <a:rPr lang="es-MX" sz="2800" b="0" i="0" u="none" strike="noStrike" baseline="0" dirty="0">
                <a:latin typeface="BerkeleyStd-Medium"/>
              </a:rPr>
              <a:t>Es sumamente difícil hacer funcionar una red compleja de objetivos y, por supuesto, exige una pesada carga de trabajo para los administradores.</a:t>
            </a:r>
            <a:endParaRPr lang="es-EC" sz="2800" dirty="0"/>
          </a:p>
        </p:txBody>
      </p:sp>
    </p:spTree>
    <p:extLst>
      <p:ext uri="{BB962C8B-B14F-4D97-AF65-F5344CB8AC3E}">
        <p14:creationId xmlns:p14="http://schemas.microsoft.com/office/powerpoint/2010/main" val="41012982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03A3AE9-7768-D8D0-5E2A-43EE19D53862}"/>
              </a:ext>
            </a:extLst>
          </p:cNvPr>
          <p:cNvSpPr>
            <a:spLocks noGrp="1"/>
          </p:cNvSpPr>
          <p:nvPr>
            <p:ph idx="1"/>
          </p:nvPr>
        </p:nvSpPr>
        <p:spPr>
          <a:xfrm>
            <a:off x="1251678" y="862885"/>
            <a:ext cx="10178322" cy="5016707"/>
          </a:xfrm>
        </p:spPr>
        <p:txBody>
          <a:bodyPr/>
          <a:lstStyle/>
          <a:p>
            <a:pPr marL="0" indent="0">
              <a:buNone/>
            </a:pPr>
            <a:r>
              <a:rPr lang="es-EC" sz="3600" b="0" i="0" u="none" strike="noStrike" baseline="0" dirty="0">
                <a:solidFill>
                  <a:srgbClr val="365F91"/>
                </a:solidFill>
                <a:latin typeface="Verdana" panose="020B0604030504040204" pitchFamily="34" charset="0"/>
              </a:rPr>
              <a:t>Tipos de planificación </a:t>
            </a:r>
          </a:p>
          <a:p>
            <a:pPr marL="0" indent="0">
              <a:buNone/>
            </a:pPr>
            <a:endParaRPr lang="es-EC" sz="2400" b="0" i="0" u="none" strike="noStrike" baseline="0" dirty="0">
              <a:solidFill>
                <a:srgbClr val="000000"/>
              </a:solidFill>
              <a:latin typeface="Verdana" panose="020B0604030504040204" pitchFamily="34" charset="0"/>
            </a:endParaRPr>
          </a:p>
          <a:p>
            <a:pPr marL="0" indent="0">
              <a:buNone/>
            </a:pPr>
            <a:r>
              <a:rPr lang="es-EC" sz="2400" b="0" i="0" u="none" strike="noStrike" baseline="0" dirty="0">
                <a:solidFill>
                  <a:srgbClr val="000000"/>
                </a:solidFill>
                <a:latin typeface="Verdana" panose="020B0604030504040204" pitchFamily="34" charset="0"/>
              </a:rPr>
              <a:t>Normativa o de políticas </a:t>
            </a:r>
          </a:p>
          <a:p>
            <a:endParaRPr lang="es-EC" sz="2400" b="0" i="0" u="none" strike="noStrike" baseline="0" dirty="0">
              <a:solidFill>
                <a:srgbClr val="000000"/>
              </a:solidFill>
              <a:latin typeface="Verdana" panose="020B0604030504040204" pitchFamily="34" charset="0"/>
            </a:endParaRPr>
          </a:p>
          <a:p>
            <a:pPr marL="0" indent="0">
              <a:buNone/>
            </a:pPr>
            <a:r>
              <a:rPr lang="es-MX" sz="2400" b="0" i="0" u="none" strike="noStrike" baseline="0" dirty="0">
                <a:solidFill>
                  <a:srgbClr val="000000"/>
                </a:solidFill>
                <a:latin typeface="Verdana" panose="020B0604030504040204" pitchFamily="34" charset="0"/>
              </a:rPr>
              <a:t>Establece la misión de la organización, tiene una perspectiva temporal basada en el más largo plazo, define la misión, visión y valores, estableciendo la orientación general hacia la que debe encaminarse la organización. Afecta a la Macro gestión. </a:t>
            </a:r>
            <a:endParaRPr lang="es-EC" sz="2400" dirty="0"/>
          </a:p>
        </p:txBody>
      </p:sp>
    </p:spTree>
    <p:extLst>
      <p:ext uri="{BB962C8B-B14F-4D97-AF65-F5344CB8AC3E}">
        <p14:creationId xmlns:p14="http://schemas.microsoft.com/office/powerpoint/2010/main" val="3319690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05D3DACE-FB81-E10A-DAC2-9EA1BB78FADA}"/>
              </a:ext>
            </a:extLst>
          </p:cNvPr>
          <p:cNvSpPr/>
          <p:nvPr/>
        </p:nvSpPr>
        <p:spPr>
          <a:xfrm>
            <a:off x="1980507" y="279069"/>
            <a:ext cx="7779224" cy="873456"/>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C" sz="3200" dirty="0"/>
              <a:t>EL PROCESO ADMINISTRATIVO</a:t>
            </a:r>
          </a:p>
        </p:txBody>
      </p:sp>
      <p:sp>
        <p:nvSpPr>
          <p:cNvPr id="5" name="Subtítulo 5">
            <a:extLst>
              <a:ext uri="{FF2B5EF4-FFF2-40B4-BE49-F238E27FC236}">
                <a16:creationId xmlns:a16="http://schemas.microsoft.com/office/drawing/2014/main" id="{C4112572-4C1A-A66F-7341-E55DADB90F2C}"/>
              </a:ext>
            </a:extLst>
          </p:cNvPr>
          <p:cNvSpPr>
            <a:spLocks noGrp="1"/>
          </p:cNvSpPr>
          <p:nvPr>
            <p:ph type="subTitle" idx="4"/>
          </p:nvPr>
        </p:nvSpPr>
        <p:spPr>
          <a:xfrm>
            <a:off x="1316038" y="2200275"/>
            <a:ext cx="9921875" cy="3505200"/>
          </a:xfrm>
        </p:spPr>
        <p:txBody>
          <a:bodyPr/>
          <a:lstStyle/>
          <a:p>
            <a:pPr algn="just"/>
            <a:endParaRPr lang="es-MX" sz="2400" dirty="0">
              <a:solidFill>
                <a:schemeClr val="tx1"/>
              </a:solidFill>
            </a:endParaRPr>
          </a:p>
          <a:p>
            <a:pPr algn="just"/>
            <a:r>
              <a:rPr lang="es-MX" sz="2400" dirty="0">
                <a:solidFill>
                  <a:schemeClr val="tx1"/>
                </a:solidFill>
              </a:rPr>
              <a:t>     </a:t>
            </a:r>
            <a:r>
              <a:rPr lang="es-MX" sz="3200" dirty="0">
                <a:solidFill>
                  <a:schemeClr val="tx1"/>
                </a:solidFill>
              </a:rPr>
              <a:t>Es un proceso por medio del cual se consigue calidad en el funcionamiento de un organismo social, a través del correcto aprovechamiento de sus recursos, en pro del logro de objetivos predeterminados</a:t>
            </a:r>
            <a:endParaRPr lang="es-EC" sz="3200" dirty="0">
              <a:solidFill>
                <a:schemeClr val="tx1"/>
              </a:solidFill>
            </a:endParaRPr>
          </a:p>
        </p:txBody>
      </p:sp>
      <p:pic>
        <p:nvPicPr>
          <p:cNvPr id="8" name="Imagen 7">
            <a:extLst>
              <a:ext uri="{FF2B5EF4-FFF2-40B4-BE49-F238E27FC236}">
                <a16:creationId xmlns:a16="http://schemas.microsoft.com/office/drawing/2014/main" id="{CD867405-E143-650B-FD76-0C07F3FB7A1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5900" y="3494433"/>
            <a:ext cx="2200275" cy="3333750"/>
          </a:xfrm>
          <a:prstGeom prst="rect">
            <a:avLst/>
          </a:prstGeom>
        </p:spPr>
      </p:pic>
    </p:spTree>
    <p:extLst>
      <p:ext uri="{BB962C8B-B14F-4D97-AF65-F5344CB8AC3E}">
        <p14:creationId xmlns:p14="http://schemas.microsoft.com/office/powerpoint/2010/main" val="24796959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6E40C2A-7855-805D-CAA8-EE109D03E43E}"/>
              </a:ext>
            </a:extLst>
          </p:cNvPr>
          <p:cNvSpPr>
            <a:spLocks noGrp="1"/>
          </p:cNvSpPr>
          <p:nvPr>
            <p:ph idx="1"/>
          </p:nvPr>
        </p:nvSpPr>
        <p:spPr>
          <a:xfrm>
            <a:off x="1251678" y="206062"/>
            <a:ext cx="10178322" cy="5673531"/>
          </a:xfrm>
        </p:spPr>
        <p:txBody>
          <a:bodyPr>
            <a:normAutofit/>
          </a:bodyPr>
          <a:lstStyle/>
          <a:p>
            <a:pPr algn="l"/>
            <a:endParaRPr lang="es-EC" sz="1800" b="0" i="0" u="none" strike="noStrike" baseline="0" dirty="0">
              <a:solidFill>
                <a:srgbClr val="000000"/>
              </a:solidFill>
              <a:latin typeface="Verdana" panose="020B0604030504040204" pitchFamily="34" charset="0"/>
            </a:endParaRPr>
          </a:p>
          <a:p>
            <a:r>
              <a:rPr lang="es-EC" sz="2400" b="0" i="0" u="none" strike="noStrike" baseline="0" dirty="0">
                <a:solidFill>
                  <a:srgbClr val="000000"/>
                </a:solidFill>
                <a:latin typeface="Verdana" panose="020B0604030504040204" pitchFamily="34" charset="0"/>
              </a:rPr>
              <a:t>Estratégica </a:t>
            </a:r>
          </a:p>
          <a:p>
            <a:pPr marL="0" indent="0">
              <a:buNone/>
            </a:pPr>
            <a:r>
              <a:rPr lang="es-MX" sz="2400" b="0" i="0" u="none" strike="noStrike" baseline="0" dirty="0">
                <a:solidFill>
                  <a:srgbClr val="000000"/>
                </a:solidFill>
                <a:latin typeface="Verdana" panose="020B0604030504040204" pitchFamily="34" charset="0"/>
              </a:rPr>
              <a:t>Es una planificación a plazo largo. Delimita los fines de la organización, decide las prioridades de acción y las alternativas entre las diferentes orientaciones que se pueden tomar en el futuro.</a:t>
            </a:r>
          </a:p>
          <a:p>
            <a:r>
              <a:rPr lang="es-MX" sz="2400" b="0" i="0" u="none" strike="noStrike" baseline="0" dirty="0">
                <a:solidFill>
                  <a:srgbClr val="000000"/>
                </a:solidFill>
                <a:latin typeface="Verdana" panose="020B0604030504040204" pitchFamily="34" charset="0"/>
              </a:rPr>
              <a:t>La planificación estratégica establece los planes de acción para conseguir objetivos realizando un análisis interno de la organización y un análisis del entorno en el que se desenvuelve la misma y estableciendo a partir de ambos análisis las estrategias que se consideran más adecuadas. </a:t>
            </a:r>
            <a:endParaRPr lang="es-EC" sz="2400" dirty="0"/>
          </a:p>
        </p:txBody>
      </p:sp>
    </p:spTree>
    <p:extLst>
      <p:ext uri="{BB962C8B-B14F-4D97-AF65-F5344CB8AC3E}">
        <p14:creationId xmlns:p14="http://schemas.microsoft.com/office/powerpoint/2010/main" val="31805062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6D3550E-B9C5-EA2A-3955-C445DDCE51EF}"/>
              </a:ext>
            </a:extLst>
          </p:cNvPr>
          <p:cNvSpPr>
            <a:spLocks noGrp="1"/>
          </p:cNvSpPr>
          <p:nvPr>
            <p:ph idx="1"/>
          </p:nvPr>
        </p:nvSpPr>
        <p:spPr>
          <a:xfrm>
            <a:off x="1251678" y="399245"/>
            <a:ext cx="10178322" cy="5480347"/>
          </a:xfrm>
        </p:spPr>
        <p:txBody>
          <a:bodyPr/>
          <a:lstStyle/>
          <a:p>
            <a:pPr marL="0" indent="0">
              <a:buNone/>
            </a:pPr>
            <a:endParaRPr lang="es-MX" sz="2000" b="0" i="0" u="none" strike="noStrike" baseline="0" dirty="0">
              <a:solidFill>
                <a:srgbClr val="000000"/>
              </a:solidFill>
              <a:latin typeface="Verdana" panose="020B0604030504040204" pitchFamily="34" charset="0"/>
            </a:endParaRPr>
          </a:p>
          <a:p>
            <a:pPr marL="0" indent="0">
              <a:buNone/>
            </a:pPr>
            <a:endParaRPr lang="es-MX" sz="2800" b="0" i="0" u="none" strike="noStrike" baseline="0" dirty="0">
              <a:solidFill>
                <a:srgbClr val="000000"/>
              </a:solidFill>
              <a:latin typeface="Verdana" panose="020B0604030504040204" pitchFamily="34" charset="0"/>
            </a:endParaRPr>
          </a:p>
          <a:p>
            <a:pPr marL="0" indent="0">
              <a:buNone/>
            </a:pPr>
            <a:r>
              <a:rPr lang="es-MX" sz="2800" b="0" i="0" u="none" strike="noStrike" baseline="0" dirty="0">
                <a:solidFill>
                  <a:srgbClr val="000000"/>
                </a:solidFill>
                <a:latin typeface="Verdana" panose="020B0604030504040204" pitchFamily="34" charset="0"/>
              </a:rPr>
              <a:t>Afecta a macro y meso gestión. </a:t>
            </a:r>
          </a:p>
          <a:p>
            <a:pPr marL="0" indent="0">
              <a:buNone/>
            </a:pPr>
            <a:endParaRPr lang="es-MX" sz="2800" b="0" i="0" u="none" strike="noStrike" baseline="0" dirty="0">
              <a:solidFill>
                <a:srgbClr val="000000"/>
              </a:solidFill>
              <a:latin typeface="Verdana" panose="020B0604030504040204" pitchFamily="34" charset="0"/>
            </a:endParaRPr>
          </a:p>
          <a:p>
            <a:pPr marL="0" indent="0">
              <a:buNone/>
            </a:pPr>
            <a:r>
              <a:rPr lang="es-MX" sz="2800" b="0" i="0" u="none" strike="noStrike" baseline="0" dirty="0">
                <a:solidFill>
                  <a:srgbClr val="000000"/>
                </a:solidFill>
                <a:latin typeface="Verdana" panose="020B0604030504040204" pitchFamily="34" charset="0"/>
              </a:rPr>
              <a:t>Como herramienta de Planificación estratégica más conocida tenemos el análisis FODA. </a:t>
            </a:r>
          </a:p>
          <a:p>
            <a:pPr marL="0" indent="0">
              <a:buNone/>
            </a:pPr>
            <a:r>
              <a:rPr lang="es-MX" sz="2800" dirty="0">
                <a:solidFill>
                  <a:srgbClr val="000000"/>
                </a:solidFill>
                <a:latin typeface="Verdana" panose="020B0604030504040204" pitchFamily="34" charset="0"/>
              </a:rPr>
              <a:t>FORTALEZAS</a:t>
            </a:r>
          </a:p>
          <a:p>
            <a:pPr marL="0" indent="0">
              <a:buNone/>
            </a:pPr>
            <a:r>
              <a:rPr lang="es-MX" sz="2800" dirty="0">
                <a:solidFill>
                  <a:srgbClr val="000000"/>
                </a:solidFill>
                <a:latin typeface="Verdana" panose="020B0604030504040204" pitchFamily="34" charset="0"/>
              </a:rPr>
              <a:t>OPORTUNIDADES</a:t>
            </a:r>
          </a:p>
          <a:p>
            <a:pPr marL="0" indent="0">
              <a:buNone/>
            </a:pPr>
            <a:r>
              <a:rPr lang="es-MX" sz="2800" dirty="0">
                <a:solidFill>
                  <a:srgbClr val="000000"/>
                </a:solidFill>
                <a:latin typeface="Verdana" panose="020B0604030504040204" pitchFamily="34" charset="0"/>
              </a:rPr>
              <a:t>DEBILIDADES</a:t>
            </a:r>
          </a:p>
          <a:p>
            <a:pPr marL="0" indent="0">
              <a:buNone/>
            </a:pPr>
            <a:r>
              <a:rPr lang="es-MX" sz="2800" dirty="0">
                <a:solidFill>
                  <a:srgbClr val="000000"/>
                </a:solidFill>
                <a:latin typeface="Verdana" panose="020B0604030504040204" pitchFamily="34" charset="0"/>
              </a:rPr>
              <a:t>AMENAZA</a:t>
            </a:r>
            <a:endParaRPr lang="es-EC" sz="2800" dirty="0"/>
          </a:p>
          <a:p>
            <a:pPr marL="0" indent="0">
              <a:buNone/>
            </a:pPr>
            <a:endParaRPr lang="es-EC" dirty="0"/>
          </a:p>
        </p:txBody>
      </p:sp>
    </p:spTree>
    <p:extLst>
      <p:ext uri="{BB962C8B-B14F-4D97-AF65-F5344CB8AC3E}">
        <p14:creationId xmlns:p14="http://schemas.microsoft.com/office/powerpoint/2010/main" val="21170183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Análisis FODA personal: qué es, pasos y ejemplos">
            <a:extLst>
              <a:ext uri="{FF2B5EF4-FFF2-40B4-BE49-F238E27FC236}">
                <a16:creationId xmlns:a16="http://schemas.microsoft.com/office/drawing/2014/main" id="{EE7CD575-C407-5EFB-103A-1084B6D23ED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23493" y="399245"/>
            <a:ext cx="9916732" cy="59629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71192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4" name="Rectángulo 7">
            <a:extLst>
              <a:ext uri="{FF2B5EF4-FFF2-40B4-BE49-F238E27FC236}">
                <a16:creationId xmlns:a16="http://schemas.microsoft.com/office/drawing/2014/main" id="{06F0F283-C8B6-4598-89C9-C404C98A57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dirty="0"/>
          </a:p>
        </p:txBody>
      </p:sp>
      <p:sp>
        <p:nvSpPr>
          <p:cNvPr id="15" name="Forma libre: Forma 9">
            <a:extLst>
              <a:ext uri="{FF2B5EF4-FFF2-40B4-BE49-F238E27FC236}">
                <a16:creationId xmlns:a16="http://schemas.microsoft.com/office/drawing/2014/main" id="{E473B0C0-761B-443F-97A0-9D6E01FBB7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1" y="-2"/>
            <a:ext cx="6300250" cy="6858002"/>
          </a:xfrm>
          <a:custGeom>
            <a:avLst/>
            <a:gdLst>
              <a:gd name="connsiteX0" fmla="*/ 0 w 6300250"/>
              <a:gd name="connsiteY0" fmla="*/ 0 h 6858002"/>
              <a:gd name="connsiteX1" fmla="*/ 3149600 w 6300250"/>
              <a:gd name="connsiteY1" fmla="*/ 0 h 6858002"/>
              <a:gd name="connsiteX2" fmla="*/ 3149600 w 6300250"/>
              <a:gd name="connsiteY2" fmla="*/ 2 h 6858002"/>
              <a:gd name="connsiteX3" fmla="*/ 6110455 w 6300250"/>
              <a:gd name="connsiteY3" fmla="*/ 2 h 6858002"/>
              <a:gd name="connsiteX4" fmla="*/ 6115495 w 6300250"/>
              <a:gd name="connsiteY4" fmla="*/ 66677 h 6858002"/>
              <a:gd name="connsiteX5" fmla="*/ 6123892 w 6300250"/>
              <a:gd name="connsiteY5" fmla="*/ 122239 h 6858002"/>
              <a:gd name="connsiteX6" fmla="*/ 6133970 w 6300250"/>
              <a:gd name="connsiteY6" fmla="*/ 174627 h 6858002"/>
              <a:gd name="connsiteX7" fmla="*/ 6150766 w 6300250"/>
              <a:gd name="connsiteY7" fmla="*/ 217489 h 6858002"/>
              <a:gd name="connsiteX8" fmla="*/ 6167562 w 6300250"/>
              <a:gd name="connsiteY8" fmla="*/ 260352 h 6858002"/>
              <a:gd name="connsiteX9" fmla="*/ 6187717 w 6300250"/>
              <a:gd name="connsiteY9" fmla="*/ 296864 h 6858002"/>
              <a:gd name="connsiteX10" fmla="*/ 6207872 w 6300250"/>
              <a:gd name="connsiteY10" fmla="*/ 334964 h 6858002"/>
              <a:gd name="connsiteX11" fmla="*/ 6226348 w 6300250"/>
              <a:gd name="connsiteY11" fmla="*/ 369889 h 6858002"/>
              <a:gd name="connsiteX12" fmla="*/ 6244823 w 6300250"/>
              <a:gd name="connsiteY12" fmla="*/ 409577 h 6858002"/>
              <a:gd name="connsiteX13" fmla="*/ 6261619 w 6300250"/>
              <a:gd name="connsiteY13" fmla="*/ 450852 h 6858002"/>
              <a:gd name="connsiteX14" fmla="*/ 6276736 w 6300250"/>
              <a:gd name="connsiteY14" fmla="*/ 496889 h 6858002"/>
              <a:gd name="connsiteX15" fmla="*/ 6288493 w 6300250"/>
              <a:gd name="connsiteY15" fmla="*/ 546102 h 6858002"/>
              <a:gd name="connsiteX16" fmla="*/ 6296891 w 6300250"/>
              <a:gd name="connsiteY16" fmla="*/ 606427 h 6858002"/>
              <a:gd name="connsiteX17" fmla="*/ 6300250 w 6300250"/>
              <a:gd name="connsiteY17" fmla="*/ 673102 h 6858002"/>
              <a:gd name="connsiteX18" fmla="*/ 6296891 w 6300250"/>
              <a:gd name="connsiteY18" fmla="*/ 744539 h 6858002"/>
              <a:gd name="connsiteX19" fmla="*/ 6288493 w 6300250"/>
              <a:gd name="connsiteY19" fmla="*/ 801689 h 6858002"/>
              <a:gd name="connsiteX20" fmla="*/ 6276736 w 6300250"/>
              <a:gd name="connsiteY20" fmla="*/ 854077 h 6858002"/>
              <a:gd name="connsiteX21" fmla="*/ 6261619 w 6300250"/>
              <a:gd name="connsiteY21" fmla="*/ 901702 h 6858002"/>
              <a:gd name="connsiteX22" fmla="*/ 6244823 w 6300250"/>
              <a:gd name="connsiteY22" fmla="*/ 942977 h 6858002"/>
              <a:gd name="connsiteX23" fmla="*/ 6224668 w 6300250"/>
              <a:gd name="connsiteY23" fmla="*/ 981077 h 6858002"/>
              <a:gd name="connsiteX24" fmla="*/ 6204513 w 6300250"/>
              <a:gd name="connsiteY24" fmla="*/ 1017589 h 6858002"/>
              <a:gd name="connsiteX25" fmla="*/ 6184358 w 6300250"/>
              <a:gd name="connsiteY25" fmla="*/ 1055689 h 6858002"/>
              <a:gd name="connsiteX26" fmla="*/ 6165882 w 6300250"/>
              <a:gd name="connsiteY26" fmla="*/ 1095377 h 6858002"/>
              <a:gd name="connsiteX27" fmla="*/ 6147406 w 6300250"/>
              <a:gd name="connsiteY27" fmla="*/ 1136652 h 6858002"/>
              <a:gd name="connsiteX28" fmla="*/ 6132291 w 6300250"/>
              <a:gd name="connsiteY28" fmla="*/ 1182689 h 6858002"/>
              <a:gd name="connsiteX29" fmla="*/ 6122213 w 6300250"/>
              <a:gd name="connsiteY29" fmla="*/ 1235077 h 6858002"/>
              <a:gd name="connsiteX30" fmla="*/ 6112135 w 6300250"/>
              <a:gd name="connsiteY30" fmla="*/ 1295402 h 6858002"/>
              <a:gd name="connsiteX31" fmla="*/ 6110455 w 6300250"/>
              <a:gd name="connsiteY31" fmla="*/ 1363664 h 6858002"/>
              <a:gd name="connsiteX32" fmla="*/ 6112135 w 6300250"/>
              <a:gd name="connsiteY32" fmla="*/ 1431927 h 6858002"/>
              <a:gd name="connsiteX33" fmla="*/ 6122213 w 6300250"/>
              <a:gd name="connsiteY33" fmla="*/ 1492252 h 6858002"/>
              <a:gd name="connsiteX34" fmla="*/ 6132291 w 6300250"/>
              <a:gd name="connsiteY34" fmla="*/ 1544639 h 6858002"/>
              <a:gd name="connsiteX35" fmla="*/ 6147406 w 6300250"/>
              <a:gd name="connsiteY35" fmla="*/ 1589089 h 6858002"/>
              <a:gd name="connsiteX36" fmla="*/ 6165882 w 6300250"/>
              <a:gd name="connsiteY36" fmla="*/ 1631952 h 6858002"/>
              <a:gd name="connsiteX37" fmla="*/ 6184358 w 6300250"/>
              <a:gd name="connsiteY37" fmla="*/ 1671639 h 6858002"/>
              <a:gd name="connsiteX38" fmla="*/ 6204513 w 6300250"/>
              <a:gd name="connsiteY38" fmla="*/ 1708152 h 6858002"/>
              <a:gd name="connsiteX39" fmla="*/ 6224668 w 6300250"/>
              <a:gd name="connsiteY39" fmla="*/ 1743077 h 6858002"/>
              <a:gd name="connsiteX40" fmla="*/ 6244823 w 6300250"/>
              <a:gd name="connsiteY40" fmla="*/ 1782764 h 6858002"/>
              <a:gd name="connsiteX41" fmla="*/ 6261619 w 6300250"/>
              <a:gd name="connsiteY41" fmla="*/ 1824039 h 6858002"/>
              <a:gd name="connsiteX42" fmla="*/ 6276736 w 6300250"/>
              <a:gd name="connsiteY42" fmla="*/ 1870077 h 6858002"/>
              <a:gd name="connsiteX43" fmla="*/ 6288493 w 6300250"/>
              <a:gd name="connsiteY43" fmla="*/ 1922464 h 6858002"/>
              <a:gd name="connsiteX44" fmla="*/ 6296891 w 6300250"/>
              <a:gd name="connsiteY44" fmla="*/ 1982789 h 6858002"/>
              <a:gd name="connsiteX45" fmla="*/ 6300250 w 6300250"/>
              <a:gd name="connsiteY45" fmla="*/ 2051052 h 6858002"/>
              <a:gd name="connsiteX46" fmla="*/ 6296891 w 6300250"/>
              <a:gd name="connsiteY46" fmla="*/ 2119314 h 6858002"/>
              <a:gd name="connsiteX47" fmla="*/ 6288493 w 6300250"/>
              <a:gd name="connsiteY47" fmla="*/ 2179639 h 6858002"/>
              <a:gd name="connsiteX48" fmla="*/ 6276736 w 6300250"/>
              <a:gd name="connsiteY48" fmla="*/ 2232027 h 6858002"/>
              <a:gd name="connsiteX49" fmla="*/ 6261619 w 6300250"/>
              <a:gd name="connsiteY49" fmla="*/ 2278064 h 6858002"/>
              <a:gd name="connsiteX50" fmla="*/ 6244823 w 6300250"/>
              <a:gd name="connsiteY50" fmla="*/ 2319339 h 6858002"/>
              <a:gd name="connsiteX51" fmla="*/ 6224668 w 6300250"/>
              <a:gd name="connsiteY51" fmla="*/ 2359027 h 6858002"/>
              <a:gd name="connsiteX52" fmla="*/ 6204513 w 6300250"/>
              <a:gd name="connsiteY52" fmla="*/ 2395539 h 6858002"/>
              <a:gd name="connsiteX53" fmla="*/ 6184358 w 6300250"/>
              <a:gd name="connsiteY53" fmla="*/ 2433639 h 6858002"/>
              <a:gd name="connsiteX54" fmla="*/ 6165882 w 6300250"/>
              <a:gd name="connsiteY54" fmla="*/ 2471739 h 6858002"/>
              <a:gd name="connsiteX55" fmla="*/ 6147406 w 6300250"/>
              <a:gd name="connsiteY55" fmla="*/ 2513014 h 6858002"/>
              <a:gd name="connsiteX56" fmla="*/ 6132291 w 6300250"/>
              <a:gd name="connsiteY56" fmla="*/ 2560639 h 6858002"/>
              <a:gd name="connsiteX57" fmla="*/ 6122213 w 6300250"/>
              <a:gd name="connsiteY57" fmla="*/ 2613027 h 6858002"/>
              <a:gd name="connsiteX58" fmla="*/ 6112135 w 6300250"/>
              <a:gd name="connsiteY58" fmla="*/ 2671764 h 6858002"/>
              <a:gd name="connsiteX59" fmla="*/ 6110455 w 6300250"/>
              <a:gd name="connsiteY59" fmla="*/ 2741614 h 6858002"/>
              <a:gd name="connsiteX60" fmla="*/ 6112135 w 6300250"/>
              <a:gd name="connsiteY60" fmla="*/ 2809877 h 6858002"/>
              <a:gd name="connsiteX61" fmla="*/ 6122213 w 6300250"/>
              <a:gd name="connsiteY61" fmla="*/ 2868614 h 6858002"/>
              <a:gd name="connsiteX62" fmla="*/ 6132291 w 6300250"/>
              <a:gd name="connsiteY62" fmla="*/ 2922589 h 6858002"/>
              <a:gd name="connsiteX63" fmla="*/ 6147406 w 6300250"/>
              <a:gd name="connsiteY63" fmla="*/ 2967039 h 6858002"/>
              <a:gd name="connsiteX64" fmla="*/ 6165882 w 6300250"/>
              <a:gd name="connsiteY64" fmla="*/ 3009902 h 6858002"/>
              <a:gd name="connsiteX65" fmla="*/ 6184358 w 6300250"/>
              <a:gd name="connsiteY65" fmla="*/ 3046414 h 6858002"/>
              <a:gd name="connsiteX66" fmla="*/ 6204513 w 6300250"/>
              <a:gd name="connsiteY66" fmla="*/ 3084514 h 6858002"/>
              <a:gd name="connsiteX67" fmla="*/ 6224668 w 6300250"/>
              <a:gd name="connsiteY67" fmla="*/ 3121027 h 6858002"/>
              <a:gd name="connsiteX68" fmla="*/ 6244823 w 6300250"/>
              <a:gd name="connsiteY68" fmla="*/ 3160714 h 6858002"/>
              <a:gd name="connsiteX69" fmla="*/ 6261619 w 6300250"/>
              <a:gd name="connsiteY69" fmla="*/ 3201989 h 6858002"/>
              <a:gd name="connsiteX70" fmla="*/ 6276736 w 6300250"/>
              <a:gd name="connsiteY70" fmla="*/ 3248027 h 6858002"/>
              <a:gd name="connsiteX71" fmla="*/ 6288493 w 6300250"/>
              <a:gd name="connsiteY71" fmla="*/ 3300414 h 6858002"/>
              <a:gd name="connsiteX72" fmla="*/ 6296891 w 6300250"/>
              <a:gd name="connsiteY72" fmla="*/ 3360739 h 6858002"/>
              <a:gd name="connsiteX73" fmla="*/ 6300250 w 6300250"/>
              <a:gd name="connsiteY73" fmla="*/ 3427414 h 6858002"/>
              <a:gd name="connsiteX74" fmla="*/ 6296891 w 6300250"/>
              <a:gd name="connsiteY74" fmla="*/ 3497264 h 6858002"/>
              <a:gd name="connsiteX75" fmla="*/ 6288493 w 6300250"/>
              <a:gd name="connsiteY75" fmla="*/ 3557589 h 6858002"/>
              <a:gd name="connsiteX76" fmla="*/ 6276736 w 6300250"/>
              <a:gd name="connsiteY76" fmla="*/ 3609977 h 6858002"/>
              <a:gd name="connsiteX77" fmla="*/ 6261619 w 6300250"/>
              <a:gd name="connsiteY77" fmla="*/ 3656014 h 6858002"/>
              <a:gd name="connsiteX78" fmla="*/ 6244823 w 6300250"/>
              <a:gd name="connsiteY78" fmla="*/ 3697289 h 6858002"/>
              <a:gd name="connsiteX79" fmla="*/ 6224668 w 6300250"/>
              <a:gd name="connsiteY79" fmla="*/ 3736977 h 6858002"/>
              <a:gd name="connsiteX80" fmla="*/ 6184358 w 6300250"/>
              <a:gd name="connsiteY80" fmla="*/ 3811589 h 6858002"/>
              <a:gd name="connsiteX81" fmla="*/ 6165882 w 6300250"/>
              <a:gd name="connsiteY81" fmla="*/ 3848102 h 6858002"/>
              <a:gd name="connsiteX82" fmla="*/ 6147406 w 6300250"/>
              <a:gd name="connsiteY82" fmla="*/ 3890964 h 6858002"/>
              <a:gd name="connsiteX83" fmla="*/ 6132291 w 6300250"/>
              <a:gd name="connsiteY83" fmla="*/ 3935414 h 6858002"/>
              <a:gd name="connsiteX84" fmla="*/ 6122213 w 6300250"/>
              <a:gd name="connsiteY84" fmla="*/ 3987802 h 6858002"/>
              <a:gd name="connsiteX85" fmla="*/ 6112135 w 6300250"/>
              <a:gd name="connsiteY85" fmla="*/ 4048127 h 6858002"/>
              <a:gd name="connsiteX86" fmla="*/ 6110455 w 6300250"/>
              <a:gd name="connsiteY86" fmla="*/ 4116389 h 6858002"/>
              <a:gd name="connsiteX87" fmla="*/ 6112135 w 6300250"/>
              <a:gd name="connsiteY87" fmla="*/ 4186239 h 6858002"/>
              <a:gd name="connsiteX88" fmla="*/ 6122213 w 6300250"/>
              <a:gd name="connsiteY88" fmla="*/ 4244977 h 6858002"/>
              <a:gd name="connsiteX89" fmla="*/ 6132291 w 6300250"/>
              <a:gd name="connsiteY89" fmla="*/ 4297364 h 6858002"/>
              <a:gd name="connsiteX90" fmla="*/ 6147406 w 6300250"/>
              <a:gd name="connsiteY90" fmla="*/ 4343402 h 6858002"/>
              <a:gd name="connsiteX91" fmla="*/ 6165882 w 6300250"/>
              <a:gd name="connsiteY91" fmla="*/ 4386264 h 6858002"/>
              <a:gd name="connsiteX92" fmla="*/ 6184358 w 6300250"/>
              <a:gd name="connsiteY92" fmla="*/ 4424364 h 6858002"/>
              <a:gd name="connsiteX93" fmla="*/ 6224668 w 6300250"/>
              <a:gd name="connsiteY93" fmla="*/ 4498977 h 6858002"/>
              <a:gd name="connsiteX94" fmla="*/ 6244823 w 6300250"/>
              <a:gd name="connsiteY94" fmla="*/ 4537077 h 6858002"/>
              <a:gd name="connsiteX95" fmla="*/ 6261619 w 6300250"/>
              <a:gd name="connsiteY95" fmla="*/ 4579939 h 6858002"/>
              <a:gd name="connsiteX96" fmla="*/ 6276736 w 6300250"/>
              <a:gd name="connsiteY96" fmla="*/ 4625977 h 6858002"/>
              <a:gd name="connsiteX97" fmla="*/ 6288493 w 6300250"/>
              <a:gd name="connsiteY97" fmla="*/ 4678364 h 6858002"/>
              <a:gd name="connsiteX98" fmla="*/ 6296891 w 6300250"/>
              <a:gd name="connsiteY98" fmla="*/ 4738689 h 6858002"/>
              <a:gd name="connsiteX99" fmla="*/ 6300250 w 6300250"/>
              <a:gd name="connsiteY99" fmla="*/ 4806952 h 6858002"/>
              <a:gd name="connsiteX100" fmla="*/ 6296891 w 6300250"/>
              <a:gd name="connsiteY100" fmla="*/ 4875214 h 6858002"/>
              <a:gd name="connsiteX101" fmla="*/ 6288493 w 6300250"/>
              <a:gd name="connsiteY101" fmla="*/ 4935539 h 6858002"/>
              <a:gd name="connsiteX102" fmla="*/ 6276736 w 6300250"/>
              <a:gd name="connsiteY102" fmla="*/ 4987927 h 6858002"/>
              <a:gd name="connsiteX103" fmla="*/ 6261619 w 6300250"/>
              <a:gd name="connsiteY103" fmla="*/ 5033964 h 6858002"/>
              <a:gd name="connsiteX104" fmla="*/ 6244823 w 6300250"/>
              <a:gd name="connsiteY104" fmla="*/ 5075239 h 6858002"/>
              <a:gd name="connsiteX105" fmla="*/ 6224668 w 6300250"/>
              <a:gd name="connsiteY105" fmla="*/ 5114927 h 6858002"/>
              <a:gd name="connsiteX106" fmla="*/ 6204513 w 6300250"/>
              <a:gd name="connsiteY106" fmla="*/ 5149852 h 6858002"/>
              <a:gd name="connsiteX107" fmla="*/ 6184358 w 6300250"/>
              <a:gd name="connsiteY107" fmla="*/ 5186364 h 6858002"/>
              <a:gd name="connsiteX108" fmla="*/ 6165882 w 6300250"/>
              <a:gd name="connsiteY108" fmla="*/ 5226052 h 6858002"/>
              <a:gd name="connsiteX109" fmla="*/ 6147406 w 6300250"/>
              <a:gd name="connsiteY109" fmla="*/ 5268914 h 6858002"/>
              <a:gd name="connsiteX110" fmla="*/ 6132291 w 6300250"/>
              <a:gd name="connsiteY110" fmla="*/ 5313364 h 6858002"/>
              <a:gd name="connsiteX111" fmla="*/ 6122213 w 6300250"/>
              <a:gd name="connsiteY111" fmla="*/ 5365752 h 6858002"/>
              <a:gd name="connsiteX112" fmla="*/ 6112135 w 6300250"/>
              <a:gd name="connsiteY112" fmla="*/ 5426077 h 6858002"/>
              <a:gd name="connsiteX113" fmla="*/ 6110455 w 6300250"/>
              <a:gd name="connsiteY113" fmla="*/ 5494339 h 6858002"/>
              <a:gd name="connsiteX114" fmla="*/ 6112135 w 6300250"/>
              <a:gd name="connsiteY114" fmla="*/ 5562602 h 6858002"/>
              <a:gd name="connsiteX115" fmla="*/ 6122213 w 6300250"/>
              <a:gd name="connsiteY115" fmla="*/ 5622927 h 6858002"/>
              <a:gd name="connsiteX116" fmla="*/ 6132291 w 6300250"/>
              <a:gd name="connsiteY116" fmla="*/ 5675314 h 6858002"/>
              <a:gd name="connsiteX117" fmla="*/ 6147406 w 6300250"/>
              <a:gd name="connsiteY117" fmla="*/ 5721352 h 6858002"/>
              <a:gd name="connsiteX118" fmla="*/ 6165882 w 6300250"/>
              <a:gd name="connsiteY118" fmla="*/ 5762627 h 6858002"/>
              <a:gd name="connsiteX119" fmla="*/ 6184358 w 6300250"/>
              <a:gd name="connsiteY119" fmla="*/ 5802314 h 6858002"/>
              <a:gd name="connsiteX120" fmla="*/ 6204513 w 6300250"/>
              <a:gd name="connsiteY120" fmla="*/ 5840414 h 6858002"/>
              <a:gd name="connsiteX121" fmla="*/ 6224668 w 6300250"/>
              <a:gd name="connsiteY121" fmla="*/ 5876927 h 6858002"/>
              <a:gd name="connsiteX122" fmla="*/ 6244823 w 6300250"/>
              <a:gd name="connsiteY122" fmla="*/ 5915027 h 6858002"/>
              <a:gd name="connsiteX123" fmla="*/ 6261619 w 6300250"/>
              <a:gd name="connsiteY123" fmla="*/ 5956302 h 6858002"/>
              <a:gd name="connsiteX124" fmla="*/ 6276736 w 6300250"/>
              <a:gd name="connsiteY124" fmla="*/ 6003927 h 6858002"/>
              <a:gd name="connsiteX125" fmla="*/ 6288493 w 6300250"/>
              <a:gd name="connsiteY125" fmla="*/ 6056314 h 6858002"/>
              <a:gd name="connsiteX126" fmla="*/ 6296891 w 6300250"/>
              <a:gd name="connsiteY126" fmla="*/ 6113464 h 6858002"/>
              <a:gd name="connsiteX127" fmla="*/ 6300250 w 6300250"/>
              <a:gd name="connsiteY127" fmla="*/ 6183314 h 6858002"/>
              <a:gd name="connsiteX128" fmla="*/ 6296891 w 6300250"/>
              <a:gd name="connsiteY128" fmla="*/ 6251577 h 6858002"/>
              <a:gd name="connsiteX129" fmla="*/ 6288493 w 6300250"/>
              <a:gd name="connsiteY129" fmla="*/ 6311902 h 6858002"/>
              <a:gd name="connsiteX130" fmla="*/ 6276736 w 6300250"/>
              <a:gd name="connsiteY130" fmla="*/ 6361114 h 6858002"/>
              <a:gd name="connsiteX131" fmla="*/ 6261619 w 6300250"/>
              <a:gd name="connsiteY131" fmla="*/ 6407152 h 6858002"/>
              <a:gd name="connsiteX132" fmla="*/ 6244823 w 6300250"/>
              <a:gd name="connsiteY132" fmla="*/ 6448427 h 6858002"/>
              <a:gd name="connsiteX133" fmla="*/ 6226348 w 6300250"/>
              <a:gd name="connsiteY133" fmla="*/ 6488114 h 6858002"/>
              <a:gd name="connsiteX134" fmla="*/ 6207872 w 6300250"/>
              <a:gd name="connsiteY134" fmla="*/ 6523039 h 6858002"/>
              <a:gd name="connsiteX135" fmla="*/ 6187717 w 6300250"/>
              <a:gd name="connsiteY135" fmla="*/ 6561139 h 6858002"/>
              <a:gd name="connsiteX136" fmla="*/ 6167562 w 6300250"/>
              <a:gd name="connsiteY136" fmla="*/ 6597652 h 6858002"/>
              <a:gd name="connsiteX137" fmla="*/ 6150766 w 6300250"/>
              <a:gd name="connsiteY137" fmla="*/ 6640514 h 6858002"/>
              <a:gd name="connsiteX138" fmla="*/ 6133970 w 6300250"/>
              <a:gd name="connsiteY138" fmla="*/ 6683377 h 6858002"/>
              <a:gd name="connsiteX139" fmla="*/ 6123892 w 6300250"/>
              <a:gd name="connsiteY139" fmla="*/ 6735764 h 6858002"/>
              <a:gd name="connsiteX140" fmla="*/ 6115495 w 6300250"/>
              <a:gd name="connsiteY140" fmla="*/ 6791327 h 6858002"/>
              <a:gd name="connsiteX141" fmla="*/ 6110455 w 6300250"/>
              <a:gd name="connsiteY141" fmla="*/ 6858002 h 6858002"/>
              <a:gd name="connsiteX142" fmla="*/ 3149600 w 6300250"/>
              <a:gd name="connsiteY142" fmla="*/ 6858002 h 6858002"/>
              <a:gd name="connsiteX143" fmla="*/ 2707087 w 6300250"/>
              <a:gd name="connsiteY143" fmla="*/ 6858002 h 6858002"/>
              <a:gd name="connsiteX144" fmla="*/ 0 w 6300250"/>
              <a:gd name="connsiteY144" fmla="*/ 6858002 h 68580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6300250" h="6858002">
                <a:moveTo>
                  <a:pt x="0" y="0"/>
                </a:moveTo>
                <a:lnTo>
                  <a:pt x="3149600" y="0"/>
                </a:lnTo>
                <a:lnTo>
                  <a:pt x="3149600" y="2"/>
                </a:lnTo>
                <a:lnTo>
                  <a:pt x="6110455" y="2"/>
                </a:lnTo>
                <a:lnTo>
                  <a:pt x="6115495" y="66677"/>
                </a:lnTo>
                <a:lnTo>
                  <a:pt x="6123892" y="122239"/>
                </a:lnTo>
                <a:lnTo>
                  <a:pt x="6133970" y="174627"/>
                </a:lnTo>
                <a:lnTo>
                  <a:pt x="6150766" y="217489"/>
                </a:lnTo>
                <a:lnTo>
                  <a:pt x="6167562" y="260352"/>
                </a:lnTo>
                <a:lnTo>
                  <a:pt x="6187717" y="296864"/>
                </a:lnTo>
                <a:lnTo>
                  <a:pt x="6207872" y="334964"/>
                </a:lnTo>
                <a:lnTo>
                  <a:pt x="6226348" y="369889"/>
                </a:lnTo>
                <a:lnTo>
                  <a:pt x="6244823" y="409577"/>
                </a:lnTo>
                <a:lnTo>
                  <a:pt x="6261619" y="450852"/>
                </a:lnTo>
                <a:lnTo>
                  <a:pt x="6276736" y="496889"/>
                </a:lnTo>
                <a:lnTo>
                  <a:pt x="6288493" y="546102"/>
                </a:lnTo>
                <a:lnTo>
                  <a:pt x="6296891" y="606427"/>
                </a:lnTo>
                <a:lnTo>
                  <a:pt x="6300250" y="673102"/>
                </a:lnTo>
                <a:lnTo>
                  <a:pt x="6296891" y="744539"/>
                </a:lnTo>
                <a:lnTo>
                  <a:pt x="6288493" y="801689"/>
                </a:lnTo>
                <a:lnTo>
                  <a:pt x="6276736" y="854077"/>
                </a:lnTo>
                <a:lnTo>
                  <a:pt x="6261619" y="901702"/>
                </a:lnTo>
                <a:lnTo>
                  <a:pt x="6244823" y="942977"/>
                </a:lnTo>
                <a:lnTo>
                  <a:pt x="6224668" y="981077"/>
                </a:lnTo>
                <a:lnTo>
                  <a:pt x="6204513" y="1017589"/>
                </a:lnTo>
                <a:lnTo>
                  <a:pt x="6184358" y="1055689"/>
                </a:lnTo>
                <a:lnTo>
                  <a:pt x="6165882" y="1095377"/>
                </a:lnTo>
                <a:lnTo>
                  <a:pt x="6147406" y="1136652"/>
                </a:lnTo>
                <a:lnTo>
                  <a:pt x="6132291" y="1182689"/>
                </a:lnTo>
                <a:lnTo>
                  <a:pt x="6122213" y="1235077"/>
                </a:lnTo>
                <a:lnTo>
                  <a:pt x="6112135" y="1295402"/>
                </a:lnTo>
                <a:lnTo>
                  <a:pt x="6110455" y="1363664"/>
                </a:lnTo>
                <a:lnTo>
                  <a:pt x="6112135" y="1431927"/>
                </a:lnTo>
                <a:lnTo>
                  <a:pt x="6122213" y="1492252"/>
                </a:lnTo>
                <a:lnTo>
                  <a:pt x="6132291" y="1544639"/>
                </a:lnTo>
                <a:lnTo>
                  <a:pt x="6147406" y="1589089"/>
                </a:lnTo>
                <a:lnTo>
                  <a:pt x="6165882" y="1631952"/>
                </a:lnTo>
                <a:lnTo>
                  <a:pt x="6184358" y="1671639"/>
                </a:lnTo>
                <a:lnTo>
                  <a:pt x="6204513" y="1708152"/>
                </a:lnTo>
                <a:lnTo>
                  <a:pt x="6224668" y="1743077"/>
                </a:lnTo>
                <a:lnTo>
                  <a:pt x="6244823" y="1782764"/>
                </a:lnTo>
                <a:lnTo>
                  <a:pt x="6261619" y="1824039"/>
                </a:lnTo>
                <a:lnTo>
                  <a:pt x="6276736" y="1870077"/>
                </a:lnTo>
                <a:lnTo>
                  <a:pt x="6288493" y="1922464"/>
                </a:lnTo>
                <a:lnTo>
                  <a:pt x="6296891" y="1982789"/>
                </a:lnTo>
                <a:lnTo>
                  <a:pt x="6300250" y="2051052"/>
                </a:lnTo>
                <a:lnTo>
                  <a:pt x="6296891" y="2119314"/>
                </a:lnTo>
                <a:lnTo>
                  <a:pt x="6288493" y="2179639"/>
                </a:lnTo>
                <a:lnTo>
                  <a:pt x="6276736" y="2232027"/>
                </a:lnTo>
                <a:lnTo>
                  <a:pt x="6261619" y="2278064"/>
                </a:lnTo>
                <a:lnTo>
                  <a:pt x="6244823" y="2319339"/>
                </a:lnTo>
                <a:lnTo>
                  <a:pt x="6224668" y="2359027"/>
                </a:lnTo>
                <a:lnTo>
                  <a:pt x="6204513" y="2395539"/>
                </a:lnTo>
                <a:lnTo>
                  <a:pt x="6184358" y="2433639"/>
                </a:lnTo>
                <a:lnTo>
                  <a:pt x="6165882" y="2471739"/>
                </a:lnTo>
                <a:lnTo>
                  <a:pt x="6147406" y="2513014"/>
                </a:lnTo>
                <a:lnTo>
                  <a:pt x="6132291" y="2560639"/>
                </a:lnTo>
                <a:lnTo>
                  <a:pt x="6122213" y="2613027"/>
                </a:lnTo>
                <a:lnTo>
                  <a:pt x="6112135" y="2671764"/>
                </a:lnTo>
                <a:lnTo>
                  <a:pt x="6110455" y="2741614"/>
                </a:lnTo>
                <a:lnTo>
                  <a:pt x="6112135" y="2809877"/>
                </a:lnTo>
                <a:lnTo>
                  <a:pt x="6122213" y="2868614"/>
                </a:lnTo>
                <a:lnTo>
                  <a:pt x="6132291" y="2922589"/>
                </a:lnTo>
                <a:lnTo>
                  <a:pt x="6147406" y="2967039"/>
                </a:lnTo>
                <a:lnTo>
                  <a:pt x="6165882" y="3009902"/>
                </a:lnTo>
                <a:lnTo>
                  <a:pt x="6184358" y="3046414"/>
                </a:lnTo>
                <a:lnTo>
                  <a:pt x="6204513" y="3084514"/>
                </a:lnTo>
                <a:lnTo>
                  <a:pt x="6224668" y="3121027"/>
                </a:lnTo>
                <a:lnTo>
                  <a:pt x="6244823" y="3160714"/>
                </a:lnTo>
                <a:lnTo>
                  <a:pt x="6261619" y="3201989"/>
                </a:lnTo>
                <a:lnTo>
                  <a:pt x="6276736" y="3248027"/>
                </a:lnTo>
                <a:lnTo>
                  <a:pt x="6288493" y="3300414"/>
                </a:lnTo>
                <a:lnTo>
                  <a:pt x="6296891" y="3360739"/>
                </a:lnTo>
                <a:lnTo>
                  <a:pt x="6300250" y="3427414"/>
                </a:lnTo>
                <a:lnTo>
                  <a:pt x="6296891" y="3497264"/>
                </a:lnTo>
                <a:lnTo>
                  <a:pt x="6288493" y="3557589"/>
                </a:lnTo>
                <a:lnTo>
                  <a:pt x="6276736" y="3609977"/>
                </a:lnTo>
                <a:lnTo>
                  <a:pt x="6261619" y="3656014"/>
                </a:lnTo>
                <a:lnTo>
                  <a:pt x="6244823" y="3697289"/>
                </a:lnTo>
                <a:lnTo>
                  <a:pt x="6224668" y="3736977"/>
                </a:lnTo>
                <a:lnTo>
                  <a:pt x="6184358" y="3811589"/>
                </a:lnTo>
                <a:lnTo>
                  <a:pt x="6165882" y="3848102"/>
                </a:lnTo>
                <a:lnTo>
                  <a:pt x="6147406" y="3890964"/>
                </a:lnTo>
                <a:lnTo>
                  <a:pt x="6132291" y="3935414"/>
                </a:lnTo>
                <a:lnTo>
                  <a:pt x="6122213" y="3987802"/>
                </a:lnTo>
                <a:lnTo>
                  <a:pt x="6112135" y="4048127"/>
                </a:lnTo>
                <a:lnTo>
                  <a:pt x="6110455" y="4116389"/>
                </a:lnTo>
                <a:lnTo>
                  <a:pt x="6112135" y="4186239"/>
                </a:lnTo>
                <a:lnTo>
                  <a:pt x="6122213" y="4244977"/>
                </a:lnTo>
                <a:lnTo>
                  <a:pt x="6132291" y="4297364"/>
                </a:lnTo>
                <a:lnTo>
                  <a:pt x="6147406" y="4343402"/>
                </a:lnTo>
                <a:lnTo>
                  <a:pt x="6165882" y="4386264"/>
                </a:lnTo>
                <a:lnTo>
                  <a:pt x="6184358" y="4424364"/>
                </a:lnTo>
                <a:lnTo>
                  <a:pt x="6224668" y="4498977"/>
                </a:lnTo>
                <a:lnTo>
                  <a:pt x="6244823" y="4537077"/>
                </a:lnTo>
                <a:lnTo>
                  <a:pt x="6261619" y="4579939"/>
                </a:lnTo>
                <a:lnTo>
                  <a:pt x="6276736" y="4625977"/>
                </a:lnTo>
                <a:lnTo>
                  <a:pt x="6288493" y="4678364"/>
                </a:lnTo>
                <a:lnTo>
                  <a:pt x="6296891" y="4738689"/>
                </a:lnTo>
                <a:lnTo>
                  <a:pt x="6300250" y="4806952"/>
                </a:lnTo>
                <a:lnTo>
                  <a:pt x="6296891" y="4875214"/>
                </a:lnTo>
                <a:lnTo>
                  <a:pt x="6288493" y="4935539"/>
                </a:lnTo>
                <a:lnTo>
                  <a:pt x="6276736" y="4987927"/>
                </a:lnTo>
                <a:lnTo>
                  <a:pt x="6261619" y="5033964"/>
                </a:lnTo>
                <a:lnTo>
                  <a:pt x="6244823" y="5075239"/>
                </a:lnTo>
                <a:lnTo>
                  <a:pt x="6224668" y="5114927"/>
                </a:lnTo>
                <a:lnTo>
                  <a:pt x="6204513" y="5149852"/>
                </a:lnTo>
                <a:lnTo>
                  <a:pt x="6184358" y="5186364"/>
                </a:lnTo>
                <a:lnTo>
                  <a:pt x="6165882" y="5226052"/>
                </a:lnTo>
                <a:lnTo>
                  <a:pt x="6147406" y="5268914"/>
                </a:lnTo>
                <a:lnTo>
                  <a:pt x="6132291" y="5313364"/>
                </a:lnTo>
                <a:lnTo>
                  <a:pt x="6122213" y="5365752"/>
                </a:lnTo>
                <a:lnTo>
                  <a:pt x="6112135" y="5426077"/>
                </a:lnTo>
                <a:lnTo>
                  <a:pt x="6110455" y="5494339"/>
                </a:lnTo>
                <a:lnTo>
                  <a:pt x="6112135" y="5562602"/>
                </a:lnTo>
                <a:lnTo>
                  <a:pt x="6122213" y="5622927"/>
                </a:lnTo>
                <a:lnTo>
                  <a:pt x="6132291" y="5675314"/>
                </a:lnTo>
                <a:lnTo>
                  <a:pt x="6147406" y="5721352"/>
                </a:lnTo>
                <a:lnTo>
                  <a:pt x="6165882" y="5762627"/>
                </a:lnTo>
                <a:lnTo>
                  <a:pt x="6184358" y="5802314"/>
                </a:lnTo>
                <a:lnTo>
                  <a:pt x="6204513" y="5840414"/>
                </a:lnTo>
                <a:lnTo>
                  <a:pt x="6224668" y="5876927"/>
                </a:lnTo>
                <a:lnTo>
                  <a:pt x="6244823" y="5915027"/>
                </a:lnTo>
                <a:lnTo>
                  <a:pt x="6261619" y="5956302"/>
                </a:lnTo>
                <a:lnTo>
                  <a:pt x="6276736" y="6003927"/>
                </a:lnTo>
                <a:lnTo>
                  <a:pt x="6288493" y="6056314"/>
                </a:lnTo>
                <a:lnTo>
                  <a:pt x="6296891" y="6113464"/>
                </a:lnTo>
                <a:lnTo>
                  <a:pt x="6300250" y="6183314"/>
                </a:lnTo>
                <a:lnTo>
                  <a:pt x="6296891" y="6251577"/>
                </a:lnTo>
                <a:lnTo>
                  <a:pt x="6288493" y="6311902"/>
                </a:lnTo>
                <a:lnTo>
                  <a:pt x="6276736" y="6361114"/>
                </a:lnTo>
                <a:lnTo>
                  <a:pt x="6261619" y="6407152"/>
                </a:lnTo>
                <a:lnTo>
                  <a:pt x="6244823" y="6448427"/>
                </a:lnTo>
                <a:lnTo>
                  <a:pt x="6226348" y="6488114"/>
                </a:lnTo>
                <a:lnTo>
                  <a:pt x="6207872" y="6523039"/>
                </a:lnTo>
                <a:lnTo>
                  <a:pt x="6187717" y="6561139"/>
                </a:lnTo>
                <a:lnTo>
                  <a:pt x="6167562" y="6597652"/>
                </a:lnTo>
                <a:lnTo>
                  <a:pt x="6150766" y="6640514"/>
                </a:lnTo>
                <a:lnTo>
                  <a:pt x="6133970" y="6683377"/>
                </a:lnTo>
                <a:lnTo>
                  <a:pt x="6123892" y="6735764"/>
                </a:lnTo>
                <a:lnTo>
                  <a:pt x="6115495" y="6791327"/>
                </a:lnTo>
                <a:lnTo>
                  <a:pt x="6110455" y="6858002"/>
                </a:lnTo>
                <a:lnTo>
                  <a:pt x="3149600" y="6858002"/>
                </a:lnTo>
                <a:lnTo>
                  <a:pt x="2707087" y="6858002"/>
                </a:lnTo>
                <a:lnTo>
                  <a:pt x="0" y="6858002"/>
                </a:lnTo>
                <a:close/>
              </a:path>
            </a:pathLst>
          </a:custGeom>
          <a:solidFill>
            <a:schemeClr val="accent1"/>
          </a:solidFill>
          <a:ln w="0">
            <a:noFill/>
            <a:prstDash val="solid"/>
            <a:round/>
            <a:headEnd/>
            <a:tailEnd/>
          </a:ln>
        </p:spPr>
      </p:sp>
      <p:sp>
        <p:nvSpPr>
          <p:cNvPr id="16" name="Rectángulo 11">
            <a:extLst>
              <a:ext uri="{FF2B5EF4-FFF2-40B4-BE49-F238E27FC236}">
                <a16:creationId xmlns:a16="http://schemas.microsoft.com/office/drawing/2014/main" id="{E3B475C6-1445-41C7-9360-49FD7C1C1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5CBE1F60-FB9A-4C02-94AC-E5C4C13586F5}"/>
              </a:ext>
            </a:extLst>
          </p:cNvPr>
          <p:cNvSpPr>
            <a:spLocks noGrp="1"/>
          </p:cNvSpPr>
          <p:nvPr>
            <p:ph idx="1"/>
          </p:nvPr>
        </p:nvSpPr>
        <p:spPr>
          <a:xfrm>
            <a:off x="584040" y="1942886"/>
            <a:ext cx="11280553" cy="4566609"/>
          </a:xfrm>
        </p:spPr>
        <p:txBody>
          <a:bodyPr rtlCol="0" anchor="ctr">
            <a:normAutofit/>
          </a:bodyPr>
          <a:lstStyle/>
          <a:p>
            <a:pPr marL="0" indent="0" algn="l">
              <a:buNone/>
            </a:pPr>
            <a:r>
              <a:rPr lang="es-MX" sz="3200" b="0" i="0" u="none" strike="noStrike" baseline="0" dirty="0">
                <a:solidFill>
                  <a:schemeClr val="tx1"/>
                </a:solidFill>
                <a:latin typeface="BerkeleyStd-Medium"/>
              </a:rPr>
              <a:t>La investigación permite prever y al mismo tiempo elegir el mejor curso de acción. La investigación se realiza con el propósito de establecer el diagnóstico administrativo.</a:t>
            </a:r>
          </a:p>
          <a:p>
            <a:pPr marL="0" indent="0" algn="l">
              <a:buNone/>
            </a:pPr>
            <a:r>
              <a:rPr lang="es-MX" sz="3200" b="0" i="0" u="none" strike="noStrike" baseline="0" dirty="0">
                <a:solidFill>
                  <a:srgbClr val="000000"/>
                </a:solidFill>
                <a:latin typeface="BerkeleyStd-Medium"/>
              </a:rPr>
              <a:t>En resumen, la investigación comprende:</a:t>
            </a:r>
          </a:p>
          <a:p>
            <a:pPr marL="0" indent="0" algn="l">
              <a:buNone/>
            </a:pPr>
            <a:r>
              <a:rPr lang="es-MX" sz="3200" b="0" i="1" u="none" strike="noStrike" baseline="0" dirty="0">
                <a:solidFill>
                  <a:srgbClr val="FF00FF"/>
                </a:solidFill>
                <a:latin typeface="BerkeleyStd-Italic"/>
              </a:rPr>
              <a:t>a</a:t>
            </a:r>
            <a:r>
              <a:rPr lang="es-MX" sz="3200" b="0" i="0" u="none" strike="noStrike" baseline="0" dirty="0">
                <a:solidFill>
                  <a:srgbClr val="FF00FF"/>
                </a:solidFill>
                <a:latin typeface="BerkeleyStd-Medium"/>
              </a:rPr>
              <a:t>) </a:t>
            </a:r>
            <a:r>
              <a:rPr lang="es-MX" sz="3200" b="0" i="0" u="none" strike="noStrike" baseline="0" dirty="0">
                <a:solidFill>
                  <a:srgbClr val="000000"/>
                </a:solidFill>
                <a:latin typeface="BerkeleyStd-Medium"/>
              </a:rPr>
              <a:t>Descripción del problema. ¿Cuál es la situación de la empresa?</a:t>
            </a:r>
          </a:p>
          <a:p>
            <a:pPr marL="0" indent="0" algn="l">
              <a:buNone/>
            </a:pPr>
            <a:r>
              <a:rPr lang="es-MX" sz="3200" b="0" i="1" u="none" strike="noStrike" baseline="0" dirty="0">
                <a:solidFill>
                  <a:srgbClr val="FF00FF"/>
                </a:solidFill>
                <a:latin typeface="BerkeleyStd-Italic"/>
              </a:rPr>
              <a:t>b</a:t>
            </a:r>
            <a:r>
              <a:rPr lang="es-MX" sz="3200" b="0" i="0" u="none" strike="noStrike" baseline="0" dirty="0">
                <a:solidFill>
                  <a:srgbClr val="FF00FF"/>
                </a:solidFill>
                <a:latin typeface="BerkeleyStd-Medium"/>
              </a:rPr>
              <a:t>) </a:t>
            </a:r>
            <a:r>
              <a:rPr lang="es-MX" sz="3200" b="0" i="0" u="none" strike="noStrike" baseline="0" dirty="0">
                <a:solidFill>
                  <a:srgbClr val="000000"/>
                </a:solidFill>
                <a:latin typeface="BerkeleyStd-Medium"/>
              </a:rPr>
              <a:t>Planteamiento de hipótesis. ¿Qué elementos pueden utilizarse para lograr los objetivos?</a:t>
            </a:r>
          </a:p>
        </p:txBody>
      </p:sp>
      <p:sp>
        <p:nvSpPr>
          <p:cNvPr id="6" name="Rectángulo 5">
            <a:extLst>
              <a:ext uri="{FF2B5EF4-FFF2-40B4-BE49-F238E27FC236}">
                <a16:creationId xmlns:a16="http://schemas.microsoft.com/office/drawing/2014/main" id="{8C191BDF-F8D9-690E-2972-6D8111FC446F}"/>
              </a:ext>
            </a:extLst>
          </p:cNvPr>
          <p:cNvSpPr/>
          <p:nvPr/>
        </p:nvSpPr>
        <p:spPr>
          <a:xfrm>
            <a:off x="875763" y="473920"/>
            <a:ext cx="3876541" cy="1120462"/>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EC" sz="3600" b="0" i="0" u="none" strike="noStrike" baseline="0" dirty="0">
                <a:solidFill>
                  <a:srgbClr val="FF00FF"/>
                </a:solidFill>
                <a:latin typeface="DaxPro-Regular"/>
              </a:rPr>
              <a:t>2. Investigación</a:t>
            </a:r>
            <a:endParaRPr lang="es-EC" sz="3600" dirty="0"/>
          </a:p>
        </p:txBody>
      </p:sp>
    </p:spTree>
    <p:extLst>
      <p:ext uri="{BB962C8B-B14F-4D97-AF65-F5344CB8AC3E}">
        <p14:creationId xmlns:p14="http://schemas.microsoft.com/office/powerpoint/2010/main" val="22571633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14F2454-8A37-8EB3-25F6-AF4ED23B39EA}"/>
              </a:ext>
            </a:extLst>
          </p:cNvPr>
          <p:cNvSpPr>
            <a:spLocks noGrp="1"/>
          </p:cNvSpPr>
          <p:nvPr>
            <p:ph idx="1"/>
          </p:nvPr>
        </p:nvSpPr>
        <p:spPr>
          <a:xfrm>
            <a:off x="940158" y="695459"/>
            <a:ext cx="10489842" cy="5782614"/>
          </a:xfrm>
        </p:spPr>
        <p:txBody>
          <a:bodyPr/>
          <a:lstStyle/>
          <a:p>
            <a:pPr marL="0" indent="0" algn="l">
              <a:buNone/>
            </a:pPr>
            <a:endParaRPr lang="es-MX" sz="3200" b="0" i="1" u="none" strike="noStrike" baseline="0" dirty="0">
              <a:solidFill>
                <a:srgbClr val="FF00FF"/>
              </a:solidFill>
              <a:latin typeface="BerkeleyStd-Italic"/>
            </a:endParaRPr>
          </a:p>
          <a:p>
            <a:pPr marL="0" indent="0" algn="l">
              <a:buNone/>
            </a:pPr>
            <a:r>
              <a:rPr lang="es-MX" sz="3200" b="0" i="1" u="none" strike="noStrike" baseline="0" dirty="0">
                <a:solidFill>
                  <a:srgbClr val="FF00FF"/>
                </a:solidFill>
                <a:latin typeface="BerkeleyStd-Italic"/>
              </a:rPr>
              <a:t>c</a:t>
            </a:r>
            <a:r>
              <a:rPr lang="es-MX" sz="3200" b="0" i="0" u="none" strike="noStrike" baseline="0" dirty="0">
                <a:solidFill>
                  <a:srgbClr val="FF00FF"/>
                </a:solidFill>
                <a:latin typeface="BerkeleyStd-Medium"/>
              </a:rPr>
              <a:t>) </a:t>
            </a:r>
            <a:r>
              <a:rPr lang="es-MX" sz="3200" b="0" i="0" u="none" strike="noStrike" baseline="0" dirty="0">
                <a:solidFill>
                  <a:srgbClr val="000000"/>
                </a:solidFill>
                <a:latin typeface="BerkeleyStd-Medium"/>
              </a:rPr>
              <a:t>Prueba de hipótesis. ¿Qué indicadores muestran la posibilidad de éxito?</a:t>
            </a:r>
          </a:p>
          <a:p>
            <a:pPr marL="0" indent="0" algn="l">
              <a:buNone/>
            </a:pPr>
            <a:endParaRPr lang="es-MX" sz="3200" b="0" i="1" u="none" strike="noStrike" baseline="0" dirty="0">
              <a:solidFill>
                <a:srgbClr val="FF00FF"/>
              </a:solidFill>
              <a:latin typeface="BerkeleyStd-Italic"/>
            </a:endParaRPr>
          </a:p>
          <a:p>
            <a:pPr marL="0" indent="0" algn="l">
              <a:buNone/>
            </a:pPr>
            <a:r>
              <a:rPr lang="es-MX" sz="3200" b="0" i="1" u="none" strike="noStrike" baseline="0" dirty="0">
                <a:solidFill>
                  <a:srgbClr val="FF00FF"/>
                </a:solidFill>
                <a:latin typeface="BerkeleyStd-Italic"/>
              </a:rPr>
              <a:t>d</a:t>
            </a:r>
            <a:r>
              <a:rPr lang="es-MX" sz="3200" b="0" i="0" u="none" strike="noStrike" baseline="0" dirty="0">
                <a:solidFill>
                  <a:srgbClr val="FF00FF"/>
                </a:solidFill>
                <a:latin typeface="BerkeleyStd-Medium"/>
              </a:rPr>
              <a:t>) </a:t>
            </a:r>
            <a:r>
              <a:rPr lang="es-MX" sz="3200" b="0" i="0" u="none" strike="noStrike" baseline="0" dirty="0">
                <a:solidFill>
                  <a:srgbClr val="000000"/>
                </a:solidFill>
                <a:latin typeface="BerkeleyStd-Medium"/>
              </a:rPr>
              <a:t>Resultados. ¿Cuáles estrategias son las adecuadas?</a:t>
            </a:r>
          </a:p>
          <a:p>
            <a:pPr marL="0" indent="0" algn="l">
              <a:buNone/>
            </a:pPr>
            <a:r>
              <a:rPr lang="es-MX" sz="3200" b="0" i="0" u="none" strike="noStrike" baseline="0" dirty="0">
                <a:solidFill>
                  <a:srgbClr val="000000"/>
                </a:solidFill>
                <a:latin typeface="BerkeleyStd-Medium"/>
              </a:rPr>
              <a:t>La investigación permite diseñar las alternativas de solución para lograr los objetivos previamente </a:t>
            </a:r>
            <a:r>
              <a:rPr lang="es-EC" sz="3200" b="0" i="0" u="none" strike="noStrike" baseline="0" dirty="0">
                <a:solidFill>
                  <a:srgbClr val="000000"/>
                </a:solidFill>
                <a:latin typeface="BerkeleyStd-Medium"/>
              </a:rPr>
              <a:t>establecidos.</a:t>
            </a:r>
            <a:endParaRPr lang="es-ES" sz="3200" dirty="0">
              <a:latin typeface="Times New Roman" panose="02020603050405020304" pitchFamily="18" charset="0"/>
              <a:cs typeface="Times New Roman" panose="02020603050405020304" pitchFamily="18" charset="0"/>
            </a:endParaRPr>
          </a:p>
          <a:p>
            <a:endParaRPr lang="es-EC" dirty="0"/>
          </a:p>
        </p:txBody>
      </p:sp>
    </p:spTree>
    <p:extLst>
      <p:ext uri="{BB962C8B-B14F-4D97-AF65-F5344CB8AC3E}">
        <p14:creationId xmlns:p14="http://schemas.microsoft.com/office/powerpoint/2010/main" val="7325892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E7F4374-C218-E58A-CAC6-399D290249D7}"/>
              </a:ext>
            </a:extLst>
          </p:cNvPr>
          <p:cNvSpPr>
            <a:spLocks noGrp="1"/>
          </p:cNvSpPr>
          <p:nvPr>
            <p:ph idx="1"/>
          </p:nvPr>
        </p:nvSpPr>
        <p:spPr>
          <a:xfrm>
            <a:off x="953037" y="605307"/>
            <a:ext cx="10663707" cy="5274285"/>
          </a:xfrm>
        </p:spPr>
        <p:txBody>
          <a:bodyPr/>
          <a:lstStyle/>
          <a:p>
            <a:pPr marL="0" indent="0" algn="l">
              <a:buNone/>
            </a:pPr>
            <a:r>
              <a:rPr lang="es-MX" sz="3200" b="0" i="0" u="none" strike="noStrike" baseline="0" dirty="0">
                <a:latin typeface="BerkeleyStd-Medium"/>
              </a:rPr>
              <a:t>La selección de alternativas que se plasman en los planes requiere de métodos y técnicas especiales, algunas de las usuales son: análisis marginal, análisis costo-beneficio, entre otras.</a:t>
            </a:r>
          </a:p>
          <a:p>
            <a:pPr marL="0" indent="0" algn="l">
              <a:buNone/>
            </a:pPr>
            <a:endParaRPr lang="es-EC" sz="3200" b="1" i="0" u="none" strike="noStrike" baseline="0" dirty="0">
              <a:solidFill>
                <a:srgbClr val="FF00FF"/>
              </a:solidFill>
              <a:latin typeface="NewBaskervilleStd-Roman"/>
            </a:endParaRPr>
          </a:p>
          <a:p>
            <a:pPr marL="0" indent="0" algn="l">
              <a:buNone/>
            </a:pPr>
            <a:r>
              <a:rPr lang="es-EC" sz="3200" b="1" i="0" u="none" strike="noStrike" baseline="0" dirty="0">
                <a:solidFill>
                  <a:srgbClr val="FF00FF"/>
                </a:solidFill>
                <a:latin typeface="NewBaskervilleStd-Roman"/>
              </a:rPr>
              <a:t>Análisis marginal</a:t>
            </a:r>
          </a:p>
          <a:p>
            <a:pPr marL="0" indent="0" algn="l">
              <a:buNone/>
            </a:pPr>
            <a:r>
              <a:rPr lang="es-MX" sz="3200" b="0" i="0" u="none" strike="noStrike" baseline="0" dirty="0">
                <a:solidFill>
                  <a:srgbClr val="000000"/>
                </a:solidFill>
                <a:latin typeface="BerkeleyStd-Medium"/>
              </a:rPr>
              <a:t>El análisis marginal consiste en la comparación de factores diferentes a los costos y a los ingresos. </a:t>
            </a:r>
            <a:endParaRPr lang="es-MX" sz="3200" b="0" i="0" u="none" strike="noStrike" baseline="0" dirty="0">
              <a:latin typeface="BerkeleyStd-Medium"/>
            </a:endParaRPr>
          </a:p>
          <a:p>
            <a:pPr algn="l"/>
            <a:endParaRPr lang="es-MX" sz="1800" b="0" i="0" u="none" strike="noStrike" baseline="0" dirty="0">
              <a:latin typeface="BerkeleyStd-Medium"/>
            </a:endParaRPr>
          </a:p>
          <a:p>
            <a:pPr algn="l"/>
            <a:endParaRPr lang="es-EC" dirty="0"/>
          </a:p>
        </p:txBody>
      </p:sp>
    </p:spTree>
    <p:extLst>
      <p:ext uri="{BB962C8B-B14F-4D97-AF65-F5344CB8AC3E}">
        <p14:creationId xmlns:p14="http://schemas.microsoft.com/office/powerpoint/2010/main" val="9363973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6604EF1-2F7D-3FD2-1F07-2021D078111E}"/>
              </a:ext>
            </a:extLst>
          </p:cNvPr>
          <p:cNvSpPr>
            <a:spLocks noGrp="1"/>
          </p:cNvSpPr>
          <p:nvPr>
            <p:ph idx="1"/>
          </p:nvPr>
        </p:nvSpPr>
        <p:spPr>
          <a:xfrm>
            <a:off x="1251678" y="1056069"/>
            <a:ext cx="10178322" cy="4823524"/>
          </a:xfrm>
        </p:spPr>
        <p:txBody>
          <a:bodyPr>
            <a:normAutofit/>
          </a:bodyPr>
          <a:lstStyle/>
          <a:p>
            <a:pPr marL="0" indent="0">
              <a:buNone/>
            </a:pPr>
            <a:endParaRPr lang="es-MX" sz="3200" b="0" i="0" u="none" strike="noStrike" baseline="0" dirty="0">
              <a:solidFill>
                <a:srgbClr val="000000"/>
              </a:solidFill>
              <a:latin typeface="BerkeleyStd-Medium"/>
            </a:endParaRPr>
          </a:p>
          <a:p>
            <a:pPr marL="0" indent="0">
              <a:buNone/>
            </a:pPr>
            <a:r>
              <a:rPr lang="es-MX" sz="3200" b="0" i="0" u="none" strike="noStrike" baseline="0" dirty="0">
                <a:solidFill>
                  <a:srgbClr val="000000"/>
                </a:solidFill>
                <a:latin typeface="BerkeleyStd-Medium"/>
              </a:rPr>
              <a:t>Por ejemplo, para encontrar la utilización óptima de material de curación pueden variarse los insumos y compararlos con su rendimiento hasta que el insumo adicional sea igual al rendimiento efectivo. En este punto se encuentra la máxima eficiencia del material de curación.</a:t>
            </a:r>
            <a:endParaRPr lang="es-EC" sz="3200" dirty="0"/>
          </a:p>
        </p:txBody>
      </p:sp>
    </p:spTree>
    <p:extLst>
      <p:ext uri="{BB962C8B-B14F-4D97-AF65-F5344CB8AC3E}">
        <p14:creationId xmlns:p14="http://schemas.microsoft.com/office/powerpoint/2010/main" val="42832782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44B5F9B-EE15-0F23-8284-FDA21D0034C5}"/>
              </a:ext>
            </a:extLst>
          </p:cNvPr>
          <p:cNvSpPr>
            <a:spLocks noGrp="1"/>
          </p:cNvSpPr>
          <p:nvPr>
            <p:ph idx="1"/>
          </p:nvPr>
        </p:nvSpPr>
        <p:spPr>
          <a:xfrm>
            <a:off x="965915" y="489397"/>
            <a:ext cx="10766739" cy="5924282"/>
          </a:xfrm>
        </p:spPr>
        <p:txBody>
          <a:bodyPr>
            <a:normAutofit/>
          </a:bodyPr>
          <a:lstStyle/>
          <a:p>
            <a:pPr marL="0" indent="0" algn="l">
              <a:buNone/>
            </a:pPr>
            <a:r>
              <a:rPr lang="es-EC" sz="3600" b="0" i="0" u="none" strike="noStrike" baseline="0" dirty="0">
                <a:solidFill>
                  <a:srgbClr val="FF00FF"/>
                </a:solidFill>
                <a:latin typeface="NewBaskervilleStd-Roman"/>
              </a:rPr>
              <a:t>Análisis costo-beneficio</a:t>
            </a:r>
          </a:p>
          <a:p>
            <a:pPr marL="0" indent="0" algn="l">
              <a:buNone/>
            </a:pPr>
            <a:r>
              <a:rPr lang="es-MX" sz="3200" b="0" i="0" u="none" strike="noStrike" baseline="0" dirty="0">
                <a:solidFill>
                  <a:srgbClr val="000000"/>
                </a:solidFill>
                <a:latin typeface="BerkeleyStd-Medium"/>
              </a:rPr>
              <a:t>Un progreso o variante del análisis marginal es el análisis costo-beneficio o costo-efectividad. Es una técnica que consiste en ponderar alternativas cuando la solución óptima no puede ponderarse </a:t>
            </a:r>
            <a:r>
              <a:rPr lang="es-EC" sz="3200" b="0" i="0" u="none" strike="noStrike" baseline="0" dirty="0">
                <a:solidFill>
                  <a:srgbClr val="000000"/>
                </a:solidFill>
                <a:latin typeface="BerkeleyStd-Medium"/>
              </a:rPr>
              <a:t>a magnitud o cantidad específica.</a:t>
            </a:r>
          </a:p>
          <a:p>
            <a:pPr marL="0" indent="0" algn="l">
              <a:buNone/>
            </a:pPr>
            <a:r>
              <a:rPr lang="es-MX" sz="3200" b="0" i="0" u="none" strike="noStrike" baseline="0" dirty="0">
                <a:solidFill>
                  <a:srgbClr val="000000"/>
                </a:solidFill>
                <a:latin typeface="BerkeleyStd-Medium"/>
              </a:rPr>
              <a:t>Las características del análisis costo-efectividad son su concentración sobre el producto con base en su efectividad para obtener los objetivos deseados y la comparación de costos de cada alternativa en términos de su efectividad.</a:t>
            </a:r>
            <a:endParaRPr lang="es-EC" sz="3200" dirty="0"/>
          </a:p>
        </p:txBody>
      </p:sp>
    </p:spTree>
    <p:extLst>
      <p:ext uri="{BB962C8B-B14F-4D97-AF65-F5344CB8AC3E}">
        <p14:creationId xmlns:p14="http://schemas.microsoft.com/office/powerpoint/2010/main" val="188074790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27C31E5F-3E80-C57B-AC32-6B8D900928D9}"/>
              </a:ext>
            </a:extLst>
          </p:cNvPr>
          <p:cNvSpPr>
            <a:spLocks noGrp="1"/>
          </p:cNvSpPr>
          <p:nvPr>
            <p:ph idx="1"/>
          </p:nvPr>
        </p:nvSpPr>
        <p:spPr>
          <a:xfrm>
            <a:off x="1251678" y="1107583"/>
            <a:ext cx="10178322" cy="4772009"/>
          </a:xfrm>
        </p:spPr>
        <p:txBody>
          <a:bodyPr>
            <a:normAutofit lnSpcReduction="10000"/>
          </a:bodyPr>
          <a:lstStyle/>
          <a:p>
            <a:pPr marL="0" indent="0">
              <a:buNone/>
            </a:pPr>
            <a:r>
              <a:rPr lang="es-MX" sz="3600" b="0" i="0" u="none" strike="noStrike" baseline="0" dirty="0">
                <a:solidFill>
                  <a:srgbClr val="000000"/>
                </a:solidFill>
                <a:latin typeface="BerkeleyStd-Medium"/>
              </a:rPr>
              <a:t>Los pasos son:</a:t>
            </a:r>
          </a:p>
          <a:p>
            <a:pPr marL="0" indent="0" algn="l">
              <a:buNone/>
            </a:pPr>
            <a:endParaRPr lang="es-EC" sz="3600" b="0" i="0" u="none" strike="noStrike" baseline="0" dirty="0">
              <a:solidFill>
                <a:srgbClr val="FF00FF"/>
              </a:solidFill>
              <a:latin typeface="BerkeleyStd-Medium"/>
            </a:endParaRPr>
          </a:p>
          <a:p>
            <a:pPr marL="0" indent="0" algn="l">
              <a:buNone/>
            </a:pPr>
            <a:r>
              <a:rPr lang="es-EC" sz="3600" b="0" i="0" u="none" strike="noStrike" baseline="0" dirty="0">
                <a:solidFill>
                  <a:srgbClr val="FF00FF"/>
                </a:solidFill>
                <a:latin typeface="BerkeleyStd-Medium"/>
              </a:rPr>
              <a:t>1. </a:t>
            </a:r>
            <a:r>
              <a:rPr lang="es-EC" sz="3600" b="0" i="0" u="none" strike="noStrike" baseline="0" dirty="0">
                <a:solidFill>
                  <a:srgbClr val="000000"/>
                </a:solidFill>
                <a:latin typeface="BerkeleyStd-Medium"/>
              </a:rPr>
              <a:t>Resultado esperado.</a:t>
            </a:r>
          </a:p>
          <a:p>
            <a:pPr marL="0" indent="0" algn="l">
              <a:buNone/>
            </a:pPr>
            <a:r>
              <a:rPr lang="es-EC" sz="3600" b="0" i="0" u="none" strike="noStrike" baseline="0" dirty="0">
                <a:solidFill>
                  <a:srgbClr val="FF00FF"/>
                </a:solidFill>
                <a:latin typeface="BerkeleyStd-Medium"/>
              </a:rPr>
              <a:t>2. </a:t>
            </a:r>
            <a:r>
              <a:rPr lang="es-EC" sz="3600" b="0" i="0" u="none" strike="noStrike" baseline="0" dirty="0">
                <a:solidFill>
                  <a:srgbClr val="000000"/>
                </a:solidFill>
                <a:latin typeface="BerkeleyStd-Medium"/>
              </a:rPr>
              <a:t>Alternativas.</a:t>
            </a:r>
          </a:p>
          <a:p>
            <a:pPr marL="0" indent="0" algn="l">
              <a:buNone/>
            </a:pPr>
            <a:r>
              <a:rPr lang="es-EC" sz="3600" b="0" i="0" u="none" strike="noStrike" baseline="0" dirty="0">
                <a:solidFill>
                  <a:srgbClr val="FF00FF"/>
                </a:solidFill>
                <a:latin typeface="BerkeleyStd-Medium"/>
              </a:rPr>
              <a:t>3. </a:t>
            </a:r>
            <a:r>
              <a:rPr lang="es-EC" sz="3600" b="0" i="0" u="none" strike="noStrike" baseline="0" dirty="0">
                <a:solidFill>
                  <a:srgbClr val="000000"/>
                </a:solidFill>
                <a:latin typeface="BerkeleyStd-Medium"/>
              </a:rPr>
              <a:t>Medidas de efectividad.</a:t>
            </a:r>
          </a:p>
          <a:p>
            <a:pPr marL="0" indent="0" algn="l">
              <a:buNone/>
            </a:pPr>
            <a:r>
              <a:rPr lang="es-EC" sz="3600" b="0" i="0" u="none" strike="noStrike" baseline="0" dirty="0">
                <a:solidFill>
                  <a:srgbClr val="FF00FF"/>
                </a:solidFill>
                <a:latin typeface="BerkeleyStd-Medium"/>
              </a:rPr>
              <a:t>4. </a:t>
            </a:r>
            <a:r>
              <a:rPr lang="es-EC" sz="3600" b="0" i="0" u="none" strike="noStrike" baseline="0" dirty="0">
                <a:solidFill>
                  <a:srgbClr val="000000"/>
                </a:solidFill>
                <a:latin typeface="BerkeleyStd-Medium"/>
              </a:rPr>
              <a:t>Estimaciones tradicionales.</a:t>
            </a:r>
          </a:p>
          <a:p>
            <a:pPr marL="0" indent="0" algn="l">
              <a:buNone/>
            </a:pPr>
            <a:r>
              <a:rPr lang="es-MX" sz="3600" b="0" i="0" u="none" strike="noStrike" baseline="0" dirty="0">
                <a:solidFill>
                  <a:srgbClr val="FF00FF"/>
                </a:solidFill>
                <a:latin typeface="BerkeleyStd-Medium"/>
              </a:rPr>
              <a:t>5. </a:t>
            </a:r>
            <a:r>
              <a:rPr lang="es-MX" sz="3600" b="0" i="0" u="none" strike="noStrike" baseline="0" dirty="0">
                <a:solidFill>
                  <a:srgbClr val="000000"/>
                </a:solidFill>
                <a:latin typeface="BerkeleyStd-Medium"/>
              </a:rPr>
              <a:t>Reducción en el costo</a:t>
            </a:r>
            <a:endParaRPr lang="es-EC" sz="3600" dirty="0"/>
          </a:p>
        </p:txBody>
      </p:sp>
    </p:spTree>
    <p:extLst>
      <p:ext uri="{BB962C8B-B14F-4D97-AF65-F5344CB8AC3E}">
        <p14:creationId xmlns:p14="http://schemas.microsoft.com/office/powerpoint/2010/main" val="7687111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9503FB84-47A2-5586-2701-BBB4B72774FE}"/>
              </a:ext>
            </a:extLst>
          </p:cNvPr>
          <p:cNvSpPr>
            <a:spLocks noGrp="1"/>
          </p:cNvSpPr>
          <p:nvPr>
            <p:ph idx="1"/>
          </p:nvPr>
        </p:nvSpPr>
        <p:spPr>
          <a:xfrm>
            <a:off x="1030310" y="502276"/>
            <a:ext cx="10740980" cy="5821251"/>
          </a:xfrm>
        </p:spPr>
        <p:txBody>
          <a:bodyPr>
            <a:normAutofit/>
          </a:bodyPr>
          <a:lstStyle/>
          <a:p>
            <a:pPr marL="0" indent="0" algn="l">
              <a:buNone/>
            </a:pPr>
            <a:endParaRPr lang="es-EC" sz="1800" b="0" i="0" u="none" strike="noStrike" baseline="0" dirty="0">
              <a:solidFill>
                <a:srgbClr val="000000"/>
              </a:solidFill>
              <a:latin typeface="BerkeleyStd-Medium"/>
            </a:endParaRPr>
          </a:p>
          <a:p>
            <a:pPr marL="0" indent="0" algn="l">
              <a:buNone/>
            </a:pPr>
            <a:r>
              <a:rPr lang="es-EC" sz="3600" b="0" i="0" u="none" strike="noStrike" baseline="0" dirty="0">
                <a:solidFill>
                  <a:srgbClr val="FF00FF"/>
                </a:solidFill>
                <a:latin typeface="DaxPro-Regular"/>
              </a:rPr>
              <a:t>Niveles de planeación</a:t>
            </a:r>
          </a:p>
          <a:p>
            <a:pPr marL="0" indent="0" algn="l">
              <a:buNone/>
            </a:pPr>
            <a:r>
              <a:rPr lang="es-MX" sz="2800" b="0" i="0" u="none" strike="noStrike" baseline="0" dirty="0">
                <a:solidFill>
                  <a:srgbClr val="000000"/>
                </a:solidFill>
                <a:latin typeface="BerkeleyStd-Medium"/>
              </a:rPr>
              <a:t>Los niveles de planeación establecen la jerarquía de los planes propiamente dichos y se determinan</a:t>
            </a:r>
            <a:r>
              <a:rPr lang="es-EC" sz="2800" b="0" i="0" u="none" strike="noStrike" baseline="0" dirty="0">
                <a:solidFill>
                  <a:srgbClr val="000000"/>
                </a:solidFill>
                <a:latin typeface="BerkeleyStd-Medium"/>
              </a:rPr>
              <a:t>por lo menos</a:t>
            </a:r>
          </a:p>
          <a:p>
            <a:pPr marL="0" indent="0" algn="l">
              <a:buNone/>
            </a:pPr>
            <a:r>
              <a:rPr lang="es-MX" sz="2800" b="0" i="0" u="none" strike="noStrike" baseline="0" dirty="0">
                <a:solidFill>
                  <a:srgbClr val="FF00FF"/>
                </a:solidFill>
                <a:latin typeface="BerkeleyStd-Medium"/>
              </a:rPr>
              <a:t>1. </a:t>
            </a:r>
            <a:r>
              <a:rPr lang="es-MX" sz="2800" b="0" i="0" u="none" strike="noStrike" baseline="0" dirty="0">
                <a:solidFill>
                  <a:srgbClr val="000000"/>
                </a:solidFill>
                <a:latin typeface="BerkeleyStd-Medium"/>
              </a:rPr>
              <a:t>Los planes estratégicos incluyen: misión, visión, objetivos, análisis interno, análisis externo y estrategias.</a:t>
            </a:r>
          </a:p>
          <a:p>
            <a:pPr marL="0" indent="0" algn="l">
              <a:buNone/>
            </a:pPr>
            <a:r>
              <a:rPr lang="es-MX" sz="2800" b="0" i="0" u="none" strike="noStrike" baseline="0" dirty="0">
                <a:solidFill>
                  <a:srgbClr val="FF00FF"/>
                </a:solidFill>
                <a:latin typeface="BerkeleyStd-Medium"/>
              </a:rPr>
              <a:t>2. </a:t>
            </a:r>
            <a:r>
              <a:rPr lang="es-MX" sz="2800" b="0" i="0" u="none" strike="noStrike" baseline="0" dirty="0">
                <a:solidFill>
                  <a:srgbClr val="000000"/>
                </a:solidFill>
                <a:latin typeface="BerkeleyStd-Medium"/>
              </a:rPr>
              <a:t>Los planes tácticos por lo general son departamentales, por áreas, por funciones o por aspectos prácticos. Comúnmente se desprenden de los planes estratégicos.</a:t>
            </a:r>
          </a:p>
          <a:p>
            <a:pPr marL="0" indent="0" algn="l">
              <a:buNone/>
            </a:pPr>
            <a:r>
              <a:rPr lang="es-MX" sz="2800" b="0" i="0" u="none" strike="noStrike" baseline="0" dirty="0">
                <a:solidFill>
                  <a:srgbClr val="FF00FF"/>
                </a:solidFill>
                <a:latin typeface="BerkeleyStd-Medium"/>
              </a:rPr>
              <a:t>3. </a:t>
            </a:r>
            <a:r>
              <a:rPr lang="es-MX" sz="2800" b="0" i="0" u="none" strike="noStrike" baseline="0" dirty="0">
                <a:solidFill>
                  <a:srgbClr val="000000"/>
                </a:solidFill>
                <a:latin typeface="BerkeleyStd-Medium"/>
              </a:rPr>
              <a:t>Los planes operacionales por lo general son a corto plazo, muy detallados y su propósito es</a:t>
            </a:r>
            <a:r>
              <a:rPr lang="es-EC" sz="2800" b="0" i="0" u="none" strike="noStrike" baseline="0" dirty="0">
                <a:solidFill>
                  <a:srgbClr val="000000"/>
                </a:solidFill>
                <a:latin typeface="BerkeleyStd-Medium"/>
              </a:rPr>
              <a:t>alcanzar metas específicas.</a:t>
            </a:r>
            <a:endParaRPr lang="es-EC" sz="2800" dirty="0"/>
          </a:p>
        </p:txBody>
      </p:sp>
    </p:spTree>
    <p:extLst>
      <p:ext uri="{BB962C8B-B14F-4D97-AF65-F5344CB8AC3E}">
        <p14:creationId xmlns:p14="http://schemas.microsoft.com/office/powerpoint/2010/main" val="5652344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7314892-FD86-2065-7382-82DADDB48035}"/>
              </a:ext>
            </a:extLst>
          </p:cNvPr>
          <p:cNvSpPr>
            <a:spLocks noGrp="1"/>
          </p:cNvSpPr>
          <p:nvPr>
            <p:ph idx="1"/>
          </p:nvPr>
        </p:nvSpPr>
        <p:spPr>
          <a:xfrm>
            <a:off x="1728757" y="2378767"/>
            <a:ext cx="10178322" cy="3593591"/>
          </a:xfrm>
        </p:spPr>
        <p:txBody>
          <a:bodyPr>
            <a:noAutofit/>
          </a:bodyPr>
          <a:lstStyle/>
          <a:p>
            <a:pPr marL="0" indent="0">
              <a:buNone/>
            </a:pPr>
            <a:r>
              <a:rPr lang="es-MX" sz="3600" dirty="0">
                <a:solidFill>
                  <a:schemeClr val="tx1"/>
                </a:solidFill>
              </a:rPr>
              <a:t>Se logra la calidad cuando la organización es eficiente respecto al uso racional y planeado de los recursos, internos y externos, y eficaz cuando tiende la misión a través del cumplimiento de sus objetivos sociales, técnicos, tecnológicos, científicos, políticos, religiosos, culturales, deportivos, y académicos</a:t>
            </a:r>
            <a:endParaRPr lang="es-EC" sz="3600" dirty="0"/>
          </a:p>
        </p:txBody>
      </p:sp>
      <p:pic>
        <p:nvPicPr>
          <p:cNvPr id="5" name="Imagen 4">
            <a:extLst>
              <a:ext uri="{FF2B5EF4-FFF2-40B4-BE49-F238E27FC236}">
                <a16:creationId xmlns:a16="http://schemas.microsoft.com/office/drawing/2014/main" id="{DB085ED9-70C9-50E2-28F9-6F49BC643A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6591" y="0"/>
            <a:ext cx="3332922" cy="3332922"/>
          </a:xfrm>
          <a:prstGeom prst="rect">
            <a:avLst/>
          </a:prstGeom>
        </p:spPr>
      </p:pic>
    </p:spTree>
    <p:extLst>
      <p:ext uri="{BB962C8B-B14F-4D97-AF65-F5344CB8AC3E}">
        <p14:creationId xmlns:p14="http://schemas.microsoft.com/office/powerpoint/2010/main" val="52103353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C857131-9655-7184-D588-A7476EFE68D8}"/>
              </a:ext>
            </a:extLst>
          </p:cNvPr>
          <p:cNvSpPr>
            <a:spLocks noGrp="1"/>
          </p:cNvSpPr>
          <p:nvPr>
            <p:ph idx="1"/>
          </p:nvPr>
        </p:nvSpPr>
        <p:spPr>
          <a:xfrm>
            <a:off x="1056068" y="463639"/>
            <a:ext cx="10373932" cy="5692462"/>
          </a:xfrm>
        </p:spPr>
        <p:txBody>
          <a:bodyPr/>
          <a:lstStyle/>
          <a:p>
            <a:pPr marL="0" indent="0">
              <a:buNone/>
            </a:pPr>
            <a:r>
              <a:rPr lang="es-EC" sz="4000" b="0" i="0" u="none" strike="noStrike" baseline="0" dirty="0">
                <a:solidFill>
                  <a:srgbClr val="FF00FF"/>
                </a:solidFill>
                <a:latin typeface="DaxPro-Regular"/>
              </a:rPr>
              <a:t>Instrumentos de la planeación</a:t>
            </a:r>
          </a:p>
          <a:p>
            <a:pPr marL="0" indent="0" algn="l">
              <a:buNone/>
            </a:pPr>
            <a:r>
              <a:rPr lang="es-EC" sz="3200" b="0" i="0" u="none" strike="noStrike" baseline="0" dirty="0">
                <a:solidFill>
                  <a:srgbClr val="FF00FF"/>
                </a:solidFill>
                <a:latin typeface="DaxPro-Regular"/>
              </a:rPr>
              <a:t>Presupuesto</a:t>
            </a:r>
          </a:p>
          <a:p>
            <a:pPr marL="0" indent="0" algn="just">
              <a:buNone/>
            </a:pPr>
            <a:r>
              <a:rPr lang="es-MX" sz="2400" b="0" i="0" u="none" strike="noStrike" baseline="0" dirty="0">
                <a:solidFill>
                  <a:srgbClr val="000000"/>
                </a:solidFill>
                <a:latin typeface="BerkeleyStd-Medium"/>
              </a:rPr>
              <a:t>El presupuesto considerado como plan es la expresión de los resultados esperados en términos </a:t>
            </a:r>
            <a:r>
              <a:rPr lang="es-EC" sz="2400" b="0" i="0" u="none" strike="noStrike" baseline="0" dirty="0">
                <a:solidFill>
                  <a:srgbClr val="000000"/>
                </a:solidFill>
                <a:latin typeface="BerkeleyStd-Medium"/>
              </a:rPr>
              <a:t>numéricos.</a:t>
            </a:r>
          </a:p>
          <a:p>
            <a:pPr marL="0" indent="0" algn="just">
              <a:buNone/>
            </a:pPr>
            <a:r>
              <a:rPr lang="es-MX" sz="2400" b="0" i="0" u="none" strike="noStrike" baseline="0" dirty="0">
                <a:solidFill>
                  <a:schemeClr val="tx1"/>
                </a:solidFill>
                <a:latin typeface="BerkeleyStd-Medium"/>
              </a:rPr>
              <a:t>El presupuesto es un plan de acción expresado en términos financieros, en función de horas hombre —hombre, unidades producidas, horas máquina— o de cualquier otro término numérico </a:t>
            </a:r>
            <a:r>
              <a:rPr lang="es-EC" sz="2400" b="0" i="0" u="none" strike="noStrike" baseline="0" dirty="0">
                <a:solidFill>
                  <a:schemeClr val="tx1"/>
                </a:solidFill>
                <a:latin typeface="BerkeleyStd-Medium"/>
              </a:rPr>
              <a:t>mensurable.</a:t>
            </a:r>
          </a:p>
          <a:p>
            <a:pPr marL="0" indent="0" algn="just">
              <a:buNone/>
            </a:pPr>
            <a:endParaRPr lang="es-MX" sz="2400" b="0" i="0" u="none" strike="noStrike" baseline="0" dirty="0">
              <a:solidFill>
                <a:schemeClr val="tx1"/>
              </a:solidFill>
              <a:latin typeface="BerkeleyStd-Medium"/>
            </a:endParaRPr>
          </a:p>
          <a:p>
            <a:pPr marL="0" indent="0" algn="just">
              <a:buNone/>
            </a:pPr>
            <a:r>
              <a:rPr lang="es-MX" sz="2400" b="0" i="0" u="none" strike="noStrike" baseline="0" dirty="0">
                <a:solidFill>
                  <a:schemeClr val="tx1"/>
                </a:solidFill>
                <a:latin typeface="BerkeleyStd-Medium"/>
              </a:rPr>
              <a:t>La función del presupuesto es programar la distribución de ingresos y egresos financieros, prever el aprovechamiento de recursos y apoyar la consecución de objetivos.</a:t>
            </a:r>
            <a:endParaRPr lang="es-EC" sz="2400" dirty="0">
              <a:solidFill>
                <a:schemeClr val="tx1"/>
              </a:solidFill>
            </a:endParaRPr>
          </a:p>
        </p:txBody>
      </p:sp>
    </p:spTree>
    <p:extLst>
      <p:ext uri="{BB962C8B-B14F-4D97-AF65-F5344CB8AC3E}">
        <p14:creationId xmlns:p14="http://schemas.microsoft.com/office/powerpoint/2010/main" val="13911005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5B8F355C-893F-1E0E-35A6-A29C9B8CCC00}"/>
              </a:ext>
            </a:extLst>
          </p:cNvPr>
          <p:cNvPicPr>
            <a:picLocks noGrp="1" noChangeAspect="1"/>
          </p:cNvPicPr>
          <p:nvPr>
            <p:ph idx="1"/>
          </p:nvPr>
        </p:nvPicPr>
        <p:blipFill>
          <a:blip r:embed="rId2"/>
          <a:stretch>
            <a:fillRect/>
          </a:stretch>
        </p:blipFill>
        <p:spPr>
          <a:xfrm>
            <a:off x="1506828" y="618185"/>
            <a:ext cx="9311426" cy="5615189"/>
          </a:xfrm>
          <a:prstGeom prst="rect">
            <a:avLst/>
          </a:prstGeom>
        </p:spPr>
      </p:pic>
    </p:spTree>
    <p:extLst>
      <p:ext uri="{BB962C8B-B14F-4D97-AF65-F5344CB8AC3E}">
        <p14:creationId xmlns:p14="http://schemas.microsoft.com/office/powerpoint/2010/main" val="6560466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7E2D254-3E64-002F-69C6-CB248047F18F}"/>
              </a:ext>
            </a:extLst>
          </p:cNvPr>
          <p:cNvSpPr>
            <a:spLocks noGrp="1"/>
          </p:cNvSpPr>
          <p:nvPr>
            <p:ph idx="1"/>
          </p:nvPr>
        </p:nvSpPr>
        <p:spPr>
          <a:xfrm>
            <a:off x="1004552" y="643945"/>
            <a:ext cx="10425448" cy="5235648"/>
          </a:xfrm>
        </p:spPr>
        <p:txBody>
          <a:bodyPr>
            <a:normAutofit/>
          </a:bodyPr>
          <a:lstStyle/>
          <a:p>
            <a:pPr marL="0" indent="0" algn="l">
              <a:buNone/>
            </a:pPr>
            <a:endParaRPr lang="es-MX" sz="2800" b="0" i="0" u="none" strike="noStrike" baseline="0" dirty="0">
              <a:latin typeface="BerkeleyStd-Medium"/>
            </a:endParaRPr>
          </a:p>
          <a:p>
            <a:pPr marL="0" indent="0" algn="l">
              <a:buNone/>
            </a:pPr>
            <a:endParaRPr lang="es-MX" sz="2800" b="0" i="0" u="none" strike="noStrike" baseline="0" dirty="0">
              <a:latin typeface="BerkeleyStd-Medium"/>
            </a:endParaRPr>
          </a:p>
          <a:p>
            <a:pPr marL="0" indent="0" algn="l">
              <a:buNone/>
            </a:pPr>
            <a:r>
              <a:rPr lang="es-MX" sz="2800" b="0" i="0" u="none" strike="noStrike" baseline="0" dirty="0">
                <a:latin typeface="BerkeleyStd-Medium"/>
              </a:rPr>
              <a:t>La responsabilidad de elaborar el presupuesto corresponde a un equipo, el cual debe incluir: </a:t>
            </a:r>
            <a:r>
              <a:rPr lang="es-EC" sz="2800" b="0" i="0" u="none" strike="noStrike" baseline="0" dirty="0">
                <a:latin typeface="BerkeleyStd-Medium"/>
              </a:rPr>
              <a:t>dirigentes, patrocinadores, administradores, jefes de departamentos o áreas y sectores especiales relacionados con presupuesto.</a:t>
            </a:r>
            <a:endParaRPr lang="es-EC" sz="2800" dirty="0"/>
          </a:p>
        </p:txBody>
      </p:sp>
    </p:spTree>
    <p:extLst>
      <p:ext uri="{BB962C8B-B14F-4D97-AF65-F5344CB8AC3E}">
        <p14:creationId xmlns:p14="http://schemas.microsoft.com/office/powerpoint/2010/main" val="15685553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6B44ECD-C1A4-8CE8-31BF-FCEB3A66A4B3}"/>
              </a:ext>
            </a:extLst>
          </p:cNvPr>
          <p:cNvSpPr>
            <a:spLocks noGrp="1"/>
          </p:cNvSpPr>
          <p:nvPr>
            <p:ph idx="1"/>
          </p:nvPr>
        </p:nvSpPr>
        <p:spPr>
          <a:xfrm>
            <a:off x="1251678" y="965915"/>
            <a:ext cx="10493854" cy="5241702"/>
          </a:xfrm>
        </p:spPr>
        <p:txBody>
          <a:bodyPr>
            <a:normAutofit/>
          </a:bodyPr>
          <a:lstStyle/>
          <a:p>
            <a:pPr marL="0" indent="0" algn="l">
              <a:buNone/>
            </a:pPr>
            <a:r>
              <a:rPr lang="es-EC" sz="3600" b="1" i="0" u="none" strike="noStrike" baseline="0" dirty="0">
                <a:solidFill>
                  <a:srgbClr val="FF33FF"/>
                </a:solidFill>
                <a:latin typeface="DaxPro-Bold"/>
              </a:rPr>
              <a:t>Políticas</a:t>
            </a:r>
            <a:endParaRPr lang="es-EC" sz="3600" b="0" i="0" u="none" strike="noStrike" baseline="0" dirty="0">
              <a:solidFill>
                <a:srgbClr val="FF00FF"/>
              </a:solidFill>
              <a:latin typeface="DaxPro-Regular"/>
            </a:endParaRPr>
          </a:p>
          <a:p>
            <a:pPr marL="0" indent="0" algn="l">
              <a:buNone/>
            </a:pPr>
            <a:r>
              <a:rPr lang="es-MX" sz="3200" b="0" i="0" u="none" strike="noStrike" baseline="0" dirty="0">
                <a:solidFill>
                  <a:srgbClr val="000000"/>
                </a:solidFill>
                <a:latin typeface="BerkeleyStd-Medium"/>
              </a:rPr>
              <a:t>Las políticas son también planes cuando el sentido que se les asigna como lineamientos a seguir permiten la toma de decisiones</a:t>
            </a:r>
          </a:p>
          <a:p>
            <a:pPr marL="0" indent="0" algn="l">
              <a:buNone/>
            </a:pPr>
            <a:r>
              <a:rPr lang="es-MX" sz="3200" dirty="0">
                <a:latin typeface="BerkeleyStd-Medium"/>
              </a:rPr>
              <a:t>S</a:t>
            </a:r>
            <a:r>
              <a:rPr lang="es-MX" sz="3200" b="0" i="0" u="none" strike="noStrike" baseline="0" dirty="0">
                <a:latin typeface="BerkeleyStd-Medium"/>
              </a:rPr>
              <a:t>irven para guiar las acciones, orientar los programas, comunicar las decisiones de nivel estratégico, interpretar los objetivos organizacionales y conocer las líneas generales a las que deberá orientarse el funcionamiento de la organización</a:t>
            </a:r>
            <a:r>
              <a:rPr lang="es-MX" sz="3200" b="0" i="0" u="none" strike="noStrike" baseline="0" dirty="0">
                <a:solidFill>
                  <a:srgbClr val="000000"/>
                </a:solidFill>
                <a:latin typeface="BerkeleyStd-Medium"/>
              </a:rPr>
              <a:t>.</a:t>
            </a:r>
            <a:endParaRPr lang="es-EC" sz="3200" dirty="0"/>
          </a:p>
        </p:txBody>
      </p:sp>
    </p:spTree>
    <p:extLst>
      <p:ext uri="{BB962C8B-B14F-4D97-AF65-F5344CB8AC3E}">
        <p14:creationId xmlns:p14="http://schemas.microsoft.com/office/powerpoint/2010/main" val="29984223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AC3EBBD-92C4-3702-5C83-0989024BEA7A}"/>
              </a:ext>
            </a:extLst>
          </p:cNvPr>
          <p:cNvSpPr>
            <a:spLocks noGrp="1"/>
          </p:cNvSpPr>
          <p:nvPr>
            <p:ph idx="1"/>
          </p:nvPr>
        </p:nvSpPr>
        <p:spPr>
          <a:xfrm>
            <a:off x="1043189" y="553792"/>
            <a:ext cx="10386811" cy="5782613"/>
          </a:xfrm>
        </p:spPr>
        <p:txBody>
          <a:bodyPr>
            <a:normAutofit/>
          </a:bodyPr>
          <a:lstStyle/>
          <a:p>
            <a:pPr marL="0" indent="0" algn="just">
              <a:buNone/>
            </a:pPr>
            <a:r>
              <a:rPr lang="es-MX" sz="3200" b="1" i="0" u="none" strike="noStrike" baseline="0" dirty="0">
                <a:solidFill>
                  <a:srgbClr val="FF00FF"/>
                </a:solidFill>
                <a:latin typeface="DaxPro-Regular"/>
              </a:rPr>
              <a:t>Requisitos al elaborar las políticas </a:t>
            </a:r>
            <a:r>
              <a:rPr lang="es-MX" sz="3200" b="0" i="0" u="none" strike="noStrike" baseline="0" dirty="0">
                <a:solidFill>
                  <a:srgbClr val="000000"/>
                </a:solidFill>
                <a:latin typeface="BerkeleyStd-Medium"/>
              </a:rPr>
              <a:t>Deben tomarse en cuenta los siguientes aspectos:</a:t>
            </a:r>
          </a:p>
          <a:p>
            <a:pPr marL="0" indent="0" algn="just">
              <a:buNone/>
            </a:pPr>
            <a:r>
              <a:rPr lang="es-MX" sz="3200" b="0" i="0" u="none" strike="noStrike" baseline="0" dirty="0">
                <a:solidFill>
                  <a:srgbClr val="FF00FF"/>
                </a:solidFill>
                <a:latin typeface="BerkeleyStd-Medium"/>
              </a:rPr>
              <a:t>1. </a:t>
            </a:r>
            <a:r>
              <a:rPr lang="es-MX" sz="3200" b="0" i="0" u="none" strike="noStrike" baseline="0" dirty="0">
                <a:solidFill>
                  <a:srgbClr val="000000"/>
                </a:solidFill>
                <a:latin typeface="BerkeleyStd-Medium"/>
              </a:rPr>
              <a:t>Redacción clara y orientación positiva. Se refiere a que al elaborarlas es necesario utilizar términos que todas las personas conozcan. La orientación positiva es que el propósito a seguir sea en beneficio de las personas.</a:t>
            </a:r>
          </a:p>
          <a:p>
            <a:pPr marL="0" indent="0" algn="just">
              <a:buNone/>
            </a:pPr>
            <a:r>
              <a:rPr lang="es-MX" sz="3200" b="0" i="0" u="none" strike="noStrike" baseline="0" dirty="0">
                <a:solidFill>
                  <a:srgbClr val="FF00FF"/>
                </a:solidFill>
                <a:latin typeface="BerkeleyStd-Medium"/>
              </a:rPr>
              <a:t>2. </a:t>
            </a:r>
            <a:r>
              <a:rPr lang="es-MX" sz="3200" b="0" i="0" u="none" strike="noStrike" baseline="0" dirty="0">
                <a:solidFill>
                  <a:srgbClr val="000000"/>
                </a:solidFill>
                <a:latin typeface="BerkeleyStd-Medium"/>
              </a:rPr>
              <a:t>Ser alcanzables, que se puedan medir, y operables.</a:t>
            </a:r>
          </a:p>
          <a:p>
            <a:pPr marL="0" indent="0" algn="just">
              <a:buNone/>
            </a:pPr>
            <a:r>
              <a:rPr lang="es-MX" sz="3200" b="0" i="0" u="none" strike="noStrike" baseline="0" dirty="0">
                <a:solidFill>
                  <a:srgbClr val="FF00FF"/>
                </a:solidFill>
                <a:latin typeface="BerkeleyStd-Medium"/>
              </a:rPr>
              <a:t>3. </a:t>
            </a:r>
            <a:r>
              <a:rPr lang="es-MX" sz="3200" b="0" i="0" u="none" strike="noStrike" baseline="0" dirty="0">
                <a:solidFill>
                  <a:srgbClr val="000000"/>
                </a:solidFill>
                <a:latin typeface="BerkeleyStd-Medium"/>
              </a:rPr>
              <a:t>Poseer un alto grado de permanencia. Al elaborar una política debe considerarse que no sea momentánea, sino que tenga un margen de tiempo considerable, es decir, a futuro.</a:t>
            </a:r>
          </a:p>
        </p:txBody>
      </p:sp>
    </p:spTree>
    <p:extLst>
      <p:ext uri="{BB962C8B-B14F-4D97-AF65-F5344CB8AC3E}">
        <p14:creationId xmlns:p14="http://schemas.microsoft.com/office/powerpoint/2010/main" val="26340014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A487A526-3D3D-F906-D938-2386CC45E39D}"/>
              </a:ext>
            </a:extLst>
          </p:cNvPr>
          <p:cNvSpPr>
            <a:spLocks noGrp="1"/>
          </p:cNvSpPr>
          <p:nvPr>
            <p:ph idx="1"/>
          </p:nvPr>
        </p:nvSpPr>
        <p:spPr>
          <a:xfrm>
            <a:off x="1251678" y="682581"/>
            <a:ext cx="10178322" cy="5589430"/>
          </a:xfrm>
        </p:spPr>
        <p:txBody>
          <a:bodyPr/>
          <a:lstStyle/>
          <a:p>
            <a:pPr marL="0" indent="0" algn="l">
              <a:buNone/>
            </a:pPr>
            <a:r>
              <a:rPr lang="es-EC" sz="3200" b="0" i="0" u="none" strike="noStrike" baseline="0" dirty="0">
                <a:solidFill>
                  <a:srgbClr val="FF00FF"/>
                </a:solidFill>
                <a:latin typeface="BerkeleyStd-Medium"/>
              </a:rPr>
              <a:t>4. </a:t>
            </a:r>
            <a:r>
              <a:rPr lang="es-EC" sz="3200" b="0" i="0" u="none" strike="noStrike" baseline="0" dirty="0">
                <a:solidFill>
                  <a:srgbClr val="000000"/>
                </a:solidFill>
                <a:latin typeface="BerkeleyStd-Medium"/>
              </a:rPr>
              <a:t>Anticiparse al futuro.</a:t>
            </a:r>
          </a:p>
          <a:p>
            <a:pPr marL="0" indent="0" algn="l">
              <a:buNone/>
            </a:pPr>
            <a:r>
              <a:rPr lang="es-MX" sz="3200" b="0" i="0" u="none" strike="noStrike" baseline="0" dirty="0">
                <a:solidFill>
                  <a:srgbClr val="FF00FF"/>
                </a:solidFill>
                <a:latin typeface="BerkeleyStd-Medium"/>
              </a:rPr>
              <a:t>5. </a:t>
            </a:r>
            <a:r>
              <a:rPr lang="es-MX" sz="3200" b="0" i="0" u="none" strike="noStrike" baseline="0" dirty="0">
                <a:solidFill>
                  <a:srgbClr val="000000"/>
                </a:solidFill>
                <a:latin typeface="BerkeleyStd-Medium"/>
              </a:rPr>
              <a:t>Ser de interés para toda la comunidad.</a:t>
            </a:r>
          </a:p>
          <a:p>
            <a:pPr marL="0" indent="0" algn="l">
              <a:buNone/>
            </a:pPr>
            <a:r>
              <a:rPr lang="es-MX" sz="3200" b="0" i="0" u="none" strike="noStrike" baseline="0" dirty="0">
                <a:solidFill>
                  <a:srgbClr val="FF00FF"/>
                </a:solidFill>
                <a:latin typeface="BerkeleyStd-Medium"/>
              </a:rPr>
              <a:t>6. </a:t>
            </a:r>
            <a:r>
              <a:rPr lang="es-MX" sz="3200" b="0" i="0" u="none" strike="noStrike" baseline="0" dirty="0">
                <a:solidFill>
                  <a:srgbClr val="000000"/>
                </a:solidFill>
                <a:latin typeface="BerkeleyStd-Medium"/>
              </a:rPr>
              <a:t>Ser congruentes con las leyes respectivas.</a:t>
            </a:r>
          </a:p>
          <a:p>
            <a:pPr marL="0" indent="0" algn="l">
              <a:buNone/>
            </a:pPr>
            <a:r>
              <a:rPr lang="es-MX" sz="3200" b="0" i="0" u="none" strike="noStrike" baseline="0" dirty="0">
                <a:solidFill>
                  <a:srgbClr val="FF00FF"/>
                </a:solidFill>
                <a:latin typeface="BerkeleyStd-Medium"/>
              </a:rPr>
              <a:t>7. </a:t>
            </a:r>
            <a:r>
              <a:rPr lang="es-MX" sz="3200" b="0" i="0" u="none" strike="noStrike" baseline="0" dirty="0">
                <a:solidFill>
                  <a:srgbClr val="000000"/>
                </a:solidFill>
                <a:latin typeface="BerkeleyStd-Medium"/>
              </a:rPr>
              <a:t>Ser congruentes con los objetivos generales de las organizaciones que participan.</a:t>
            </a:r>
          </a:p>
          <a:p>
            <a:pPr marL="0" indent="0" algn="l">
              <a:buNone/>
            </a:pPr>
            <a:r>
              <a:rPr lang="es-MX" sz="3200" b="0" i="0" u="none" strike="noStrike" baseline="0" dirty="0">
                <a:solidFill>
                  <a:srgbClr val="FF00FF"/>
                </a:solidFill>
                <a:latin typeface="BerkeleyStd-Medium"/>
              </a:rPr>
              <a:t>8. </a:t>
            </a:r>
            <a:r>
              <a:rPr lang="es-MX" sz="3200" b="0" i="0" u="none" strike="noStrike" baseline="0" dirty="0">
                <a:solidFill>
                  <a:srgbClr val="000000"/>
                </a:solidFill>
                <a:latin typeface="BerkeleyStd-Medium"/>
              </a:rPr>
              <a:t>Permitir dentro de ciertos límites la discrecionalidad. A pesar de delimitar el área sobre la cual se pueden tomar decisiones, una política debe permitir la aplicación del criterio de </a:t>
            </a:r>
            <a:r>
              <a:rPr lang="es-EC" sz="3200" b="0" i="0" u="none" strike="noStrike" baseline="0" dirty="0">
                <a:solidFill>
                  <a:srgbClr val="000000"/>
                </a:solidFill>
                <a:latin typeface="BerkeleyStd-Medium"/>
              </a:rPr>
              <a:t>quien la aplicará.</a:t>
            </a:r>
            <a:endParaRPr lang="es-EC" sz="3200" dirty="0"/>
          </a:p>
          <a:p>
            <a:endParaRPr lang="es-EC" dirty="0"/>
          </a:p>
        </p:txBody>
      </p:sp>
    </p:spTree>
    <p:extLst>
      <p:ext uri="{BB962C8B-B14F-4D97-AF65-F5344CB8AC3E}">
        <p14:creationId xmlns:p14="http://schemas.microsoft.com/office/powerpoint/2010/main" val="7849262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6E9BB0B-4D16-BA77-4026-CAF053EE00A0}"/>
              </a:ext>
            </a:extLst>
          </p:cNvPr>
          <p:cNvSpPr>
            <a:spLocks noGrp="1"/>
          </p:cNvSpPr>
          <p:nvPr>
            <p:ph idx="1"/>
          </p:nvPr>
        </p:nvSpPr>
        <p:spPr>
          <a:xfrm>
            <a:off x="901521" y="592428"/>
            <a:ext cx="10740980" cy="5898523"/>
          </a:xfrm>
        </p:spPr>
        <p:txBody>
          <a:bodyPr>
            <a:normAutofit/>
          </a:bodyPr>
          <a:lstStyle/>
          <a:p>
            <a:pPr marL="0" indent="0" algn="l">
              <a:buNone/>
            </a:pPr>
            <a:r>
              <a:rPr lang="es-EC" sz="3600" b="1" i="0" u="none" strike="noStrike" baseline="0" dirty="0">
                <a:solidFill>
                  <a:srgbClr val="FF33FF"/>
                </a:solidFill>
                <a:latin typeface="DaxPro-Bold"/>
              </a:rPr>
              <a:t>Programas</a:t>
            </a:r>
          </a:p>
          <a:p>
            <a:pPr marL="0" indent="0" algn="l">
              <a:buNone/>
            </a:pPr>
            <a:r>
              <a:rPr lang="es-MX" sz="2800" b="0" i="0" u="none" strike="noStrike" baseline="0" dirty="0">
                <a:solidFill>
                  <a:srgbClr val="000000"/>
                </a:solidFill>
                <a:latin typeface="BerkeleyStd-Medium"/>
              </a:rPr>
              <a:t>Los programas son planes específicos de acción en los que no sólo se fijan objetivos y secuencia de operaciones, sino, especialmente, el tiempo requerido para su ejecución.</a:t>
            </a:r>
          </a:p>
          <a:p>
            <a:pPr marL="0" indent="0" algn="l">
              <a:buNone/>
            </a:pPr>
            <a:r>
              <a:rPr lang="es-MX" sz="2800" dirty="0">
                <a:latin typeface="BerkeleyStd-Medium"/>
              </a:rPr>
              <a:t>S</a:t>
            </a:r>
            <a:r>
              <a:rPr lang="es-MX" sz="2800" b="0" i="0" u="none" strike="noStrike" baseline="0" dirty="0">
                <a:latin typeface="BerkeleyStd-Medium"/>
              </a:rPr>
              <a:t>on las alternativas de solución que deciden la secuencia en las actividades, la utilización de recursos y la forma de alcanzar los objetivos de la organización.</a:t>
            </a:r>
          </a:p>
          <a:p>
            <a:pPr marL="0" indent="0" algn="l">
              <a:buNone/>
            </a:pPr>
            <a:r>
              <a:rPr lang="es-EC" sz="2800" b="0" i="0" u="none" strike="noStrike" baseline="0" dirty="0">
                <a:solidFill>
                  <a:srgbClr val="FF00FF"/>
                </a:solidFill>
                <a:latin typeface="DaxPro-Regular"/>
              </a:rPr>
              <a:t>Clasificación</a:t>
            </a:r>
          </a:p>
          <a:p>
            <a:pPr marL="0" indent="0" algn="l">
              <a:buNone/>
            </a:pPr>
            <a:r>
              <a:rPr lang="es-MX" sz="2800" b="0" i="0" u="none" strike="noStrike" baseline="0" dirty="0">
                <a:solidFill>
                  <a:srgbClr val="000000"/>
                </a:solidFill>
                <a:latin typeface="BerkeleyStd-Medium"/>
              </a:rPr>
              <a:t>Pueden definirse cuatro clasificaciones:</a:t>
            </a:r>
          </a:p>
          <a:p>
            <a:pPr marL="0" indent="0" algn="l">
              <a:buNone/>
            </a:pPr>
            <a:r>
              <a:rPr lang="es-MX" sz="2800" b="0" i="0" u="none" strike="noStrike" baseline="0" dirty="0">
                <a:solidFill>
                  <a:srgbClr val="FF00FF"/>
                </a:solidFill>
                <a:latin typeface="BerkeleyStd-Medium"/>
              </a:rPr>
              <a:t>1. </a:t>
            </a:r>
            <a:r>
              <a:rPr lang="es-MX" sz="2800" b="0" i="1" u="none" strike="noStrike" baseline="0" dirty="0">
                <a:solidFill>
                  <a:srgbClr val="000000"/>
                </a:solidFill>
                <a:latin typeface="BerkeleyStd-Italic"/>
              </a:rPr>
              <a:t>Programas generales</a:t>
            </a:r>
            <a:r>
              <a:rPr lang="es-MX" sz="2800" b="0" i="0" u="none" strike="noStrike" baseline="0" dirty="0">
                <a:solidFill>
                  <a:srgbClr val="000000"/>
                </a:solidFill>
                <a:latin typeface="BerkeleyStd-Medium"/>
              </a:rPr>
              <a:t>. Se desprenden de los planes de nivel estratégico</a:t>
            </a:r>
            <a:r>
              <a:rPr lang="es-MX" b="0" i="0" u="none" strike="noStrike" baseline="0" dirty="0">
                <a:solidFill>
                  <a:srgbClr val="000000"/>
                </a:solidFill>
                <a:latin typeface="BerkeleyStd-Medium"/>
              </a:rPr>
              <a:t>.</a:t>
            </a:r>
          </a:p>
        </p:txBody>
      </p:sp>
    </p:spTree>
    <p:extLst>
      <p:ext uri="{BB962C8B-B14F-4D97-AF65-F5344CB8AC3E}">
        <p14:creationId xmlns:p14="http://schemas.microsoft.com/office/powerpoint/2010/main" val="27920809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CFE33C5-ECDC-4C26-B7DA-C53DE4441C44}"/>
              </a:ext>
            </a:extLst>
          </p:cNvPr>
          <p:cNvSpPr>
            <a:spLocks noGrp="1"/>
          </p:cNvSpPr>
          <p:nvPr>
            <p:ph idx="1"/>
          </p:nvPr>
        </p:nvSpPr>
        <p:spPr>
          <a:xfrm>
            <a:off x="1251678" y="953037"/>
            <a:ext cx="10178322" cy="4926555"/>
          </a:xfrm>
        </p:spPr>
        <p:txBody>
          <a:bodyPr/>
          <a:lstStyle/>
          <a:p>
            <a:pPr marL="0" indent="0" algn="l">
              <a:buNone/>
            </a:pPr>
            <a:endParaRPr lang="es-MX" sz="3600" b="0" i="0" u="none" strike="noStrike" baseline="0" dirty="0">
              <a:solidFill>
                <a:srgbClr val="FF00FF"/>
              </a:solidFill>
              <a:latin typeface="BerkeleyStd-Medium"/>
            </a:endParaRPr>
          </a:p>
          <a:p>
            <a:pPr marL="0" indent="0" algn="l">
              <a:buNone/>
            </a:pPr>
            <a:r>
              <a:rPr lang="es-MX" sz="3600" b="0" i="0" u="none" strike="noStrike" baseline="0" dirty="0">
                <a:solidFill>
                  <a:srgbClr val="FF00FF"/>
                </a:solidFill>
                <a:latin typeface="BerkeleyStd-Medium"/>
              </a:rPr>
              <a:t>2. </a:t>
            </a:r>
            <a:r>
              <a:rPr lang="es-MX" sz="3600" b="0" i="1" u="none" strike="noStrike" baseline="0" dirty="0">
                <a:solidFill>
                  <a:srgbClr val="000000"/>
                </a:solidFill>
                <a:latin typeface="BerkeleyStd-Italic"/>
              </a:rPr>
              <a:t>Programas específicos</a:t>
            </a:r>
            <a:r>
              <a:rPr lang="es-MX" sz="3600" b="0" i="0" u="none" strike="noStrike" baseline="0" dirty="0">
                <a:solidFill>
                  <a:srgbClr val="000000"/>
                </a:solidFill>
                <a:latin typeface="BerkeleyStd-Medium"/>
              </a:rPr>
              <a:t>. Son departamentales, sectoriales o de ambos tipos a la vez.</a:t>
            </a:r>
          </a:p>
          <a:p>
            <a:pPr marL="0" indent="0" algn="l">
              <a:buNone/>
            </a:pPr>
            <a:r>
              <a:rPr lang="es-MX" sz="3600" b="0" i="0" u="none" strike="noStrike" baseline="0" dirty="0">
                <a:solidFill>
                  <a:srgbClr val="FF00FF"/>
                </a:solidFill>
                <a:latin typeface="BerkeleyStd-Medium"/>
              </a:rPr>
              <a:t>3. </a:t>
            </a:r>
            <a:r>
              <a:rPr lang="es-MX" sz="3600" b="0" i="1" u="none" strike="noStrike" baseline="0" dirty="0">
                <a:solidFill>
                  <a:srgbClr val="000000"/>
                </a:solidFill>
                <a:latin typeface="BerkeleyStd-Italic"/>
              </a:rPr>
              <a:t>A largo plazo</a:t>
            </a:r>
            <a:r>
              <a:rPr lang="es-MX" sz="3600" b="0" i="0" u="none" strike="noStrike" baseline="0" dirty="0">
                <a:solidFill>
                  <a:srgbClr val="000000"/>
                </a:solidFill>
                <a:latin typeface="BerkeleyStd-Medium"/>
              </a:rPr>
              <a:t>. Se dividen, a su vez, en distantes y remotos.</a:t>
            </a:r>
          </a:p>
          <a:p>
            <a:pPr marL="0" indent="0" algn="l">
              <a:buNone/>
            </a:pPr>
            <a:r>
              <a:rPr lang="es-MX" sz="3600" b="0" i="0" u="none" strike="noStrike" baseline="0" dirty="0">
                <a:solidFill>
                  <a:srgbClr val="FF00FF"/>
                </a:solidFill>
                <a:latin typeface="BerkeleyStd-Medium"/>
              </a:rPr>
              <a:t>4. </a:t>
            </a:r>
            <a:r>
              <a:rPr lang="es-MX" sz="3600" b="0" i="1" u="none" strike="noStrike" baseline="0" dirty="0">
                <a:solidFill>
                  <a:srgbClr val="000000"/>
                </a:solidFill>
                <a:latin typeface="BerkeleyStd-Italic"/>
              </a:rPr>
              <a:t>A corto plazo</a:t>
            </a:r>
            <a:r>
              <a:rPr lang="es-MX" sz="3600" b="0" i="0" u="none" strike="noStrike" baseline="0" dirty="0">
                <a:solidFill>
                  <a:srgbClr val="000000"/>
                </a:solidFill>
                <a:latin typeface="BerkeleyStd-Medium"/>
              </a:rPr>
              <a:t>. Se clasifican, a su vez, en inmediatos y mediatos, y varían desde seis meses </a:t>
            </a:r>
            <a:r>
              <a:rPr lang="es-EC" sz="3600" b="0" i="0" u="none" strike="noStrike" baseline="0" dirty="0">
                <a:solidFill>
                  <a:srgbClr val="000000"/>
                </a:solidFill>
                <a:latin typeface="BerkeleyStd-Medium"/>
              </a:rPr>
              <a:t>hasta un año</a:t>
            </a:r>
            <a:endParaRPr lang="es-EC" sz="3600" dirty="0"/>
          </a:p>
          <a:p>
            <a:endParaRPr lang="es-EC" dirty="0"/>
          </a:p>
        </p:txBody>
      </p:sp>
    </p:spTree>
    <p:extLst>
      <p:ext uri="{BB962C8B-B14F-4D97-AF65-F5344CB8AC3E}">
        <p14:creationId xmlns:p14="http://schemas.microsoft.com/office/powerpoint/2010/main" val="27625781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7FE43A27-7AE8-AB08-1D54-36A30AB857B2}"/>
              </a:ext>
            </a:extLst>
          </p:cNvPr>
          <p:cNvSpPr>
            <a:spLocks noGrp="1"/>
          </p:cNvSpPr>
          <p:nvPr>
            <p:ph idx="1"/>
          </p:nvPr>
        </p:nvSpPr>
        <p:spPr>
          <a:xfrm>
            <a:off x="1056067" y="837127"/>
            <a:ext cx="10496281" cy="5318974"/>
          </a:xfrm>
        </p:spPr>
        <p:txBody>
          <a:bodyPr>
            <a:normAutofit lnSpcReduction="10000"/>
          </a:bodyPr>
          <a:lstStyle/>
          <a:p>
            <a:pPr marL="0" indent="0" algn="l">
              <a:buNone/>
            </a:pPr>
            <a:r>
              <a:rPr lang="es-EC" sz="4400" b="1" i="0" u="none" strike="noStrike" baseline="0" dirty="0">
                <a:solidFill>
                  <a:srgbClr val="FF33FF"/>
                </a:solidFill>
                <a:latin typeface="DaxPro-Bold"/>
              </a:rPr>
              <a:t>Cronogramas</a:t>
            </a:r>
          </a:p>
          <a:p>
            <a:pPr marL="0" indent="0" algn="just">
              <a:buNone/>
            </a:pPr>
            <a:r>
              <a:rPr lang="es-MX" sz="3200" b="0" i="0" u="none" strike="noStrike" baseline="0" dirty="0">
                <a:solidFill>
                  <a:srgbClr val="000000"/>
                </a:solidFill>
                <a:latin typeface="BerkeleyStd-Medium"/>
              </a:rPr>
              <a:t>Los cronogramas son diagramas en los que se describen acciones o eventos en las fi las y en las columnas, los periodos considerados como estándar.</a:t>
            </a:r>
          </a:p>
          <a:p>
            <a:pPr marL="0" indent="0" algn="just">
              <a:buNone/>
            </a:pPr>
            <a:r>
              <a:rPr lang="es-MX" sz="3200" b="0" i="0" u="none" strike="noStrike" baseline="0" dirty="0">
                <a:solidFill>
                  <a:srgbClr val="000000"/>
                </a:solidFill>
                <a:latin typeface="BerkeleyStd-Medium"/>
              </a:rPr>
              <a:t>La función de los cronogramas es relacionar dos variables: eventos y tiempo.</a:t>
            </a:r>
          </a:p>
          <a:p>
            <a:pPr marL="0" indent="0" algn="just">
              <a:buNone/>
            </a:pPr>
            <a:r>
              <a:rPr lang="es-MX" sz="3200" b="0" i="0" u="none" strike="noStrike" baseline="0" dirty="0">
                <a:latin typeface="BerkeleyStd-Medium"/>
              </a:rPr>
              <a:t>Los cronogramas son importantes como plan y control. Además de permitir visualizar el inicio y el final de una actividad.</a:t>
            </a:r>
            <a:endParaRPr lang="es-EC" sz="3200" dirty="0"/>
          </a:p>
        </p:txBody>
      </p:sp>
    </p:spTree>
    <p:extLst>
      <p:ext uri="{BB962C8B-B14F-4D97-AF65-F5344CB8AC3E}">
        <p14:creationId xmlns:p14="http://schemas.microsoft.com/office/powerpoint/2010/main" val="384863192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03E037D4-44FB-45CB-8CB7-F9AB2EB1EAB8}"/>
              </a:ext>
            </a:extLst>
          </p:cNvPr>
          <p:cNvGraphicFramePr>
            <a:graphicFrameLocks noGrp="1"/>
          </p:cNvGraphicFramePr>
          <p:nvPr>
            <p:ph idx="1"/>
            <p:extLst>
              <p:ext uri="{D42A27DB-BD31-4B8C-83A1-F6EECF244321}">
                <p14:modId xmlns:p14="http://schemas.microsoft.com/office/powerpoint/2010/main" val="4026787004"/>
              </p:ext>
            </p:extLst>
          </p:nvPr>
        </p:nvGraphicFramePr>
        <p:xfrm>
          <a:off x="1135040" y="1186180"/>
          <a:ext cx="10179048" cy="4485640"/>
        </p:xfrm>
        <a:graphic>
          <a:graphicData uri="http://schemas.openxmlformats.org/drawingml/2006/table">
            <a:tbl>
              <a:tblPr firstRow="1" bandRow="1">
                <a:tableStyleId>{5C22544A-7EE6-4342-B048-85BDC9FD1C3A}</a:tableStyleId>
              </a:tblPr>
              <a:tblGrid>
                <a:gridCol w="2544762">
                  <a:extLst>
                    <a:ext uri="{9D8B030D-6E8A-4147-A177-3AD203B41FA5}">
                      <a16:colId xmlns:a16="http://schemas.microsoft.com/office/drawing/2014/main" val="2854167796"/>
                    </a:ext>
                  </a:extLst>
                </a:gridCol>
                <a:gridCol w="2544762">
                  <a:extLst>
                    <a:ext uri="{9D8B030D-6E8A-4147-A177-3AD203B41FA5}">
                      <a16:colId xmlns:a16="http://schemas.microsoft.com/office/drawing/2014/main" val="3089961166"/>
                    </a:ext>
                  </a:extLst>
                </a:gridCol>
                <a:gridCol w="2544762">
                  <a:extLst>
                    <a:ext uri="{9D8B030D-6E8A-4147-A177-3AD203B41FA5}">
                      <a16:colId xmlns:a16="http://schemas.microsoft.com/office/drawing/2014/main" val="756523877"/>
                    </a:ext>
                  </a:extLst>
                </a:gridCol>
                <a:gridCol w="2544762">
                  <a:extLst>
                    <a:ext uri="{9D8B030D-6E8A-4147-A177-3AD203B41FA5}">
                      <a16:colId xmlns:a16="http://schemas.microsoft.com/office/drawing/2014/main" val="1539817472"/>
                    </a:ext>
                  </a:extLst>
                </a:gridCol>
              </a:tblGrid>
              <a:tr h="370840">
                <a:tc>
                  <a:txBody>
                    <a:bodyPr/>
                    <a:lstStyle/>
                    <a:p>
                      <a:r>
                        <a:rPr lang="es-EC" sz="1800" b="1" i="0" u="none" strike="noStrike" kern="1200" baseline="0" dirty="0">
                          <a:solidFill>
                            <a:schemeClr val="lt1"/>
                          </a:solidFill>
                          <a:latin typeface="+mn-lt"/>
                          <a:ea typeface="+mn-ea"/>
                          <a:cs typeface="+mn-cs"/>
                        </a:rPr>
                        <a:t>Fecha y hora</a:t>
                      </a:r>
                      <a:endParaRPr lang="es-EC" dirty="0"/>
                    </a:p>
                  </a:txBody>
                  <a:tcPr/>
                </a:tc>
                <a:tc>
                  <a:txBody>
                    <a:bodyPr/>
                    <a:lstStyle/>
                    <a:p>
                      <a:r>
                        <a:rPr lang="es-EC" sz="1800" b="1" i="0" u="none" strike="noStrike" kern="1200" baseline="0" dirty="0">
                          <a:solidFill>
                            <a:schemeClr val="lt1"/>
                          </a:solidFill>
                          <a:latin typeface="+mn-lt"/>
                          <a:ea typeface="+mn-ea"/>
                          <a:cs typeface="+mn-cs"/>
                        </a:rPr>
                        <a:t>Aspecto</a:t>
                      </a:r>
                      <a:endParaRPr lang="es-EC" dirty="0"/>
                    </a:p>
                  </a:txBody>
                  <a:tcPr/>
                </a:tc>
                <a:tc>
                  <a:txBody>
                    <a:bodyPr/>
                    <a:lstStyle/>
                    <a:p>
                      <a:r>
                        <a:rPr lang="es-EC" sz="1800" b="1" i="0" u="none" strike="noStrike" kern="1200" baseline="0" dirty="0">
                          <a:solidFill>
                            <a:schemeClr val="lt1"/>
                          </a:solidFill>
                          <a:latin typeface="+mn-lt"/>
                          <a:ea typeface="+mn-ea"/>
                          <a:cs typeface="+mn-cs"/>
                        </a:rPr>
                        <a:t>Actividades</a:t>
                      </a:r>
                      <a:endParaRPr lang="es-EC" dirty="0"/>
                    </a:p>
                  </a:txBody>
                  <a:tcPr/>
                </a:tc>
                <a:tc>
                  <a:txBody>
                    <a:bodyPr/>
                    <a:lstStyle/>
                    <a:p>
                      <a:r>
                        <a:rPr lang="es-EC" sz="1800" b="1" i="0" u="none" strike="noStrike" kern="1200" baseline="0" dirty="0">
                          <a:solidFill>
                            <a:schemeClr val="lt1"/>
                          </a:solidFill>
                          <a:latin typeface="+mn-lt"/>
                          <a:ea typeface="+mn-ea"/>
                          <a:cs typeface="+mn-cs"/>
                        </a:rPr>
                        <a:t>Evaluación</a:t>
                      </a:r>
                      <a:endParaRPr lang="es-EC" dirty="0"/>
                    </a:p>
                  </a:txBody>
                  <a:tcPr/>
                </a:tc>
                <a:extLst>
                  <a:ext uri="{0D108BD9-81ED-4DB2-BD59-A6C34878D82A}">
                    <a16:rowId xmlns:a16="http://schemas.microsoft.com/office/drawing/2014/main" val="3808890781"/>
                  </a:ext>
                </a:extLst>
              </a:tr>
              <a:tr h="370840">
                <a:tc>
                  <a:txBody>
                    <a:bodyPr/>
                    <a:lstStyle/>
                    <a:p>
                      <a:endParaRPr lang="es-EC" dirty="0"/>
                    </a:p>
                  </a:txBody>
                  <a:tcPr/>
                </a:tc>
                <a:tc>
                  <a:txBody>
                    <a:bodyPr/>
                    <a:lstStyle/>
                    <a:p>
                      <a:r>
                        <a:rPr lang="es-EC" sz="1800" b="0" i="0" u="none" strike="noStrike" kern="1200" baseline="0" dirty="0">
                          <a:solidFill>
                            <a:schemeClr val="dk1"/>
                          </a:solidFill>
                          <a:latin typeface="+mn-lt"/>
                          <a:ea typeface="+mn-ea"/>
                          <a:cs typeface="+mn-cs"/>
                        </a:rPr>
                        <a:t>Supervisión en</a:t>
                      </a:r>
                    </a:p>
                    <a:p>
                      <a:r>
                        <a:rPr lang="es-EC" sz="1800" b="0" i="0" u="none" strike="noStrike" kern="1200" baseline="0" dirty="0">
                          <a:solidFill>
                            <a:schemeClr val="dk1"/>
                          </a:solidFill>
                          <a:latin typeface="+mn-lt"/>
                          <a:ea typeface="+mn-ea"/>
                          <a:cs typeface="+mn-cs"/>
                        </a:rPr>
                        <a:t>servicios</a:t>
                      </a:r>
                      <a:endParaRPr lang="es-EC" dirty="0"/>
                    </a:p>
                  </a:txBody>
                  <a:tcPr/>
                </a:tc>
                <a:tc>
                  <a:txBody>
                    <a:bodyPr/>
                    <a:lstStyle/>
                    <a:p>
                      <a:r>
                        <a:rPr lang="es-EC" sz="1800" b="0" i="0" u="none" strike="noStrike" kern="1200" baseline="0" dirty="0">
                          <a:solidFill>
                            <a:schemeClr val="dk1"/>
                          </a:solidFill>
                          <a:latin typeface="+mn-lt"/>
                          <a:ea typeface="+mn-ea"/>
                          <a:cs typeface="+mn-cs"/>
                        </a:rPr>
                        <a:t>Revisar material de curación.</a:t>
                      </a:r>
                    </a:p>
                    <a:p>
                      <a:r>
                        <a:rPr lang="es-MX" sz="1800" b="0" i="0" u="none" strike="noStrike" kern="1200" baseline="0" dirty="0">
                          <a:solidFill>
                            <a:schemeClr val="dk1"/>
                          </a:solidFill>
                          <a:latin typeface="+mn-lt"/>
                          <a:ea typeface="+mn-ea"/>
                          <a:cs typeface="+mn-cs"/>
                        </a:rPr>
                        <a:t>Valorar el estado físico del material,</a:t>
                      </a:r>
                    </a:p>
                    <a:p>
                      <a:r>
                        <a:rPr lang="es-EC" sz="1800" b="0" i="0" u="none" strike="noStrike" kern="1200" baseline="0" dirty="0">
                          <a:solidFill>
                            <a:schemeClr val="dk1"/>
                          </a:solidFill>
                          <a:latin typeface="+mn-lt"/>
                          <a:ea typeface="+mn-ea"/>
                          <a:cs typeface="+mn-cs"/>
                        </a:rPr>
                        <a:t>equipo e instrumental del servicio</a:t>
                      </a:r>
                    </a:p>
                    <a:p>
                      <a:r>
                        <a:rPr lang="es-EC" sz="1800" b="0" i="0" u="none" strike="noStrike" kern="1200" baseline="0" dirty="0">
                          <a:solidFill>
                            <a:schemeClr val="dk1"/>
                          </a:solidFill>
                          <a:latin typeface="+mn-lt"/>
                          <a:ea typeface="+mn-ea"/>
                          <a:cs typeface="+mn-cs"/>
                        </a:rPr>
                        <a:t>de urgencias</a:t>
                      </a:r>
                      <a:endParaRPr lang="es-EC" dirty="0"/>
                    </a:p>
                  </a:txBody>
                  <a:tcPr/>
                </a:tc>
                <a:tc>
                  <a:txBody>
                    <a:bodyPr/>
                    <a:lstStyle/>
                    <a:p>
                      <a:r>
                        <a:rPr lang="es-MX" sz="1800" b="0" i="0" u="none" strike="noStrike" kern="1200" baseline="0" dirty="0">
                          <a:solidFill>
                            <a:schemeClr val="dk1"/>
                          </a:solidFill>
                          <a:latin typeface="+mn-lt"/>
                          <a:ea typeface="+mn-ea"/>
                          <a:cs typeface="+mn-cs"/>
                        </a:rPr>
                        <a:t>Por comparación con el inventario,</a:t>
                      </a:r>
                    </a:p>
                    <a:p>
                      <a:r>
                        <a:rPr lang="es-MX" sz="1800" b="0" i="0" u="none" strike="noStrike" kern="1200" baseline="0" dirty="0">
                          <a:solidFill>
                            <a:schemeClr val="dk1"/>
                          </a:solidFill>
                          <a:latin typeface="+mn-lt"/>
                          <a:ea typeface="+mn-ea"/>
                          <a:cs typeface="+mn-cs"/>
                        </a:rPr>
                        <a:t>determinar el estado físico del</a:t>
                      </a:r>
                    </a:p>
                    <a:p>
                      <a:r>
                        <a:rPr lang="es-EC" sz="1800" b="0" i="0" u="none" strike="noStrike" kern="1200" baseline="0" dirty="0">
                          <a:solidFill>
                            <a:schemeClr val="dk1"/>
                          </a:solidFill>
                          <a:latin typeface="+mn-lt"/>
                          <a:ea typeface="+mn-ea"/>
                          <a:cs typeface="+mn-cs"/>
                        </a:rPr>
                        <a:t>material y equipo</a:t>
                      </a:r>
                      <a:endParaRPr lang="es-EC" dirty="0"/>
                    </a:p>
                  </a:txBody>
                  <a:tcPr/>
                </a:tc>
                <a:extLst>
                  <a:ext uri="{0D108BD9-81ED-4DB2-BD59-A6C34878D82A}">
                    <a16:rowId xmlns:a16="http://schemas.microsoft.com/office/drawing/2014/main" val="838099151"/>
                  </a:ext>
                </a:extLst>
              </a:tr>
              <a:tr h="370840">
                <a:tc>
                  <a:txBody>
                    <a:bodyPr/>
                    <a:lstStyle/>
                    <a:p>
                      <a:endParaRPr lang="es-EC"/>
                    </a:p>
                  </a:txBody>
                  <a:tcPr/>
                </a:tc>
                <a:tc>
                  <a:txBody>
                    <a:bodyPr/>
                    <a:lstStyle/>
                    <a:p>
                      <a:r>
                        <a:rPr lang="es-EC" sz="1800" b="0" i="0" u="none" strike="noStrike" kern="1200" baseline="0" dirty="0">
                          <a:solidFill>
                            <a:schemeClr val="dk1"/>
                          </a:solidFill>
                          <a:latin typeface="+mn-lt"/>
                          <a:ea typeface="+mn-ea"/>
                          <a:cs typeface="+mn-cs"/>
                        </a:rPr>
                        <a:t>Con pacientes</a:t>
                      </a:r>
                      <a:endParaRPr lang="es-EC" dirty="0"/>
                    </a:p>
                  </a:txBody>
                  <a:tcPr/>
                </a:tc>
                <a:tc>
                  <a:txBody>
                    <a:bodyPr/>
                    <a:lstStyle/>
                    <a:p>
                      <a:r>
                        <a:rPr lang="es-MX" sz="1800" b="0" i="0" u="none" strike="noStrike" kern="1200" baseline="0" dirty="0">
                          <a:solidFill>
                            <a:schemeClr val="dk1"/>
                          </a:solidFill>
                          <a:latin typeface="+mn-lt"/>
                          <a:ea typeface="+mn-ea"/>
                          <a:cs typeface="+mn-cs"/>
                        </a:rPr>
                        <a:t>Observar la satisfacción de necesidades</a:t>
                      </a:r>
                      <a:endParaRPr lang="es-EC" dirty="0"/>
                    </a:p>
                  </a:txBody>
                  <a:tcPr/>
                </a:tc>
                <a:tc>
                  <a:txBody>
                    <a:bodyPr/>
                    <a:lstStyle/>
                    <a:p>
                      <a:r>
                        <a:rPr lang="es-MX" sz="1800" b="0" i="0" u="none" strike="noStrike" kern="1200" baseline="0" dirty="0">
                          <a:solidFill>
                            <a:schemeClr val="dk1"/>
                          </a:solidFill>
                          <a:latin typeface="+mn-lt"/>
                          <a:ea typeface="+mn-ea"/>
                          <a:cs typeface="+mn-cs"/>
                        </a:rPr>
                        <a:t>Por observación con formato y por</a:t>
                      </a:r>
                    </a:p>
                    <a:p>
                      <a:r>
                        <a:rPr lang="es-MX" sz="1800" b="0" i="0" u="none" strike="noStrike" kern="1200" baseline="0" dirty="0">
                          <a:solidFill>
                            <a:schemeClr val="dk1"/>
                          </a:solidFill>
                          <a:latin typeface="+mn-lt"/>
                          <a:ea typeface="+mn-ea"/>
                          <a:cs typeface="+mn-cs"/>
                        </a:rPr>
                        <a:t>la opinión de los pacientes</a:t>
                      </a:r>
                      <a:endParaRPr lang="es-EC" dirty="0"/>
                    </a:p>
                  </a:txBody>
                  <a:tcPr/>
                </a:tc>
                <a:extLst>
                  <a:ext uri="{0D108BD9-81ED-4DB2-BD59-A6C34878D82A}">
                    <a16:rowId xmlns:a16="http://schemas.microsoft.com/office/drawing/2014/main" val="2717078992"/>
                  </a:ext>
                </a:extLst>
              </a:tr>
              <a:tr h="370840">
                <a:tc>
                  <a:txBody>
                    <a:bodyPr/>
                    <a:lstStyle/>
                    <a:p>
                      <a:endParaRPr lang="es-EC"/>
                    </a:p>
                  </a:txBody>
                  <a:tcPr/>
                </a:tc>
                <a:tc>
                  <a:txBody>
                    <a:bodyPr/>
                    <a:lstStyle/>
                    <a:p>
                      <a:r>
                        <a:rPr lang="es-EC" sz="1800" b="0" i="0" u="none" strike="noStrike" kern="1200" baseline="0" dirty="0">
                          <a:solidFill>
                            <a:schemeClr val="dk1"/>
                          </a:solidFill>
                          <a:latin typeface="+mn-lt"/>
                          <a:ea typeface="+mn-ea"/>
                          <a:cs typeface="+mn-cs"/>
                        </a:rPr>
                        <a:t>Con personal</a:t>
                      </a:r>
                      <a:endParaRPr lang="es-EC" dirty="0"/>
                    </a:p>
                  </a:txBody>
                  <a:tcPr/>
                </a:tc>
                <a:tc>
                  <a:txBody>
                    <a:bodyPr/>
                    <a:lstStyle/>
                    <a:p>
                      <a:r>
                        <a:rPr lang="es-EC" sz="1800" b="0" i="0" u="none" strike="noStrike" kern="1200" baseline="0" dirty="0">
                          <a:solidFill>
                            <a:schemeClr val="dk1"/>
                          </a:solidFill>
                          <a:latin typeface="+mn-lt"/>
                          <a:ea typeface="+mn-ea"/>
                          <a:cs typeface="+mn-cs"/>
                        </a:rPr>
                        <a:t>Actualizar expedientes</a:t>
                      </a:r>
                      <a:endParaRPr lang="es-EC" dirty="0"/>
                    </a:p>
                  </a:txBody>
                  <a:tcPr/>
                </a:tc>
                <a:tc>
                  <a:txBody>
                    <a:bodyPr/>
                    <a:lstStyle/>
                    <a:p>
                      <a:r>
                        <a:rPr lang="es-EC" sz="1800" b="0" i="0" u="none" strike="noStrike" kern="1200" baseline="0" dirty="0">
                          <a:solidFill>
                            <a:schemeClr val="dk1"/>
                          </a:solidFill>
                          <a:latin typeface="+mn-lt"/>
                          <a:ea typeface="+mn-ea"/>
                          <a:cs typeface="+mn-cs"/>
                        </a:rPr>
                        <a:t>Con documentos proporcionados</a:t>
                      </a:r>
                    </a:p>
                    <a:p>
                      <a:r>
                        <a:rPr lang="es-EC" sz="1800" b="0" i="0" u="none" strike="noStrike" kern="1200" baseline="0" dirty="0">
                          <a:solidFill>
                            <a:schemeClr val="dk1"/>
                          </a:solidFill>
                          <a:latin typeface="+mn-lt"/>
                          <a:ea typeface="+mn-ea"/>
                          <a:cs typeface="+mn-cs"/>
                        </a:rPr>
                        <a:t>por el personal</a:t>
                      </a:r>
                      <a:endParaRPr lang="es-EC" dirty="0"/>
                    </a:p>
                  </a:txBody>
                  <a:tcPr/>
                </a:tc>
                <a:extLst>
                  <a:ext uri="{0D108BD9-81ED-4DB2-BD59-A6C34878D82A}">
                    <a16:rowId xmlns:a16="http://schemas.microsoft.com/office/drawing/2014/main" val="4184229170"/>
                  </a:ext>
                </a:extLst>
              </a:tr>
            </a:tbl>
          </a:graphicData>
        </a:graphic>
      </p:graphicFrame>
      <p:sp>
        <p:nvSpPr>
          <p:cNvPr id="6" name="CuadroTexto 5">
            <a:extLst>
              <a:ext uri="{FF2B5EF4-FFF2-40B4-BE49-F238E27FC236}">
                <a16:creationId xmlns:a16="http://schemas.microsoft.com/office/drawing/2014/main" id="{03C47852-342D-B5ED-5BFB-95E6CF174C14}"/>
              </a:ext>
            </a:extLst>
          </p:cNvPr>
          <p:cNvSpPr txBox="1"/>
          <p:nvPr/>
        </p:nvSpPr>
        <p:spPr>
          <a:xfrm>
            <a:off x="2417247" y="362685"/>
            <a:ext cx="7614634" cy="523220"/>
          </a:xfrm>
          <a:prstGeom prst="rect">
            <a:avLst/>
          </a:prstGeom>
          <a:noFill/>
        </p:spPr>
        <p:txBody>
          <a:bodyPr wrap="square">
            <a:spAutoFit/>
          </a:bodyPr>
          <a:lstStyle/>
          <a:p>
            <a:r>
              <a:rPr lang="es-MX" sz="2800" b="1" i="0" u="none" strike="noStrike" baseline="0" dirty="0">
                <a:latin typeface="DaxPro-Medium"/>
              </a:rPr>
              <a:t>Carta descriptiva de un programa de supervisión</a:t>
            </a:r>
            <a:r>
              <a:rPr lang="es-MX" sz="1800" b="0" i="0" u="none" strike="noStrike" baseline="0" dirty="0">
                <a:latin typeface="DaxPro-Medium"/>
              </a:rPr>
              <a:t>.</a:t>
            </a:r>
            <a:endParaRPr lang="es-EC" dirty="0"/>
          </a:p>
        </p:txBody>
      </p:sp>
    </p:spTree>
    <p:extLst>
      <p:ext uri="{BB962C8B-B14F-4D97-AF65-F5344CB8AC3E}">
        <p14:creationId xmlns:p14="http://schemas.microsoft.com/office/powerpoint/2010/main" val="35676827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66B0ABA0-3C75-F47E-7E35-464C24B6F789}"/>
              </a:ext>
            </a:extLst>
          </p:cNvPr>
          <p:cNvSpPr>
            <a:spLocks noGrp="1"/>
          </p:cNvSpPr>
          <p:nvPr>
            <p:ph idx="1"/>
          </p:nvPr>
        </p:nvSpPr>
        <p:spPr>
          <a:xfrm>
            <a:off x="1251678" y="978795"/>
            <a:ext cx="10178322" cy="4900798"/>
          </a:xfrm>
        </p:spPr>
        <p:txBody>
          <a:bodyPr/>
          <a:lstStyle/>
          <a:p>
            <a:pPr marL="0" indent="0" algn="ctr">
              <a:buNone/>
            </a:pPr>
            <a:r>
              <a:rPr lang="es-EC" sz="4000" b="1" i="0" u="none" strike="noStrike" baseline="0" dirty="0">
                <a:solidFill>
                  <a:srgbClr val="FF0000"/>
                </a:solidFill>
                <a:latin typeface="BerkeleyStd-Medium"/>
              </a:rPr>
              <a:t>Planeación</a:t>
            </a:r>
          </a:p>
          <a:p>
            <a:pPr marL="0" indent="0" algn="l">
              <a:buNone/>
            </a:pPr>
            <a:r>
              <a:rPr lang="es-MX" sz="2800" b="0" i="0" u="none" strike="noStrike" baseline="0" dirty="0">
                <a:latin typeface="BerkeleyStd-Medium"/>
              </a:rPr>
              <a:t>La planeación es la etapa inicial del proceso administrativo e implica utilizar el pensamiento </a:t>
            </a:r>
            <a:r>
              <a:rPr lang="es-EC" sz="2800" b="0" i="0" u="none" strike="noStrike" baseline="0" dirty="0">
                <a:latin typeface="BerkeleyStd-Medium"/>
              </a:rPr>
              <a:t>reflexivo antes de actuar.</a:t>
            </a:r>
          </a:p>
          <a:p>
            <a:pPr marL="0" indent="0" algn="l">
              <a:buNone/>
            </a:pPr>
            <a:r>
              <a:rPr lang="es-MX" sz="2800" b="0" i="0" u="none" strike="noStrike" baseline="0" dirty="0">
                <a:latin typeface="BerkeleyStd-Medium"/>
              </a:rPr>
              <a:t>Se reduce la actividad dispersa</a:t>
            </a:r>
          </a:p>
          <a:p>
            <a:pPr marL="0" indent="0" algn="l">
              <a:buNone/>
            </a:pPr>
            <a:r>
              <a:rPr lang="es-MX" sz="2800" dirty="0">
                <a:latin typeface="BerkeleyStd-Medium"/>
              </a:rPr>
              <a:t>S</a:t>
            </a:r>
            <a:r>
              <a:rPr lang="es-MX" sz="2800" b="0" i="0" u="none" strike="noStrike" baseline="0" dirty="0">
                <a:latin typeface="BerkeleyStd-Medium"/>
              </a:rPr>
              <a:t>e eliminan la duplicidad de funciones</a:t>
            </a:r>
            <a:endParaRPr lang="es-MX" sz="2800" dirty="0">
              <a:latin typeface="BerkeleyStd-Medium"/>
            </a:endParaRPr>
          </a:p>
          <a:p>
            <a:pPr marL="0" indent="0" algn="l">
              <a:buNone/>
            </a:pPr>
            <a:r>
              <a:rPr lang="es-EC" sz="2800" dirty="0">
                <a:latin typeface="BerkeleyStd-Medium"/>
              </a:rPr>
              <a:t>M</a:t>
            </a:r>
            <a:r>
              <a:rPr lang="es-EC" sz="2800" b="0" i="0" u="none" strike="noStrike" baseline="0" dirty="0">
                <a:latin typeface="BerkeleyStd-Medium"/>
              </a:rPr>
              <a:t>ovimientos sin un propósito</a:t>
            </a:r>
          </a:p>
        </p:txBody>
      </p:sp>
    </p:spTree>
    <p:extLst>
      <p:ext uri="{BB962C8B-B14F-4D97-AF65-F5344CB8AC3E}">
        <p14:creationId xmlns:p14="http://schemas.microsoft.com/office/powerpoint/2010/main" val="104040955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Marcador de contenido 3">
            <a:extLst>
              <a:ext uri="{FF2B5EF4-FFF2-40B4-BE49-F238E27FC236}">
                <a16:creationId xmlns:a16="http://schemas.microsoft.com/office/drawing/2014/main" id="{B9E1A1C9-C83B-5C3F-9105-1D0F07078B1C}"/>
              </a:ext>
            </a:extLst>
          </p:cNvPr>
          <p:cNvGraphicFramePr>
            <a:graphicFrameLocks noGrp="1"/>
          </p:cNvGraphicFramePr>
          <p:nvPr>
            <p:ph idx="1"/>
            <p:extLst>
              <p:ext uri="{D42A27DB-BD31-4B8C-83A1-F6EECF244321}">
                <p14:modId xmlns:p14="http://schemas.microsoft.com/office/powerpoint/2010/main" val="1075801235"/>
              </p:ext>
            </p:extLst>
          </p:nvPr>
        </p:nvGraphicFramePr>
        <p:xfrm>
          <a:off x="903670" y="1745088"/>
          <a:ext cx="10384660" cy="2966720"/>
        </p:xfrm>
        <a:graphic>
          <a:graphicData uri="http://schemas.openxmlformats.org/drawingml/2006/table">
            <a:tbl>
              <a:tblPr firstRow="1" bandRow="1">
                <a:tableStyleId>{5C22544A-7EE6-4342-B048-85BDC9FD1C3A}</a:tableStyleId>
              </a:tblPr>
              <a:tblGrid>
                <a:gridCol w="2869840">
                  <a:extLst>
                    <a:ext uri="{9D8B030D-6E8A-4147-A177-3AD203B41FA5}">
                      <a16:colId xmlns:a16="http://schemas.microsoft.com/office/drawing/2014/main" val="2687780639"/>
                    </a:ext>
                  </a:extLst>
                </a:gridCol>
                <a:gridCol w="2322490">
                  <a:extLst>
                    <a:ext uri="{9D8B030D-6E8A-4147-A177-3AD203B41FA5}">
                      <a16:colId xmlns:a16="http://schemas.microsoft.com/office/drawing/2014/main" val="1997014432"/>
                    </a:ext>
                  </a:extLst>
                </a:gridCol>
                <a:gridCol w="2596165">
                  <a:extLst>
                    <a:ext uri="{9D8B030D-6E8A-4147-A177-3AD203B41FA5}">
                      <a16:colId xmlns:a16="http://schemas.microsoft.com/office/drawing/2014/main" val="131438694"/>
                    </a:ext>
                  </a:extLst>
                </a:gridCol>
                <a:gridCol w="2596165">
                  <a:extLst>
                    <a:ext uri="{9D8B030D-6E8A-4147-A177-3AD203B41FA5}">
                      <a16:colId xmlns:a16="http://schemas.microsoft.com/office/drawing/2014/main" val="2481652674"/>
                    </a:ext>
                  </a:extLst>
                </a:gridCol>
              </a:tblGrid>
              <a:tr h="370840">
                <a:tc>
                  <a:txBody>
                    <a:bodyPr/>
                    <a:lstStyle/>
                    <a:p>
                      <a:endParaRPr lang="es-EC"/>
                    </a:p>
                  </a:txBody>
                  <a:tcPr/>
                </a:tc>
                <a:tc gridSpan="3">
                  <a:txBody>
                    <a:bodyPr/>
                    <a:lstStyle/>
                    <a:p>
                      <a:r>
                        <a:rPr lang="es-MX" sz="1800" b="1" i="0" u="none" strike="noStrike" kern="1200" baseline="0" dirty="0">
                          <a:solidFill>
                            <a:schemeClr val="lt1"/>
                          </a:solidFill>
                          <a:latin typeface="+mn-lt"/>
                          <a:ea typeface="+mn-ea"/>
                          <a:cs typeface="+mn-cs"/>
                        </a:rPr>
                        <a:t>Ejecución de estrategias central de enfermería</a:t>
                      </a:r>
                      <a:endParaRPr lang="es-EC" dirty="0"/>
                    </a:p>
                  </a:txBody>
                  <a:tcPr/>
                </a:tc>
                <a:tc hMerge="1">
                  <a:txBody>
                    <a:bodyPr/>
                    <a:lstStyle/>
                    <a:p>
                      <a:endParaRPr lang="es-EC" dirty="0"/>
                    </a:p>
                  </a:txBody>
                  <a:tcPr/>
                </a:tc>
                <a:tc hMerge="1">
                  <a:txBody>
                    <a:bodyPr/>
                    <a:lstStyle/>
                    <a:p>
                      <a:endParaRPr lang="es-EC" dirty="0"/>
                    </a:p>
                  </a:txBody>
                  <a:tcPr/>
                </a:tc>
                <a:extLst>
                  <a:ext uri="{0D108BD9-81ED-4DB2-BD59-A6C34878D82A}">
                    <a16:rowId xmlns:a16="http://schemas.microsoft.com/office/drawing/2014/main" val="877484459"/>
                  </a:ext>
                </a:extLst>
              </a:tr>
              <a:tr h="370840">
                <a:tc>
                  <a:txBody>
                    <a:bodyPr/>
                    <a:lstStyle/>
                    <a:p>
                      <a:r>
                        <a:rPr lang="es-EC" sz="1800" b="1" i="0" u="none" strike="noStrike" kern="1200" baseline="0" dirty="0">
                          <a:solidFill>
                            <a:schemeClr val="dk1"/>
                          </a:solidFill>
                          <a:latin typeface="+mn-lt"/>
                          <a:ea typeface="+mn-ea"/>
                          <a:cs typeface="+mn-cs"/>
                        </a:rPr>
                        <a:t>Actividad</a:t>
                      </a:r>
                      <a:endParaRPr lang="es-EC" dirty="0"/>
                    </a:p>
                  </a:txBody>
                  <a:tcPr/>
                </a:tc>
                <a:tc>
                  <a:txBody>
                    <a:bodyPr/>
                    <a:lstStyle/>
                    <a:p>
                      <a:pPr algn="ctr"/>
                      <a:r>
                        <a:rPr lang="es-EC" sz="1800" b="0" i="0" u="none" strike="noStrike" kern="1200" baseline="0" dirty="0">
                          <a:solidFill>
                            <a:schemeClr val="dk1"/>
                          </a:solidFill>
                          <a:latin typeface="+mn-lt"/>
                          <a:ea typeface="+mn-ea"/>
                          <a:cs typeface="+mn-cs"/>
                        </a:rPr>
                        <a:t>Duración</a:t>
                      </a:r>
                      <a:endParaRPr lang="es-EC" dirty="0"/>
                    </a:p>
                  </a:txBody>
                  <a:tcPr/>
                </a:tc>
                <a:tc>
                  <a:txBody>
                    <a:bodyPr/>
                    <a:lstStyle/>
                    <a:p>
                      <a:pPr algn="ctr"/>
                      <a:r>
                        <a:rPr lang="es-EC" sz="1800" b="0" i="0" u="none" strike="noStrike" kern="1200" baseline="0" dirty="0">
                          <a:solidFill>
                            <a:schemeClr val="dk1"/>
                          </a:solidFill>
                          <a:latin typeface="+mn-lt"/>
                          <a:ea typeface="+mn-ea"/>
                          <a:cs typeface="+mn-cs"/>
                        </a:rPr>
                        <a:t>Inicio</a:t>
                      </a:r>
                      <a:endParaRPr lang="es-EC" dirty="0"/>
                    </a:p>
                  </a:txBody>
                  <a:tcPr/>
                </a:tc>
                <a:tc>
                  <a:txBody>
                    <a:bodyPr/>
                    <a:lstStyle/>
                    <a:p>
                      <a:pPr algn="ctr"/>
                      <a:r>
                        <a:rPr lang="es-EC" sz="1800" b="0" i="0" u="none" strike="noStrike" kern="1200" baseline="0" dirty="0">
                          <a:solidFill>
                            <a:schemeClr val="dk1"/>
                          </a:solidFill>
                          <a:latin typeface="+mn-lt"/>
                          <a:ea typeface="+mn-ea"/>
                          <a:cs typeface="+mn-cs"/>
                        </a:rPr>
                        <a:t>Fin</a:t>
                      </a:r>
                      <a:endParaRPr lang="es-EC" dirty="0"/>
                    </a:p>
                  </a:txBody>
                  <a:tcPr/>
                </a:tc>
                <a:extLst>
                  <a:ext uri="{0D108BD9-81ED-4DB2-BD59-A6C34878D82A}">
                    <a16:rowId xmlns:a16="http://schemas.microsoft.com/office/drawing/2014/main" val="1112117722"/>
                  </a:ext>
                </a:extLst>
              </a:tr>
              <a:tr h="370840">
                <a:tc>
                  <a:txBody>
                    <a:bodyPr/>
                    <a:lstStyle/>
                    <a:p>
                      <a:r>
                        <a:rPr lang="es-EC" sz="1800" b="1" i="0" u="none" strike="noStrike" kern="1200" baseline="0" dirty="0">
                          <a:solidFill>
                            <a:schemeClr val="dk1"/>
                          </a:solidFill>
                          <a:latin typeface="+mn-lt"/>
                          <a:ea typeface="+mn-ea"/>
                          <a:cs typeface="+mn-cs"/>
                        </a:rPr>
                        <a:t>Generar estrategias</a:t>
                      </a:r>
                      <a:endParaRPr lang="es-EC" dirty="0"/>
                    </a:p>
                  </a:txBody>
                  <a:tcPr/>
                </a:tc>
                <a:tc>
                  <a:txBody>
                    <a:bodyPr/>
                    <a:lstStyle/>
                    <a:p>
                      <a:pPr algn="ctr"/>
                      <a:r>
                        <a:rPr lang="es-EC" sz="1800" b="0" i="0" u="none" strike="noStrike" kern="1200" baseline="0" dirty="0">
                          <a:solidFill>
                            <a:schemeClr val="dk1"/>
                          </a:solidFill>
                          <a:latin typeface="+mn-lt"/>
                          <a:ea typeface="+mn-ea"/>
                          <a:cs typeface="+mn-cs"/>
                        </a:rPr>
                        <a:t>40</a:t>
                      </a:r>
                      <a:endParaRPr lang="es-EC" dirty="0"/>
                    </a:p>
                  </a:txBody>
                  <a:tcPr/>
                </a:tc>
                <a:tc>
                  <a:txBody>
                    <a:bodyPr/>
                    <a:lstStyle/>
                    <a:p>
                      <a:r>
                        <a:rPr lang="es-EC" sz="1800" b="0" i="0" u="none" strike="noStrike" kern="1200" baseline="0" dirty="0">
                          <a:solidFill>
                            <a:schemeClr val="dk1"/>
                          </a:solidFill>
                          <a:latin typeface="+mn-lt"/>
                          <a:ea typeface="+mn-ea"/>
                          <a:cs typeface="+mn-cs"/>
                        </a:rPr>
                        <a:t>15/01/2022</a:t>
                      </a:r>
                      <a:endParaRPr lang="es-EC" dirty="0"/>
                    </a:p>
                  </a:txBody>
                  <a:tcPr/>
                </a:tc>
                <a:tc>
                  <a:txBody>
                    <a:bodyPr/>
                    <a:lstStyle/>
                    <a:p>
                      <a:r>
                        <a:rPr lang="es-EC" sz="1800" b="0" i="0" u="none" strike="noStrike" kern="1200" baseline="0" dirty="0">
                          <a:solidFill>
                            <a:schemeClr val="dk1"/>
                          </a:solidFill>
                          <a:latin typeface="+mn-lt"/>
                          <a:ea typeface="+mn-ea"/>
                          <a:cs typeface="+mn-cs"/>
                        </a:rPr>
                        <a:t>24/02/2022</a:t>
                      </a:r>
                      <a:endParaRPr lang="es-EC" dirty="0"/>
                    </a:p>
                  </a:txBody>
                  <a:tcPr/>
                </a:tc>
                <a:extLst>
                  <a:ext uri="{0D108BD9-81ED-4DB2-BD59-A6C34878D82A}">
                    <a16:rowId xmlns:a16="http://schemas.microsoft.com/office/drawing/2014/main" val="3459121869"/>
                  </a:ext>
                </a:extLst>
              </a:tr>
              <a:tr h="370840">
                <a:tc>
                  <a:txBody>
                    <a:bodyPr/>
                    <a:lstStyle/>
                    <a:p>
                      <a:r>
                        <a:rPr lang="es-EC" sz="1800" b="1" i="0" u="none" strike="noStrike" kern="1200" baseline="0" dirty="0">
                          <a:solidFill>
                            <a:schemeClr val="dk1"/>
                          </a:solidFill>
                          <a:latin typeface="+mn-lt"/>
                          <a:ea typeface="+mn-ea"/>
                          <a:cs typeface="+mn-cs"/>
                        </a:rPr>
                        <a:t>Obtener financiamiento</a:t>
                      </a:r>
                      <a:endParaRPr lang="es-EC" dirty="0"/>
                    </a:p>
                  </a:txBody>
                  <a:tcPr/>
                </a:tc>
                <a:tc>
                  <a:txBody>
                    <a:bodyPr/>
                    <a:lstStyle/>
                    <a:p>
                      <a:pPr algn="ctr"/>
                      <a:r>
                        <a:rPr lang="es-EC" sz="1800" b="0" i="0" u="none" strike="noStrike" kern="1200" baseline="0" dirty="0">
                          <a:solidFill>
                            <a:schemeClr val="dk1"/>
                          </a:solidFill>
                          <a:latin typeface="+mn-lt"/>
                          <a:ea typeface="+mn-ea"/>
                          <a:cs typeface="+mn-cs"/>
                        </a:rPr>
                        <a:t>60</a:t>
                      </a:r>
                      <a:endParaRPr lang="es-EC" dirty="0"/>
                    </a:p>
                  </a:txBody>
                  <a:tcPr/>
                </a:tc>
                <a:tc>
                  <a:txBody>
                    <a:bodyPr/>
                    <a:lstStyle/>
                    <a:p>
                      <a:r>
                        <a:rPr lang="es-EC" sz="1800" b="0" i="0" u="none" strike="noStrike" kern="1200" baseline="0" dirty="0">
                          <a:solidFill>
                            <a:schemeClr val="dk1"/>
                          </a:solidFill>
                          <a:latin typeface="+mn-lt"/>
                          <a:ea typeface="+mn-ea"/>
                          <a:cs typeface="+mn-cs"/>
                        </a:rPr>
                        <a:t>15/01/2022</a:t>
                      </a:r>
                      <a:endParaRPr lang="es-EC" dirty="0"/>
                    </a:p>
                  </a:txBody>
                  <a:tcPr/>
                </a:tc>
                <a:tc>
                  <a:txBody>
                    <a:bodyPr/>
                    <a:lstStyle/>
                    <a:p>
                      <a:r>
                        <a:rPr lang="es-EC" sz="1800" b="0" i="0" u="none" strike="noStrike" kern="1200" baseline="0" dirty="0">
                          <a:solidFill>
                            <a:schemeClr val="dk1"/>
                          </a:solidFill>
                          <a:latin typeface="+mn-lt"/>
                          <a:ea typeface="+mn-ea"/>
                          <a:cs typeface="+mn-cs"/>
                        </a:rPr>
                        <a:t>15/03/2022</a:t>
                      </a:r>
                      <a:endParaRPr lang="es-EC" dirty="0"/>
                    </a:p>
                  </a:txBody>
                  <a:tcPr/>
                </a:tc>
                <a:extLst>
                  <a:ext uri="{0D108BD9-81ED-4DB2-BD59-A6C34878D82A}">
                    <a16:rowId xmlns:a16="http://schemas.microsoft.com/office/drawing/2014/main" val="2081873472"/>
                  </a:ext>
                </a:extLst>
              </a:tr>
              <a:tr h="370840">
                <a:tc>
                  <a:txBody>
                    <a:bodyPr/>
                    <a:lstStyle/>
                    <a:p>
                      <a:r>
                        <a:rPr lang="es-EC" sz="1800" b="1" i="0" u="none" strike="noStrike" kern="1200" baseline="0" dirty="0">
                          <a:solidFill>
                            <a:schemeClr val="dk1"/>
                          </a:solidFill>
                          <a:latin typeface="+mn-lt"/>
                          <a:ea typeface="+mn-ea"/>
                          <a:cs typeface="+mn-cs"/>
                        </a:rPr>
                        <a:t>Captación de clientes</a:t>
                      </a:r>
                      <a:endParaRPr lang="es-EC" dirty="0"/>
                    </a:p>
                  </a:txBody>
                  <a:tcPr/>
                </a:tc>
                <a:tc>
                  <a:txBody>
                    <a:bodyPr/>
                    <a:lstStyle/>
                    <a:p>
                      <a:pPr algn="ctr"/>
                      <a:r>
                        <a:rPr lang="es-EC" sz="1800" b="0" i="0" u="none" strike="noStrike" kern="1200" baseline="0" dirty="0">
                          <a:solidFill>
                            <a:schemeClr val="dk1"/>
                          </a:solidFill>
                          <a:latin typeface="+mn-lt"/>
                          <a:ea typeface="+mn-ea"/>
                          <a:cs typeface="+mn-cs"/>
                        </a:rPr>
                        <a:t>60</a:t>
                      </a:r>
                      <a:endParaRPr lang="es-EC" dirty="0"/>
                    </a:p>
                  </a:txBody>
                  <a:tcPr/>
                </a:tc>
                <a:tc>
                  <a:txBody>
                    <a:bodyPr/>
                    <a:lstStyle/>
                    <a:p>
                      <a:r>
                        <a:rPr lang="es-EC" sz="1800" b="0" i="0" u="none" strike="noStrike" kern="1200" baseline="0" dirty="0">
                          <a:solidFill>
                            <a:schemeClr val="dk1"/>
                          </a:solidFill>
                          <a:latin typeface="+mn-lt"/>
                          <a:ea typeface="+mn-ea"/>
                          <a:cs typeface="+mn-cs"/>
                        </a:rPr>
                        <a:t>15/01/2022</a:t>
                      </a:r>
                      <a:endParaRPr lang="es-EC" dirty="0"/>
                    </a:p>
                  </a:txBody>
                  <a:tcPr/>
                </a:tc>
                <a:tc>
                  <a:txBody>
                    <a:bodyPr/>
                    <a:lstStyle/>
                    <a:p>
                      <a:r>
                        <a:rPr lang="es-EC" sz="1800" b="0" i="0" u="none" strike="noStrike" kern="1200" baseline="0" dirty="0">
                          <a:solidFill>
                            <a:schemeClr val="dk1"/>
                          </a:solidFill>
                          <a:latin typeface="+mn-lt"/>
                          <a:ea typeface="+mn-ea"/>
                          <a:cs typeface="+mn-cs"/>
                        </a:rPr>
                        <a:t>15/03/2022</a:t>
                      </a:r>
                      <a:endParaRPr lang="es-EC" dirty="0"/>
                    </a:p>
                  </a:txBody>
                  <a:tcPr/>
                </a:tc>
                <a:extLst>
                  <a:ext uri="{0D108BD9-81ED-4DB2-BD59-A6C34878D82A}">
                    <a16:rowId xmlns:a16="http://schemas.microsoft.com/office/drawing/2014/main" val="3367851197"/>
                  </a:ext>
                </a:extLst>
              </a:tr>
              <a:tr h="370840">
                <a:tc>
                  <a:txBody>
                    <a:bodyPr/>
                    <a:lstStyle/>
                    <a:p>
                      <a:r>
                        <a:rPr lang="es-EC" sz="1800" b="1" i="0" u="none" strike="noStrike" kern="1200" baseline="0" dirty="0">
                          <a:solidFill>
                            <a:schemeClr val="dk1"/>
                          </a:solidFill>
                          <a:latin typeface="+mn-lt"/>
                          <a:ea typeface="+mn-ea"/>
                          <a:cs typeface="+mn-cs"/>
                        </a:rPr>
                        <a:t>Difusión</a:t>
                      </a:r>
                      <a:endParaRPr lang="es-EC" dirty="0"/>
                    </a:p>
                  </a:txBody>
                  <a:tcPr/>
                </a:tc>
                <a:tc>
                  <a:txBody>
                    <a:bodyPr/>
                    <a:lstStyle/>
                    <a:p>
                      <a:pPr algn="ctr"/>
                      <a:r>
                        <a:rPr lang="es-EC" sz="1800" b="0" i="0" u="none" strike="noStrike" kern="1200" baseline="0" dirty="0">
                          <a:solidFill>
                            <a:schemeClr val="dk1"/>
                          </a:solidFill>
                          <a:latin typeface="+mn-lt"/>
                          <a:ea typeface="+mn-ea"/>
                          <a:cs typeface="+mn-cs"/>
                        </a:rPr>
                        <a:t>90</a:t>
                      </a:r>
                      <a:endParaRPr lang="es-EC" dirty="0"/>
                    </a:p>
                  </a:txBody>
                  <a:tcPr/>
                </a:tc>
                <a:tc>
                  <a:txBody>
                    <a:bodyPr/>
                    <a:lstStyle/>
                    <a:p>
                      <a:r>
                        <a:rPr lang="es-EC" sz="1800" b="0" i="0" u="none" strike="noStrike" kern="1200" baseline="0" dirty="0">
                          <a:solidFill>
                            <a:schemeClr val="dk1"/>
                          </a:solidFill>
                          <a:latin typeface="+mn-lt"/>
                          <a:ea typeface="+mn-ea"/>
                          <a:cs typeface="+mn-cs"/>
                        </a:rPr>
                        <a:t>03/03/2022</a:t>
                      </a:r>
                      <a:endParaRPr lang="es-EC" dirty="0"/>
                    </a:p>
                  </a:txBody>
                  <a:tcPr/>
                </a:tc>
                <a:tc>
                  <a:txBody>
                    <a:bodyPr/>
                    <a:lstStyle/>
                    <a:p>
                      <a:r>
                        <a:rPr lang="es-EC" sz="1800" b="0" i="0" u="none" strike="noStrike" kern="1200" baseline="0" dirty="0">
                          <a:solidFill>
                            <a:schemeClr val="dk1"/>
                          </a:solidFill>
                          <a:latin typeface="+mn-lt"/>
                          <a:ea typeface="+mn-ea"/>
                          <a:cs typeface="+mn-cs"/>
                        </a:rPr>
                        <a:t>03/06/2022</a:t>
                      </a:r>
                      <a:endParaRPr lang="es-EC" dirty="0"/>
                    </a:p>
                  </a:txBody>
                  <a:tcPr/>
                </a:tc>
                <a:extLst>
                  <a:ext uri="{0D108BD9-81ED-4DB2-BD59-A6C34878D82A}">
                    <a16:rowId xmlns:a16="http://schemas.microsoft.com/office/drawing/2014/main" val="6938243"/>
                  </a:ext>
                </a:extLst>
              </a:tr>
              <a:tr h="370840">
                <a:tc>
                  <a:txBody>
                    <a:bodyPr/>
                    <a:lstStyle/>
                    <a:p>
                      <a:r>
                        <a:rPr lang="es-EC" sz="1800" b="1" i="0" u="none" strike="noStrike" kern="1200" baseline="0" dirty="0">
                          <a:solidFill>
                            <a:schemeClr val="dk1"/>
                          </a:solidFill>
                          <a:latin typeface="+mn-lt"/>
                          <a:ea typeface="+mn-ea"/>
                          <a:cs typeface="+mn-cs"/>
                        </a:rPr>
                        <a:t>Diseño instrumental</a:t>
                      </a:r>
                      <a:endParaRPr lang="es-EC" dirty="0"/>
                    </a:p>
                  </a:txBody>
                  <a:tcPr/>
                </a:tc>
                <a:tc>
                  <a:txBody>
                    <a:bodyPr/>
                    <a:lstStyle/>
                    <a:p>
                      <a:pPr algn="ctr"/>
                      <a:r>
                        <a:rPr lang="es-EC" sz="1800" b="0" i="0" u="none" strike="noStrike" kern="1200" baseline="0" dirty="0">
                          <a:solidFill>
                            <a:schemeClr val="dk1"/>
                          </a:solidFill>
                          <a:latin typeface="+mn-lt"/>
                          <a:ea typeface="+mn-ea"/>
                          <a:cs typeface="+mn-cs"/>
                        </a:rPr>
                        <a:t>30</a:t>
                      </a:r>
                      <a:endParaRPr lang="es-EC" dirty="0"/>
                    </a:p>
                  </a:txBody>
                  <a:tcPr/>
                </a:tc>
                <a:tc>
                  <a:txBody>
                    <a:bodyPr/>
                    <a:lstStyle/>
                    <a:p>
                      <a:r>
                        <a:rPr lang="es-EC" sz="1800" b="0" i="0" u="none" strike="noStrike" kern="1200" baseline="0" dirty="0">
                          <a:solidFill>
                            <a:schemeClr val="dk1"/>
                          </a:solidFill>
                          <a:latin typeface="+mn-lt"/>
                          <a:ea typeface="+mn-ea"/>
                          <a:cs typeface="+mn-cs"/>
                        </a:rPr>
                        <a:t>03/03/2022</a:t>
                      </a:r>
                      <a:endParaRPr lang="es-EC" dirty="0"/>
                    </a:p>
                  </a:txBody>
                  <a:tcPr/>
                </a:tc>
                <a:tc>
                  <a:txBody>
                    <a:bodyPr/>
                    <a:lstStyle/>
                    <a:p>
                      <a:r>
                        <a:rPr lang="es-EC" sz="1800" b="0" i="0" u="none" strike="noStrike" kern="1200" baseline="0" dirty="0">
                          <a:solidFill>
                            <a:schemeClr val="dk1"/>
                          </a:solidFill>
                          <a:latin typeface="+mn-lt"/>
                          <a:ea typeface="+mn-ea"/>
                          <a:cs typeface="+mn-cs"/>
                        </a:rPr>
                        <a:t>03/04/2022</a:t>
                      </a:r>
                      <a:endParaRPr lang="es-EC" dirty="0"/>
                    </a:p>
                  </a:txBody>
                  <a:tcPr/>
                </a:tc>
                <a:extLst>
                  <a:ext uri="{0D108BD9-81ED-4DB2-BD59-A6C34878D82A}">
                    <a16:rowId xmlns:a16="http://schemas.microsoft.com/office/drawing/2014/main" val="3314935348"/>
                  </a:ext>
                </a:extLst>
              </a:tr>
              <a:tr h="370840">
                <a:tc>
                  <a:txBody>
                    <a:bodyPr/>
                    <a:lstStyle/>
                    <a:p>
                      <a:r>
                        <a:rPr lang="es-EC" sz="1800" b="1" i="0" u="none" strike="noStrike" kern="1200" baseline="0" dirty="0">
                          <a:solidFill>
                            <a:schemeClr val="dk1"/>
                          </a:solidFill>
                          <a:latin typeface="+mn-lt"/>
                          <a:ea typeface="+mn-ea"/>
                          <a:cs typeface="+mn-cs"/>
                        </a:rPr>
                        <a:t>Liderazgo en costos</a:t>
                      </a:r>
                      <a:endParaRPr lang="es-EC" dirty="0"/>
                    </a:p>
                  </a:txBody>
                  <a:tcPr/>
                </a:tc>
                <a:tc>
                  <a:txBody>
                    <a:bodyPr/>
                    <a:lstStyle/>
                    <a:p>
                      <a:pPr algn="ctr"/>
                      <a:r>
                        <a:rPr lang="es-EC" sz="1800" b="0" i="0" u="none" strike="noStrike" kern="1200" baseline="0" dirty="0">
                          <a:solidFill>
                            <a:schemeClr val="dk1"/>
                          </a:solidFill>
                          <a:latin typeface="+mn-lt"/>
                          <a:ea typeface="+mn-ea"/>
                          <a:cs typeface="+mn-cs"/>
                        </a:rPr>
                        <a:t>90</a:t>
                      </a:r>
                      <a:endParaRPr lang="es-EC" dirty="0"/>
                    </a:p>
                  </a:txBody>
                  <a:tcPr/>
                </a:tc>
                <a:tc>
                  <a:txBody>
                    <a:bodyPr/>
                    <a:lstStyle/>
                    <a:p>
                      <a:r>
                        <a:rPr lang="es-EC" sz="1800" b="0" i="0" u="none" strike="noStrike" kern="1200" baseline="0" dirty="0">
                          <a:solidFill>
                            <a:schemeClr val="dk1"/>
                          </a:solidFill>
                          <a:latin typeface="+mn-lt"/>
                          <a:ea typeface="+mn-ea"/>
                          <a:cs typeface="+mn-cs"/>
                        </a:rPr>
                        <a:t>03/03/2022</a:t>
                      </a:r>
                      <a:endParaRPr lang="es-EC" dirty="0"/>
                    </a:p>
                  </a:txBody>
                  <a:tcPr/>
                </a:tc>
                <a:tc>
                  <a:txBody>
                    <a:bodyPr/>
                    <a:lstStyle/>
                    <a:p>
                      <a:r>
                        <a:rPr lang="es-EC" sz="1800" b="0" i="0" u="none" strike="noStrike" kern="1200" baseline="0" dirty="0">
                          <a:solidFill>
                            <a:schemeClr val="dk1"/>
                          </a:solidFill>
                          <a:latin typeface="+mn-lt"/>
                          <a:ea typeface="+mn-ea"/>
                          <a:cs typeface="+mn-cs"/>
                        </a:rPr>
                        <a:t>03/06/2022</a:t>
                      </a:r>
                      <a:endParaRPr lang="es-EC" dirty="0"/>
                    </a:p>
                  </a:txBody>
                  <a:tcPr/>
                </a:tc>
                <a:extLst>
                  <a:ext uri="{0D108BD9-81ED-4DB2-BD59-A6C34878D82A}">
                    <a16:rowId xmlns:a16="http://schemas.microsoft.com/office/drawing/2014/main" val="168608531"/>
                  </a:ext>
                </a:extLst>
              </a:tr>
            </a:tbl>
          </a:graphicData>
        </a:graphic>
      </p:graphicFrame>
      <p:sp>
        <p:nvSpPr>
          <p:cNvPr id="5" name="CuadroTexto 4">
            <a:extLst>
              <a:ext uri="{FF2B5EF4-FFF2-40B4-BE49-F238E27FC236}">
                <a16:creationId xmlns:a16="http://schemas.microsoft.com/office/drawing/2014/main" id="{416444FC-BACD-81E1-DDA1-9C0CF211248A}"/>
              </a:ext>
            </a:extLst>
          </p:cNvPr>
          <p:cNvSpPr txBox="1"/>
          <p:nvPr/>
        </p:nvSpPr>
        <p:spPr>
          <a:xfrm>
            <a:off x="2150772" y="862885"/>
            <a:ext cx="7225048" cy="584775"/>
          </a:xfrm>
          <a:prstGeom prst="rect">
            <a:avLst/>
          </a:prstGeom>
          <a:noFill/>
        </p:spPr>
        <p:txBody>
          <a:bodyPr wrap="square" rtlCol="0">
            <a:spAutoFit/>
          </a:bodyPr>
          <a:lstStyle/>
          <a:p>
            <a:r>
              <a:rPr lang="es-EC" sz="3200" b="0" i="0" u="none" strike="noStrike" baseline="0" dirty="0">
                <a:latin typeface="DaxPro-Medium"/>
              </a:rPr>
              <a:t>Diagrama de Gantt.</a:t>
            </a:r>
            <a:endParaRPr lang="es-EC" sz="3200" dirty="0"/>
          </a:p>
        </p:txBody>
      </p:sp>
      <p:sp>
        <p:nvSpPr>
          <p:cNvPr id="7" name="CuadroTexto 6">
            <a:extLst>
              <a:ext uri="{FF2B5EF4-FFF2-40B4-BE49-F238E27FC236}">
                <a16:creationId xmlns:a16="http://schemas.microsoft.com/office/drawing/2014/main" id="{809B6A57-1B29-08A6-D7D1-9D5204202245}"/>
              </a:ext>
            </a:extLst>
          </p:cNvPr>
          <p:cNvSpPr txBox="1"/>
          <p:nvPr/>
        </p:nvSpPr>
        <p:spPr>
          <a:xfrm>
            <a:off x="1210614" y="5303949"/>
            <a:ext cx="10077716" cy="954107"/>
          </a:xfrm>
          <a:prstGeom prst="rect">
            <a:avLst/>
          </a:prstGeom>
          <a:noFill/>
        </p:spPr>
        <p:txBody>
          <a:bodyPr wrap="square" rtlCol="0">
            <a:spAutoFit/>
          </a:bodyPr>
          <a:lstStyle/>
          <a:p>
            <a:pPr algn="l"/>
            <a:r>
              <a:rPr lang="es-MX" sz="2800" b="0" i="0" u="none" strike="noStrike" baseline="0" dirty="0">
                <a:latin typeface="BerkeleyStd-Medium"/>
              </a:rPr>
              <a:t>En enfermería es común su uso en la elaboración de planes de distribución y rotación de </a:t>
            </a:r>
            <a:r>
              <a:rPr lang="es-EC" sz="2800" b="0" i="0" u="none" strike="noStrike" baseline="0" dirty="0">
                <a:latin typeface="BerkeleyStd-Medium"/>
              </a:rPr>
              <a:t>personal por los servicios.</a:t>
            </a:r>
            <a:endParaRPr lang="es-EC" sz="2800" dirty="0"/>
          </a:p>
        </p:txBody>
      </p:sp>
    </p:spTree>
    <p:extLst>
      <p:ext uri="{BB962C8B-B14F-4D97-AF65-F5344CB8AC3E}">
        <p14:creationId xmlns:p14="http://schemas.microsoft.com/office/powerpoint/2010/main" val="8801131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8D474877-B4C4-D994-7122-4E979F301270}"/>
              </a:ext>
            </a:extLst>
          </p:cNvPr>
          <p:cNvSpPr>
            <a:spLocks noGrp="1"/>
          </p:cNvSpPr>
          <p:nvPr>
            <p:ph idx="1"/>
          </p:nvPr>
        </p:nvSpPr>
        <p:spPr>
          <a:xfrm>
            <a:off x="1068946" y="669701"/>
            <a:ext cx="10637950" cy="5653826"/>
          </a:xfrm>
        </p:spPr>
        <p:txBody>
          <a:bodyPr/>
          <a:lstStyle/>
          <a:p>
            <a:pPr marL="0" indent="0" algn="l">
              <a:buNone/>
            </a:pPr>
            <a:endParaRPr lang="es-EC" sz="3200" b="1" i="0" u="none" strike="noStrike" baseline="0" dirty="0">
              <a:solidFill>
                <a:srgbClr val="FF33FF"/>
              </a:solidFill>
              <a:latin typeface="DaxPro-Bold"/>
            </a:endParaRPr>
          </a:p>
          <a:p>
            <a:pPr marL="0" indent="0" algn="l">
              <a:buNone/>
            </a:pPr>
            <a:r>
              <a:rPr lang="es-EC" sz="3600" b="1" i="0" u="none" strike="noStrike" baseline="0" dirty="0">
                <a:solidFill>
                  <a:srgbClr val="FF33FF"/>
                </a:solidFill>
                <a:latin typeface="DaxPro-Bold"/>
              </a:rPr>
              <a:t>Diagramas de flujo</a:t>
            </a:r>
          </a:p>
          <a:p>
            <a:pPr marL="0" indent="0" algn="l">
              <a:buNone/>
            </a:pPr>
            <a:endParaRPr lang="es-MX" sz="2800" dirty="0">
              <a:solidFill>
                <a:srgbClr val="000000"/>
              </a:solidFill>
              <a:latin typeface="BerkeleyStd-Medium"/>
            </a:endParaRPr>
          </a:p>
          <a:p>
            <a:pPr marL="0" indent="0" algn="l">
              <a:buNone/>
            </a:pPr>
            <a:r>
              <a:rPr lang="es-MX" sz="3600" b="0" i="0" u="none" strike="noStrike" baseline="0" dirty="0">
                <a:solidFill>
                  <a:srgbClr val="000000"/>
                </a:solidFill>
                <a:latin typeface="BerkeleyStd-Medium"/>
              </a:rPr>
              <a:t>Son los que representan la secuencia de operaciones, procedimientos o rutinas previamente </a:t>
            </a:r>
            <a:r>
              <a:rPr lang="es-EC" sz="3600" b="0" i="0" u="none" strike="noStrike" baseline="0" dirty="0">
                <a:solidFill>
                  <a:srgbClr val="000000"/>
                </a:solidFill>
                <a:latin typeface="BerkeleyStd-Medium"/>
              </a:rPr>
              <a:t>establecidas.</a:t>
            </a:r>
          </a:p>
          <a:p>
            <a:pPr marL="0" indent="0" algn="l">
              <a:buNone/>
            </a:pPr>
            <a:r>
              <a:rPr lang="es-MX" sz="3600" b="0" i="0" u="none" strike="noStrike" baseline="0" dirty="0">
                <a:solidFill>
                  <a:srgbClr val="000000"/>
                </a:solidFill>
                <a:latin typeface="BerkeleyStd-Medium"/>
              </a:rPr>
              <a:t>Los diagramas de flujo son descriptivos y dinámicos, indican la secuencia y permiten la visualización del proceso, de tal forma que favorecen el análisis.</a:t>
            </a:r>
            <a:endParaRPr lang="es-EC" sz="3600" dirty="0"/>
          </a:p>
        </p:txBody>
      </p:sp>
    </p:spTree>
    <p:extLst>
      <p:ext uri="{BB962C8B-B14F-4D97-AF65-F5344CB8AC3E}">
        <p14:creationId xmlns:p14="http://schemas.microsoft.com/office/powerpoint/2010/main" val="235187349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1C5CE3B-F857-E9A5-790B-F823A4B9677B}"/>
              </a:ext>
            </a:extLst>
          </p:cNvPr>
          <p:cNvSpPr>
            <a:spLocks noGrp="1"/>
          </p:cNvSpPr>
          <p:nvPr>
            <p:ph idx="1"/>
          </p:nvPr>
        </p:nvSpPr>
        <p:spPr>
          <a:xfrm>
            <a:off x="1251678" y="515155"/>
            <a:ext cx="10178322" cy="5364437"/>
          </a:xfrm>
        </p:spPr>
        <p:txBody>
          <a:bodyPr>
            <a:noAutofit/>
          </a:bodyPr>
          <a:lstStyle/>
          <a:p>
            <a:pPr marL="0" indent="0" algn="l">
              <a:buNone/>
            </a:pPr>
            <a:r>
              <a:rPr lang="es-MX" sz="2800" b="0" i="0" u="none" strike="noStrike" baseline="0" dirty="0">
                <a:solidFill>
                  <a:srgbClr val="000000"/>
                </a:solidFill>
                <a:latin typeface="BerkeleyStd-Medium"/>
              </a:rPr>
              <a:t>Las ventajas de la utilización de diagramas de </a:t>
            </a:r>
            <a:r>
              <a:rPr lang="es-MX" sz="2800" b="0" i="0" u="none" strike="noStrike" baseline="0" dirty="0" err="1">
                <a:solidFill>
                  <a:srgbClr val="000000"/>
                </a:solidFill>
                <a:latin typeface="BerkeleyStd-Medium"/>
              </a:rPr>
              <a:t>fl</a:t>
            </a:r>
            <a:r>
              <a:rPr lang="es-MX" sz="2800" b="0" i="0" u="none" strike="noStrike" baseline="0" dirty="0">
                <a:solidFill>
                  <a:srgbClr val="000000"/>
                </a:solidFill>
                <a:latin typeface="BerkeleyStd-Medium"/>
              </a:rPr>
              <a:t> </a:t>
            </a:r>
            <a:r>
              <a:rPr lang="es-MX" sz="2800" b="0" i="0" u="none" strike="noStrike" baseline="0" dirty="0" err="1">
                <a:solidFill>
                  <a:srgbClr val="000000"/>
                </a:solidFill>
                <a:latin typeface="BerkeleyStd-Medium"/>
              </a:rPr>
              <a:t>ujo</a:t>
            </a:r>
            <a:r>
              <a:rPr lang="es-MX" sz="2800" b="0" i="0" u="none" strike="noStrike" baseline="0" dirty="0">
                <a:solidFill>
                  <a:srgbClr val="000000"/>
                </a:solidFill>
                <a:latin typeface="BerkeleyStd-Medium"/>
              </a:rPr>
              <a:t> son las siguientes:</a:t>
            </a:r>
          </a:p>
          <a:p>
            <a:pPr marL="0" indent="0" algn="l">
              <a:buNone/>
            </a:pPr>
            <a:r>
              <a:rPr lang="es-EC" sz="2800" b="0" i="0" u="none" strike="noStrike" baseline="0" dirty="0">
                <a:solidFill>
                  <a:srgbClr val="FF00FF"/>
                </a:solidFill>
                <a:latin typeface="BerkeleyStd-Medium"/>
              </a:rPr>
              <a:t>• </a:t>
            </a:r>
            <a:r>
              <a:rPr lang="es-EC" sz="2800" b="0" i="0" u="none" strike="noStrike" baseline="0" dirty="0">
                <a:solidFill>
                  <a:srgbClr val="000000"/>
                </a:solidFill>
                <a:latin typeface="BerkeleyStd-Medium"/>
              </a:rPr>
              <a:t>Simplifica el trabajo</a:t>
            </a:r>
          </a:p>
          <a:p>
            <a:pPr marL="0" indent="0" algn="l">
              <a:buNone/>
            </a:pPr>
            <a:r>
              <a:rPr lang="es-MX" sz="2800" b="0" i="0" u="none" strike="noStrike" baseline="0" dirty="0">
                <a:solidFill>
                  <a:srgbClr val="FF00FF"/>
                </a:solidFill>
                <a:latin typeface="BerkeleyStd-Medium"/>
              </a:rPr>
              <a:t>• </a:t>
            </a:r>
            <a:r>
              <a:rPr lang="es-MX" sz="2800" b="0" i="0" u="none" strike="noStrike" baseline="0" dirty="0">
                <a:solidFill>
                  <a:srgbClr val="000000"/>
                </a:solidFill>
                <a:latin typeface="BerkeleyStd-Medium"/>
              </a:rPr>
              <a:t>Permite el análisis y la eliminación de actividades inútiles o innecesarias</a:t>
            </a:r>
          </a:p>
          <a:p>
            <a:pPr marL="0" indent="0" algn="l">
              <a:buNone/>
            </a:pPr>
            <a:r>
              <a:rPr lang="es-MX" sz="2800" b="0" i="0" u="none" strike="noStrike" baseline="0" dirty="0">
                <a:solidFill>
                  <a:srgbClr val="FF00FF"/>
                </a:solidFill>
                <a:latin typeface="BerkeleyStd-Medium"/>
              </a:rPr>
              <a:t>• </a:t>
            </a:r>
            <a:r>
              <a:rPr lang="es-MX" sz="2800" b="0" i="0" u="none" strike="noStrike" baseline="0" dirty="0">
                <a:solidFill>
                  <a:srgbClr val="000000"/>
                </a:solidFill>
                <a:latin typeface="BerkeleyStd-Medium"/>
              </a:rPr>
              <a:t>Establece el mejor flujo de operaciones</a:t>
            </a:r>
          </a:p>
          <a:p>
            <a:pPr marL="0" indent="0" algn="l">
              <a:buNone/>
            </a:pPr>
            <a:r>
              <a:rPr lang="es-MX" sz="2800" b="0" i="0" u="none" strike="noStrike" baseline="0" dirty="0">
                <a:solidFill>
                  <a:srgbClr val="000000"/>
                </a:solidFill>
                <a:latin typeface="BerkeleyStd-Medium"/>
              </a:rPr>
              <a:t>Existen varias clases de diagramas de flujo, entre ellas:</a:t>
            </a:r>
          </a:p>
          <a:p>
            <a:pPr marL="0" indent="0" algn="l">
              <a:buNone/>
            </a:pPr>
            <a:r>
              <a:rPr lang="es-EC" sz="2800" b="0" i="0" u="none" strike="noStrike" baseline="0" dirty="0">
                <a:solidFill>
                  <a:srgbClr val="FF00FF"/>
                </a:solidFill>
                <a:latin typeface="BerkeleyStd-Medium"/>
              </a:rPr>
              <a:t>• </a:t>
            </a:r>
            <a:r>
              <a:rPr lang="es-EC" sz="2800" b="0" i="0" u="none" strike="noStrike" baseline="0" dirty="0">
                <a:solidFill>
                  <a:srgbClr val="000000"/>
                </a:solidFill>
                <a:latin typeface="BerkeleyStd-Medium"/>
              </a:rPr>
              <a:t>Vertical o de análisis de proceso</a:t>
            </a:r>
          </a:p>
          <a:p>
            <a:pPr marL="0" indent="0" algn="l">
              <a:buNone/>
            </a:pPr>
            <a:r>
              <a:rPr lang="es-EC" sz="2800" b="0" i="0" u="none" strike="noStrike" baseline="0" dirty="0">
                <a:solidFill>
                  <a:srgbClr val="FF00FF"/>
                </a:solidFill>
                <a:latin typeface="BerkeleyStd-Medium"/>
              </a:rPr>
              <a:t>• </a:t>
            </a:r>
            <a:r>
              <a:rPr lang="es-EC" sz="2800" b="0" i="0" u="none" strike="noStrike" baseline="0" dirty="0">
                <a:solidFill>
                  <a:srgbClr val="000000"/>
                </a:solidFill>
                <a:latin typeface="BerkeleyStd-Medium"/>
              </a:rPr>
              <a:t>Horizontal</a:t>
            </a:r>
          </a:p>
          <a:p>
            <a:pPr marL="0" indent="0" algn="l">
              <a:buNone/>
            </a:pPr>
            <a:r>
              <a:rPr lang="es-EC" sz="2800" b="0" i="0" u="none" strike="noStrike" baseline="0" dirty="0">
                <a:solidFill>
                  <a:srgbClr val="FF00FF"/>
                </a:solidFill>
                <a:latin typeface="BerkeleyStd-Medium"/>
              </a:rPr>
              <a:t>• </a:t>
            </a:r>
            <a:r>
              <a:rPr lang="es-EC" sz="2800" b="0" i="0" u="none" strike="noStrike" baseline="0" dirty="0">
                <a:solidFill>
                  <a:srgbClr val="000000"/>
                </a:solidFill>
                <a:latin typeface="BerkeleyStd-Medium"/>
              </a:rPr>
              <a:t>Bloques</a:t>
            </a:r>
          </a:p>
        </p:txBody>
      </p:sp>
    </p:spTree>
    <p:extLst>
      <p:ext uri="{BB962C8B-B14F-4D97-AF65-F5344CB8AC3E}">
        <p14:creationId xmlns:p14="http://schemas.microsoft.com/office/powerpoint/2010/main" val="16846474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CBADEF49-1024-39F6-50D8-5BDDA10EE3A2}"/>
              </a:ext>
            </a:extLst>
          </p:cNvPr>
          <p:cNvSpPr>
            <a:spLocks noGrp="1"/>
          </p:cNvSpPr>
          <p:nvPr>
            <p:ph idx="1"/>
          </p:nvPr>
        </p:nvSpPr>
        <p:spPr>
          <a:xfrm>
            <a:off x="965915" y="759854"/>
            <a:ext cx="10637950" cy="5640945"/>
          </a:xfrm>
        </p:spPr>
        <p:txBody>
          <a:bodyPr/>
          <a:lstStyle/>
          <a:p>
            <a:pPr marL="0" indent="0">
              <a:buNone/>
            </a:pPr>
            <a:r>
              <a:rPr lang="es-EC" sz="4000" b="1" i="0" u="none" strike="noStrike" baseline="0" dirty="0">
                <a:solidFill>
                  <a:srgbClr val="FF00FF"/>
                </a:solidFill>
                <a:latin typeface="DaxPro-Regular"/>
              </a:rPr>
              <a:t>Simbología</a:t>
            </a:r>
          </a:p>
          <a:p>
            <a:pPr marL="0" indent="0" algn="l">
              <a:buNone/>
            </a:pPr>
            <a:endParaRPr lang="es-MX" sz="2800" b="0" i="0" u="none" strike="noStrike" baseline="0" dirty="0">
              <a:latin typeface="BerkeleyStd-Medium"/>
            </a:endParaRPr>
          </a:p>
          <a:p>
            <a:pPr marL="0" indent="0" algn="l">
              <a:buNone/>
            </a:pPr>
            <a:r>
              <a:rPr lang="es-MX" sz="2800" b="0" i="0" u="none" strike="noStrike" baseline="0" dirty="0">
                <a:latin typeface="BerkeleyStd-Medium"/>
              </a:rPr>
              <a:t>En enfermería se utilizan para describir operaciones y procesos en el manejo de equipo especializado o en la descripción de procedimientos.</a:t>
            </a:r>
          </a:p>
          <a:p>
            <a:pPr marL="0" indent="0" algn="l">
              <a:buNone/>
            </a:pPr>
            <a:r>
              <a:rPr lang="es-MX" sz="2800" b="0" i="0" u="none" strike="noStrike" baseline="0" dirty="0">
                <a:latin typeface="BerkeleyStd-Medium"/>
              </a:rPr>
              <a:t>En la actualidad son comunes en los hospitales o clínicas con la introducción del paradigma </a:t>
            </a:r>
            <a:r>
              <a:rPr lang="es-EC" sz="2800" b="0" i="0" u="none" strike="noStrike" baseline="0" dirty="0">
                <a:latin typeface="BerkeleyStd-Medium"/>
              </a:rPr>
              <a:t>de calidad.</a:t>
            </a:r>
          </a:p>
          <a:p>
            <a:pPr marL="0" indent="0" algn="l">
              <a:buNone/>
            </a:pPr>
            <a:endParaRPr lang="es-MX" sz="2800" b="0" i="0" u="none" strike="noStrike" baseline="0" dirty="0">
              <a:latin typeface="BerkeleyStd-Medium"/>
            </a:endParaRPr>
          </a:p>
          <a:p>
            <a:pPr marL="0" indent="0" algn="l">
              <a:buNone/>
            </a:pPr>
            <a:r>
              <a:rPr lang="es-MX" sz="2800" b="0" i="0" u="none" strike="noStrike" baseline="0" dirty="0">
                <a:latin typeface="BerkeleyStd-Medium"/>
              </a:rPr>
              <a:t>El flujograma vertical, conocido también como diagrama de análisis de proceso es un diagrama de fácil elaboración y llenado. Se utiliza para la representación de rutinas en una unidad administrativa.</a:t>
            </a:r>
            <a:endParaRPr lang="es-EC" sz="2800" dirty="0"/>
          </a:p>
        </p:txBody>
      </p:sp>
    </p:spTree>
    <p:extLst>
      <p:ext uri="{BB962C8B-B14F-4D97-AF65-F5344CB8AC3E}">
        <p14:creationId xmlns:p14="http://schemas.microsoft.com/office/powerpoint/2010/main" val="406191576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6F3A16E1-CE17-4C37-CEF6-C6367300374C}"/>
              </a:ext>
            </a:extLst>
          </p:cNvPr>
          <p:cNvSpPr>
            <a:spLocks noGrp="1"/>
          </p:cNvSpPr>
          <p:nvPr>
            <p:ph idx="1"/>
          </p:nvPr>
        </p:nvSpPr>
        <p:spPr>
          <a:xfrm>
            <a:off x="1120462" y="412125"/>
            <a:ext cx="10373932" cy="5615188"/>
          </a:xfrm>
        </p:spPr>
        <p:txBody>
          <a:bodyPr/>
          <a:lstStyle/>
          <a:p>
            <a:pPr marL="0" indent="0" algn="l">
              <a:buNone/>
            </a:pPr>
            <a:r>
              <a:rPr lang="es-MX" sz="3600" b="0" i="0" u="none" strike="noStrike" baseline="0" dirty="0">
                <a:solidFill>
                  <a:srgbClr val="000000"/>
                </a:solidFill>
                <a:latin typeface="BerkeleyStd-Medium"/>
              </a:rPr>
              <a:t>El diagrama de bloques es quizá el más conocido, presenta una simbología abundante y </a:t>
            </a:r>
            <a:r>
              <a:rPr lang="es-EC" sz="3600" b="0" i="0" u="none" strike="noStrike" baseline="0" dirty="0">
                <a:solidFill>
                  <a:srgbClr val="000000"/>
                </a:solidFill>
                <a:latin typeface="BerkeleyStd-Medium"/>
              </a:rPr>
              <a:t>variada.</a:t>
            </a:r>
            <a:r>
              <a:rPr lang="es-MX" sz="3600" b="0" i="0" u="none" strike="noStrike" baseline="0" dirty="0">
                <a:solidFill>
                  <a:srgbClr val="000000"/>
                </a:solidFill>
                <a:latin typeface="BerkeleyStd-Medium"/>
              </a:rPr>
              <a:t> Las ventajas de la utilización de diagramas de flujo son las siguientes:</a:t>
            </a:r>
          </a:p>
          <a:p>
            <a:pPr marL="0" indent="0" algn="l">
              <a:buNone/>
            </a:pPr>
            <a:r>
              <a:rPr lang="es-EC" sz="3600" b="0" i="0" u="none" strike="noStrike" baseline="0" dirty="0">
                <a:solidFill>
                  <a:srgbClr val="FF00FF"/>
                </a:solidFill>
                <a:latin typeface="BerkeleyStd-Medium"/>
              </a:rPr>
              <a:t>• </a:t>
            </a:r>
            <a:r>
              <a:rPr lang="es-EC" sz="3600" b="0" i="0" u="none" strike="noStrike" baseline="0" dirty="0">
                <a:solidFill>
                  <a:srgbClr val="000000"/>
                </a:solidFill>
                <a:latin typeface="BerkeleyStd-Medium"/>
              </a:rPr>
              <a:t>Simplifica el trabajo</a:t>
            </a:r>
          </a:p>
          <a:p>
            <a:pPr marL="0" indent="0" algn="l">
              <a:buNone/>
            </a:pPr>
            <a:r>
              <a:rPr lang="es-MX" sz="3600" b="0" i="0" u="none" strike="noStrike" baseline="0" dirty="0">
                <a:solidFill>
                  <a:srgbClr val="FF00FF"/>
                </a:solidFill>
                <a:latin typeface="BerkeleyStd-Medium"/>
              </a:rPr>
              <a:t>• </a:t>
            </a:r>
            <a:r>
              <a:rPr lang="es-MX" sz="3600" b="0" i="0" u="none" strike="noStrike" baseline="0" dirty="0">
                <a:solidFill>
                  <a:srgbClr val="000000"/>
                </a:solidFill>
                <a:latin typeface="BerkeleyStd-Medium"/>
              </a:rPr>
              <a:t>Permite el análisis y la eliminación de actividades inútiles o innecesarias</a:t>
            </a:r>
          </a:p>
          <a:p>
            <a:pPr marL="0" indent="0" algn="l">
              <a:buNone/>
            </a:pPr>
            <a:r>
              <a:rPr lang="es-MX" sz="3600" b="0" i="0" u="none" strike="noStrike" baseline="0" dirty="0">
                <a:solidFill>
                  <a:srgbClr val="FF00FF"/>
                </a:solidFill>
                <a:latin typeface="BerkeleyStd-Medium"/>
              </a:rPr>
              <a:t>• </a:t>
            </a:r>
            <a:r>
              <a:rPr lang="es-MX" sz="3600" b="0" i="0" u="none" strike="noStrike" baseline="0" dirty="0">
                <a:solidFill>
                  <a:srgbClr val="000000"/>
                </a:solidFill>
                <a:latin typeface="BerkeleyStd-Medium"/>
              </a:rPr>
              <a:t>Establece el mejor flujo de operaciones</a:t>
            </a:r>
          </a:p>
          <a:p>
            <a:pPr marL="0" indent="0">
              <a:buNone/>
            </a:pPr>
            <a:endParaRPr lang="es-EC" dirty="0"/>
          </a:p>
        </p:txBody>
      </p:sp>
    </p:spTree>
    <p:extLst>
      <p:ext uri="{BB962C8B-B14F-4D97-AF65-F5344CB8AC3E}">
        <p14:creationId xmlns:p14="http://schemas.microsoft.com/office/powerpoint/2010/main" val="406757288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DCF708E-4DB0-116A-1440-13AC70E489EF}"/>
              </a:ext>
            </a:extLst>
          </p:cNvPr>
          <p:cNvSpPr>
            <a:spLocks noGrp="1"/>
          </p:cNvSpPr>
          <p:nvPr>
            <p:ph idx="1"/>
          </p:nvPr>
        </p:nvSpPr>
        <p:spPr>
          <a:xfrm>
            <a:off x="1251678" y="502277"/>
            <a:ext cx="10178322" cy="5377316"/>
          </a:xfrm>
        </p:spPr>
        <p:txBody>
          <a:bodyPr/>
          <a:lstStyle/>
          <a:p>
            <a:pPr marL="0" indent="0" algn="l">
              <a:buNone/>
            </a:pPr>
            <a:r>
              <a:rPr lang="es-MX" sz="3600" b="0" i="0" u="none" strike="noStrike" baseline="0" dirty="0">
                <a:solidFill>
                  <a:srgbClr val="000000"/>
                </a:solidFill>
                <a:latin typeface="BerkeleyStd-Medium"/>
              </a:rPr>
              <a:t>Existen varias clases de diagramas de flujo, entre ellas:</a:t>
            </a:r>
          </a:p>
          <a:p>
            <a:pPr marL="0" indent="0" algn="l">
              <a:buNone/>
            </a:pPr>
            <a:r>
              <a:rPr lang="es-EC" sz="3600" b="0" i="0" u="none" strike="noStrike" baseline="0" dirty="0">
                <a:solidFill>
                  <a:srgbClr val="FF00FF"/>
                </a:solidFill>
                <a:latin typeface="BerkeleyStd-Medium"/>
              </a:rPr>
              <a:t>• </a:t>
            </a:r>
            <a:r>
              <a:rPr lang="es-EC" sz="3600" b="0" i="0" u="none" strike="noStrike" baseline="0" dirty="0">
                <a:solidFill>
                  <a:srgbClr val="000000"/>
                </a:solidFill>
                <a:latin typeface="BerkeleyStd-Medium"/>
              </a:rPr>
              <a:t>Vertical o de análisis de proceso</a:t>
            </a:r>
          </a:p>
          <a:p>
            <a:pPr marL="0" indent="0" algn="l">
              <a:buNone/>
            </a:pPr>
            <a:r>
              <a:rPr lang="es-EC" sz="3600" b="0" i="0" u="none" strike="noStrike" baseline="0" dirty="0">
                <a:solidFill>
                  <a:srgbClr val="FF00FF"/>
                </a:solidFill>
                <a:latin typeface="BerkeleyStd-Medium"/>
              </a:rPr>
              <a:t>• </a:t>
            </a:r>
            <a:r>
              <a:rPr lang="es-EC" sz="3600" b="0" i="0" u="none" strike="noStrike" baseline="0" dirty="0">
                <a:solidFill>
                  <a:srgbClr val="000000"/>
                </a:solidFill>
                <a:latin typeface="BerkeleyStd-Medium"/>
              </a:rPr>
              <a:t>Horizontal</a:t>
            </a:r>
          </a:p>
          <a:p>
            <a:pPr marL="0" indent="0" algn="l">
              <a:buNone/>
            </a:pPr>
            <a:r>
              <a:rPr lang="es-EC" sz="3600" b="0" i="0" u="none" strike="noStrike" baseline="0" dirty="0">
                <a:solidFill>
                  <a:srgbClr val="FF00FF"/>
                </a:solidFill>
                <a:latin typeface="BerkeleyStd-Medium"/>
              </a:rPr>
              <a:t>• </a:t>
            </a:r>
            <a:r>
              <a:rPr lang="es-EC" sz="3600" b="0" i="0" u="none" strike="noStrike" baseline="0" dirty="0">
                <a:solidFill>
                  <a:srgbClr val="000000"/>
                </a:solidFill>
                <a:latin typeface="BerkeleyStd-Medium"/>
              </a:rPr>
              <a:t>Bloques</a:t>
            </a:r>
          </a:p>
          <a:p>
            <a:pPr marL="0" indent="0" algn="l">
              <a:buNone/>
            </a:pPr>
            <a:r>
              <a:rPr lang="es-MX" sz="3600" b="0" i="0" u="none" strike="noStrike" baseline="0" dirty="0">
                <a:solidFill>
                  <a:srgbClr val="000000"/>
                </a:solidFill>
                <a:latin typeface="BerkeleyStd-Medium"/>
              </a:rPr>
              <a:t>El diagrama de bloques es quizá el más conocido, presenta una simbología abundante y </a:t>
            </a:r>
            <a:r>
              <a:rPr lang="es-EC" sz="3600" b="0" i="0" u="none" strike="noStrike" baseline="0" dirty="0">
                <a:solidFill>
                  <a:srgbClr val="000000"/>
                </a:solidFill>
                <a:latin typeface="BerkeleyStd-Medium"/>
              </a:rPr>
              <a:t>variada.</a:t>
            </a:r>
            <a:endParaRPr lang="es-EC" sz="3600" dirty="0"/>
          </a:p>
          <a:p>
            <a:pPr marL="0" indent="0">
              <a:buNone/>
            </a:pPr>
            <a:endParaRPr lang="es-EC" dirty="0"/>
          </a:p>
        </p:txBody>
      </p:sp>
    </p:spTree>
    <p:extLst>
      <p:ext uri="{BB962C8B-B14F-4D97-AF65-F5344CB8AC3E}">
        <p14:creationId xmlns:p14="http://schemas.microsoft.com/office/powerpoint/2010/main" val="6192700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F43E36CE-7E45-C933-1E24-3C2A28D8B513}"/>
              </a:ext>
            </a:extLst>
          </p:cNvPr>
          <p:cNvSpPr>
            <a:spLocks noGrp="1"/>
          </p:cNvSpPr>
          <p:nvPr>
            <p:ph idx="1"/>
          </p:nvPr>
        </p:nvSpPr>
        <p:spPr>
          <a:xfrm>
            <a:off x="1006839" y="218942"/>
            <a:ext cx="10178322" cy="5486399"/>
          </a:xfrm>
        </p:spPr>
        <p:txBody>
          <a:bodyPr>
            <a:normAutofit/>
          </a:bodyPr>
          <a:lstStyle/>
          <a:p>
            <a:pPr marL="0" indent="0" algn="l">
              <a:buNone/>
            </a:pPr>
            <a:r>
              <a:rPr lang="es-MX" sz="2400" b="0" i="0" u="none" strike="noStrike" baseline="0" dirty="0">
                <a:latin typeface="BerkeleyStd-Medium"/>
              </a:rPr>
              <a:t>Consta de varias columnas en las cuales se ponen los signos convencionales del proceso, las fases o etapas y una columna en la que se describen las actividades</a:t>
            </a:r>
          </a:p>
          <a:p>
            <a:pPr marL="0" indent="0" algn="l">
              <a:buNone/>
            </a:pPr>
            <a:r>
              <a:rPr lang="es-MX" sz="2400" b="0" i="0" u="none" strike="noStrike" baseline="0" dirty="0">
                <a:latin typeface="BerkeleyStd-Medium"/>
              </a:rPr>
              <a:t>En el flujograma horizontal la secuencia del procedimiento va de izquierda a derecha. Es apropiado para estudiar a detalle una rutina, dado que incluye varios responsables</a:t>
            </a:r>
            <a:endParaRPr lang="es-EC" sz="2400" dirty="0"/>
          </a:p>
        </p:txBody>
      </p:sp>
      <p:pic>
        <p:nvPicPr>
          <p:cNvPr id="4" name="Imagen 3">
            <a:extLst>
              <a:ext uri="{FF2B5EF4-FFF2-40B4-BE49-F238E27FC236}">
                <a16:creationId xmlns:a16="http://schemas.microsoft.com/office/drawing/2014/main" id="{904FF96D-A9EE-5E92-F54B-BCD4E92E68B7}"/>
              </a:ext>
            </a:extLst>
          </p:cNvPr>
          <p:cNvPicPr>
            <a:picLocks noChangeAspect="1"/>
          </p:cNvPicPr>
          <p:nvPr/>
        </p:nvPicPr>
        <p:blipFill rotWithShape="1">
          <a:blip r:embed="rId2"/>
          <a:srcRect l="24054" t="61637" r="27807"/>
          <a:stretch/>
        </p:blipFill>
        <p:spPr bwMode="auto">
          <a:xfrm>
            <a:off x="2421228" y="2526347"/>
            <a:ext cx="7469747" cy="3900211"/>
          </a:xfrm>
          <a:prstGeom prst="rect">
            <a:avLst/>
          </a:prstGeom>
          <a:ln>
            <a:noFill/>
          </a:ln>
          <a:extLst>
            <a:ext uri="{53640926-AAD7-44D8-BBD7-CCE9431645EC}">
              <a14:shadowObscured xmlns:a14="http://schemas.microsoft.com/office/drawing/2010/main"/>
            </a:ext>
          </a:extLst>
        </p:spPr>
      </p:pic>
      <p:sp>
        <p:nvSpPr>
          <p:cNvPr id="5" name="Rectángulo 4">
            <a:extLst>
              <a:ext uri="{FF2B5EF4-FFF2-40B4-BE49-F238E27FC236}">
                <a16:creationId xmlns:a16="http://schemas.microsoft.com/office/drawing/2014/main" id="{4E1BBC37-7960-EA75-E041-73722F266927}"/>
              </a:ext>
            </a:extLst>
          </p:cNvPr>
          <p:cNvSpPr/>
          <p:nvPr/>
        </p:nvSpPr>
        <p:spPr>
          <a:xfrm>
            <a:off x="2459865" y="5357611"/>
            <a:ext cx="850005" cy="270457"/>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1</a:t>
            </a:r>
            <a:endParaRPr lang="es-EC" dirty="0"/>
          </a:p>
        </p:txBody>
      </p:sp>
    </p:spTree>
    <p:extLst>
      <p:ext uri="{BB962C8B-B14F-4D97-AF65-F5344CB8AC3E}">
        <p14:creationId xmlns:p14="http://schemas.microsoft.com/office/powerpoint/2010/main" val="223392345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BAF40084-3020-56E8-7E95-64804DD2F551}"/>
              </a:ext>
            </a:extLst>
          </p:cNvPr>
          <p:cNvPicPr>
            <a:picLocks noChangeAspect="1"/>
          </p:cNvPicPr>
          <p:nvPr/>
        </p:nvPicPr>
        <p:blipFill>
          <a:blip r:embed="rId2"/>
          <a:stretch>
            <a:fillRect/>
          </a:stretch>
        </p:blipFill>
        <p:spPr>
          <a:xfrm>
            <a:off x="1479176" y="251013"/>
            <a:ext cx="9475695" cy="6230470"/>
          </a:xfrm>
          <a:prstGeom prst="rect">
            <a:avLst/>
          </a:prstGeom>
        </p:spPr>
      </p:pic>
    </p:spTree>
    <p:extLst>
      <p:ext uri="{BB962C8B-B14F-4D97-AF65-F5344CB8AC3E}">
        <p14:creationId xmlns:p14="http://schemas.microsoft.com/office/powerpoint/2010/main" val="385710812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a:extLst>
              <a:ext uri="{FF2B5EF4-FFF2-40B4-BE49-F238E27FC236}">
                <a16:creationId xmlns:a16="http://schemas.microsoft.com/office/drawing/2014/main" id="{6AC8FC80-95B7-666F-2DC8-55C9AAD94734}"/>
              </a:ext>
            </a:extLst>
          </p:cNvPr>
          <p:cNvPicPr>
            <a:picLocks noGrp="1" noChangeAspect="1"/>
          </p:cNvPicPr>
          <p:nvPr>
            <p:ph idx="1"/>
          </p:nvPr>
        </p:nvPicPr>
        <p:blipFill rotWithShape="1">
          <a:blip r:embed="rId2"/>
          <a:srcRect l="29460" t="11065" r="38101"/>
          <a:stretch/>
        </p:blipFill>
        <p:spPr bwMode="auto">
          <a:xfrm>
            <a:off x="2356834" y="103031"/>
            <a:ext cx="6950297" cy="6581104"/>
          </a:xfrm>
          <a:prstGeom prst="rect">
            <a:avLst/>
          </a:prstGeom>
          <a:ln>
            <a:noFill/>
          </a:ln>
          <a:extLst>
            <a:ext uri="{53640926-AAD7-44D8-BBD7-CCE9431645EC}">
              <a14:shadowObscured xmlns:a14="http://schemas.microsoft.com/office/drawing/2010/main"/>
            </a:ext>
          </a:extLst>
        </p:spPr>
      </p:pic>
      <p:sp>
        <p:nvSpPr>
          <p:cNvPr id="5" name="Rectángulo 4">
            <a:extLst>
              <a:ext uri="{FF2B5EF4-FFF2-40B4-BE49-F238E27FC236}">
                <a16:creationId xmlns:a16="http://schemas.microsoft.com/office/drawing/2014/main" id="{4E08E63E-4931-374A-B0CD-2CAAE42C1041}"/>
              </a:ext>
            </a:extLst>
          </p:cNvPr>
          <p:cNvSpPr/>
          <p:nvPr/>
        </p:nvSpPr>
        <p:spPr>
          <a:xfrm>
            <a:off x="2704564" y="6259134"/>
            <a:ext cx="605307" cy="296214"/>
          </a:xfrm>
          <a:prstGeom prst="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s-MX" dirty="0"/>
              <a:t>2</a:t>
            </a:r>
            <a:endParaRPr lang="es-EC" dirty="0"/>
          </a:p>
        </p:txBody>
      </p:sp>
    </p:spTree>
    <p:extLst>
      <p:ext uri="{BB962C8B-B14F-4D97-AF65-F5344CB8AC3E}">
        <p14:creationId xmlns:p14="http://schemas.microsoft.com/office/powerpoint/2010/main" val="429362408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Forma libre 6">
            <a:extLst>
              <a:ext uri="{FF2B5EF4-FFF2-40B4-BE49-F238E27FC236}">
                <a16:creationId xmlns:a16="http://schemas.microsoft.com/office/drawing/2014/main" id="{B217C2AD-51B4-40CE-A71F-F5D3F846D9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557016" y="630936"/>
            <a:ext cx="5235575"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12" name="Rectángulo 11">
            <a:extLst>
              <a:ext uri="{FF2B5EF4-FFF2-40B4-BE49-F238E27FC236}">
                <a16:creationId xmlns:a16="http://schemas.microsoft.com/office/drawing/2014/main" id="{6F1BF92E-23CF-4BFE-9E1F-C359BACFA3C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4" name="Rectángulo 13">
            <a:extLst>
              <a:ext uri="{FF2B5EF4-FFF2-40B4-BE49-F238E27FC236}">
                <a16:creationId xmlns:a16="http://schemas.microsoft.com/office/drawing/2014/main" id="{B89090F2-B101-458B-9AFF-27327443BB0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US" dirty="0"/>
          </a:p>
        </p:txBody>
      </p:sp>
      <p:sp>
        <p:nvSpPr>
          <p:cNvPr id="16" name="Forma libre 6">
            <a:extLst>
              <a:ext uri="{FF2B5EF4-FFF2-40B4-BE49-F238E27FC236}">
                <a16:creationId xmlns:a16="http://schemas.microsoft.com/office/drawing/2014/main" id="{526C103B-17BD-4B48-AB6F-0D9EF826AAC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0" y="0"/>
            <a:ext cx="885825"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pic>
        <p:nvPicPr>
          <p:cNvPr id="7" name="Gráfico 6" descr="Signo de interrogación">
            <a:extLst>
              <a:ext uri="{FF2B5EF4-FFF2-40B4-BE49-F238E27FC236}">
                <a16:creationId xmlns:a16="http://schemas.microsoft.com/office/drawing/2014/main" id="{ACAAF5D7-299C-47E0-BF58-5B55CABE4EA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40971" y="1709603"/>
            <a:ext cx="3398085" cy="3398085"/>
          </a:xfrm>
          <a:prstGeom prst="rect">
            <a:avLst/>
          </a:prstGeom>
        </p:spPr>
      </p:pic>
      <p:sp>
        <p:nvSpPr>
          <p:cNvPr id="18" name="Rectángulo 17">
            <a:extLst>
              <a:ext uri="{FF2B5EF4-FFF2-40B4-BE49-F238E27FC236}">
                <a16:creationId xmlns:a16="http://schemas.microsoft.com/office/drawing/2014/main" id="{E9EC3243-CA25-4485-A7FE-8B01419238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908536"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Marcador de contenido 2">
            <a:extLst>
              <a:ext uri="{FF2B5EF4-FFF2-40B4-BE49-F238E27FC236}">
                <a16:creationId xmlns:a16="http://schemas.microsoft.com/office/drawing/2014/main" id="{C5419D58-BC25-49DA-8347-58B287F90DF0}"/>
              </a:ext>
            </a:extLst>
          </p:cNvPr>
          <p:cNvSpPr>
            <a:spLocks noGrp="1"/>
          </p:cNvSpPr>
          <p:nvPr>
            <p:ph idx="1"/>
          </p:nvPr>
        </p:nvSpPr>
        <p:spPr>
          <a:xfrm>
            <a:off x="4818445" y="2562955"/>
            <a:ext cx="6300215" cy="1020027"/>
          </a:xfrm>
        </p:spPr>
        <p:txBody>
          <a:bodyPr vert="horz" lIns="91440" tIns="45720" rIns="91440" bIns="45720" rtlCol="0" anchor="t">
            <a:normAutofit/>
          </a:bodyPr>
          <a:lstStyle/>
          <a:p>
            <a:pPr marL="0" indent="0" algn="ctr" rtl="0">
              <a:lnSpc>
                <a:spcPct val="100000"/>
              </a:lnSpc>
              <a:buNone/>
            </a:pPr>
            <a:r>
              <a:rPr lang="es-ES" sz="2800" b="1" cap="all" spc="400" dirty="0">
                <a:solidFill>
                  <a:schemeClr val="tx2"/>
                </a:solidFill>
                <a:latin typeface="Times New Roman" panose="02020603050405020304" pitchFamily="18" charset="0"/>
                <a:cs typeface="Times New Roman" panose="02020603050405020304" pitchFamily="18" charset="0"/>
              </a:rPr>
              <a:t>¿Qué preguntas LES gustaría realizarme?</a:t>
            </a:r>
          </a:p>
        </p:txBody>
      </p:sp>
    </p:spTree>
    <p:extLst>
      <p:ext uri="{BB962C8B-B14F-4D97-AF65-F5344CB8AC3E}">
        <p14:creationId xmlns:p14="http://schemas.microsoft.com/office/powerpoint/2010/main" val="1630570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Planeación administrativa: principios, tipos, elementos, etapas">
            <a:extLst>
              <a:ext uri="{FF2B5EF4-FFF2-40B4-BE49-F238E27FC236}">
                <a16:creationId xmlns:a16="http://schemas.microsoft.com/office/drawing/2014/main" id="{E6F8EFEE-4524-B334-D24D-E48B3DD0174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390918" y="669702"/>
            <a:ext cx="9672034" cy="53833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06817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hidden="1">
            <a:extLst>
              <a:ext uri="{FF2B5EF4-FFF2-40B4-BE49-F238E27FC236}">
                <a16:creationId xmlns:a16="http://schemas.microsoft.com/office/drawing/2014/main" id="{28A3E57F-DE9A-45F6-BEF3-EF8EEA07E065}"/>
              </a:ext>
            </a:extLst>
          </p:cNvPr>
          <p:cNvSpPr>
            <a:spLocks noGrp="1"/>
          </p:cNvSpPr>
          <p:nvPr>
            <p:ph type="title"/>
          </p:nvPr>
        </p:nvSpPr>
        <p:spPr>
          <a:xfrm>
            <a:off x="2802662" y="756357"/>
            <a:ext cx="8187071" cy="1253066"/>
          </a:xfrm>
        </p:spPr>
        <p:txBody>
          <a:bodyPr rtlCol="0">
            <a:normAutofit fontScale="90000"/>
          </a:bodyPr>
          <a:lstStyle/>
          <a:p>
            <a:pPr rtl="0"/>
            <a:r>
              <a:rPr lang="es-ES"/>
              <a:t>Título de la diapositiva</a:t>
            </a:r>
          </a:p>
        </p:txBody>
      </p:sp>
      <p:sp>
        <p:nvSpPr>
          <p:cNvPr id="6" name="Cuadro de texto 5">
            <a:extLst>
              <a:ext uri="{FF2B5EF4-FFF2-40B4-BE49-F238E27FC236}">
                <a16:creationId xmlns:a16="http://schemas.microsoft.com/office/drawing/2014/main" id="{51CA1257-66A3-465A-A773-E2D1F421929F}"/>
              </a:ext>
            </a:extLst>
          </p:cNvPr>
          <p:cNvSpPr txBox="1"/>
          <p:nvPr/>
        </p:nvSpPr>
        <p:spPr>
          <a:xfrm>
            <a:off x="2894819" y="1175952"/>
            <a:ext cx="8487104" cy="1446550"/>
          </a:xfrm>
          <a:prstGeom prst="rect">
            <a:avLst/>
          </a:prstGeom>
          <a:noFill/>
        </p:spPr>
        <p:txBody>
          <a:bodyPr wrap="square" rtlCol="0">
            <a:spAutoFit/>
          </a:bodyPr>
          <a:lstStyle/>
          <a:p>
            <a:pPr rtl="0"/>
            <a:r>
              <a:rPr lang="es-ES" sz="8800" dirty="0"/>
              <a:t>GRACIAS </a:t>
            </a:r>
          </a:p>
        </p:txBody>
      </p:sp>
      <p:pic>
        <p:nvPicPr>
          <p:cNvPr id="2" name="Imagen 1">
            <a:extLst>
              <a:ext uri="{FF2B5EF4-FFF2-40B4-BE49-F238E27FC236}">
                <a16:creationId xmlns:a16="http://schemas.microsoft.com/office/drawing/2014/main" id="{9C95BDDE-D17F-4B4D-3105-8AA56EBAC46C}"/>
              </a:ext>
            </a:extLst>
          </p:cNvPr>
          <p:cNvPicPr>
            <a:picLocks noChangeAspect="1"/>
          </p:cNvPicPr>
          <p:nvPr/>
        </p:nvPicPr>
        <p:blipFill>
          <a:blip r:embed="rId3"/>
          <a:stretch>
            <a:fillRect/>
          </a:stretch>
        </p:blipFill>
        <p:spPr>
          <a:xfrm>
            <a:off x="7972024" y="2768959"/>
            <a:ext cx="3812146" cy="3709114"/>
          </a:xfrm>
          <a:prstGeom prst="rect">
            <a:avLst/>
          </a:prstGeom>
        </p:spPr>
      </p:pic>
    </p:spTree>
    <p:extLst>
      <p:ext uri="{BB962C8B-B14F-4D97-AF65-F5344CB8AC3E}">
        <p14:creationId xmlns:p14="http://schemas.microsoft.com/office/powerpoint/2010/main" val="105934907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42257E97-FE4F-B4A2-B282-544125B3AF4E}"/>
              </a:ext>
            </a:extLst>
          </p:cNvPr>
          <p:cNvSpPr>
            <a:spLocks noGrp="1"/>
          </p:cNvSpPr>
          <p:nvPr>
            <p:ph idx="1"/>
          </p:nvPr>
        </p:nvSpPr>
        <p:spPr/>
        <p:txBody>
          <a:bodyPr/>
          <a:lstStyle/>
          <a:p>
            <a:pPr marL="0" indent="0">
              <a:buNone/>
            </a:pPr>
            <a:r>
              <a:rPr lang="es-MX" dirty="0"/>
              <a:t>La planificación estratégica en salud es un proceso cuyo objetivo es ordenar las acciones en los centros de salud públicos o privados para mejorar la atención del paciente y optimizar el uso de los recursos disponibles.</a:t>
            </a:r>
          </a:p>
          <a:p>
            <a:pPr marL="0" indent="0">
              <a:buNone/>
            </a:pPr>
            <a:r>
              <a:rPr lang="es-MX" dirty="0"/>
              <a:t>permite establecer los objetivos a corto, mediano y largo plazo en concordancia con los objetivos de la organización o programa de salud</a:t>
            </a:r>
            <a:endParaRPr lang="es-EC" dirty="0"/>
          </a:p>
        </p:txBody>
      </p:sp>
    </p:spTree>
    <p:extLst>
      <p:ext uri="{BB962C8B-B14F-4D97-AF65-F5344CB8AC3E}">
        <p14:creationId xmlns:p14="http://schemas.microsoft.com/office/powerpoint/2010/main" val="24812706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5E50C1E8-A3C4-4E79-8384-A72C2430432A}"/>
              </a:ext>
            </a:extLst>
          </p:cNvPr>
          <p:cNvSpPr>
            <a:spLocks noGrp="1"/>
          </p:cNvSpPr>
          <p:nvPr>
            <p:ph idx="1"/>
          </p:nvPr>
        </p:nvSpPr>
        <p:spPr>
          <a:xfrm>
            <a:off x="1251678" y="1300767"/>
            <a:ext cx="10178322" cy="4578826"/>
          </a:xfrm>
        </p:spPr>
        <p:txBody>
          <a:bodyPr rtlCol="0"/>
          <a:lstStyle/>
          <a:p>
            <a:pPr marL="0" indent="0">
              <a:buNone/>
            </a:pPr>
            <a:r>
              <a:rPr lang="es-MX" sz="3600" b="1" i="0" u="none" strike="noStrike" baseline="0" dirty="0">
                <a:solidFill>
                  <a:srgbClr val="4F81BC"/>
                </a:solidFill>
                <a:latin typeface="Cambria" panose="02040503050406030204" pitchFamily="18" charset="0"/>
              </a:rPr>
              <a:t>Concepto: </a:t>
            </a:r>
          </a:p>
          <a:p>
            <a:pPr marL="0" indent="0">
              <a:buNone/>
            </a:pPr>
            <a:r>
              <a:rPr lang="es-MX" sz="2400" b="1" i="0" u="none" strike="noStrike" baseline="0" dirty="0">
                <a:solidFill>
                  <a:srgbClr val="4F81BC"/>
                </a:solidFill>
                <a:latin typeface="Cambria" panose="02040503050406030204" pitchFamily="18" charset="0"/>
              </a:rPr>
              <a:t>Planificar es un proceso continuo de provisión de recursos y servicios necesarios para conseguir los objetivos determinados según un orden de prioridad establecido, permitiendo elegir la o las soluciones adecuadas entre muchas alternativas. </a:t>
            </a:r>
            <a:endParaRPr lang="es-MX" sz="2400" b="0" i="0" u="none" strike="noStrike" baseline="0" dirty="0">
              <a:solidFill>
                <a:srgbClr val="000000"/>
              </a:solidFill>
              <a:latin typeface="Cambria" panose="02040503050406030204" pitchFamily="18" charset="0"/>
            </a:endParaRPr>
          </a:p>
          <a:p>
            <a:pPr marL="0" indent="0">
              <a:buNone/>
            </a:pPr>
            <a:r>
              <a:rPr lang="es-MX" sz="2400" b="1" i="0" u="none" strike="noStrike" baseline="0" dirty="0">
                <a:solidFill>
                  <a:srgbClr val="4F81BC"/>
                </a:solidFill>
                <a:latin typeface="Cambria" panose="02040503050406030204" pitchFamily="18" charset="0"/>
              </a:rPr>
              <a:t>La elección de la solución toma en consideración el contexto de dificultades internas y externas; conocidas en el presente o predecibles en el futuro. (</a:t>
            </a:r>
            <a:r>
              <a:rPr lang="es-MX" sz="2400" b="1" i="0" u="none" strike="noStrike" baseline="0" dirty="0" err="1">
                <a:solidFill>
                  <a:srgbClr val="4F81BC"/>
                </a:solidFill>
                <a:latin typeface="Cambria" panose="02040503050406030204" pitchFamily="18" charset="0"/>
              </a:rPr>
              <a:t>Pineault</a:t>
            </a:r>
            <a:r>
              <a:rPr lang="es-MX" sz="2400" b="1" i="0" u="none" strike="noStrike" baseline="0" dirty="0">
                <a:solidFill>
                  <a:srgbClr val="4F81BC"/>
                </a:solidFill>
                <a:latin typeface="Cambria" panose="02040503050406030204" pitchFamily="18" charset="0"/>
              </a:rPr>
              <a:t>). </a:t>
            </a:r>
            <a:endParaRPr lang="es-ES" sz="2400" dirty="0"/>
          </a:p>
        </p:txBody>
      </p:sp>
    </p:spTree>
    <p:extLst>
      <p:ext uri="{BB962C8B-B14F-4D97-AF65-F5344CB8AC3E}">
        <p14:creationId xmlns:p14="http://schemas.microsoft.com/office/powerpoint/2010/main" val="46369798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7" name="Marcador de contenido 6">
            <a:extLst>
              <a:ext uri="{FF2B5EF4-FFF2-40B4-BE49-F238E27FC236}">
                <a16:creationId xmlns:a16="http://schemas.microsoft.com/office/drawing/2014/main" id="{6537AE30-B3C2-FA07-F031-F05C20DAD478}"/>
              </a:ext>
            </a:extLst>
          </p:cNvPr>
          <p:cNvSpPr>
            <a:spLocks noGrp="1"/>
          </p:cNvSpPr>
          <p:nvPr>
            <p:ph idx="1"/>
          </p:nvPr>
        </p:nvSpPr>
        <p:spPr>
          <a:xfrm>
            <a:off x="1006839" y="753415"/>
            <a:ext cx="10506874" cy="5145109"/>
          </a:xfrm>
        </p:spPr>
        <p:txBody>
          <a:bodyPr>
            <a:noAutofit/>
          </a:bodyPr>
          <a:lstStyle/>
          <a:p>
            <a:pPr marL="0" indent="0" algn="l">
              <a:buNone/>
            </a:pPr>
            <a:r>
              <a:rPr lang="es-MX" sz="2400" b="0" i="0" u="none" strike="noStrike" baseline="0" dirty="0">
                <a:solidFill>
                  <a:schemeClr val="tx1"/>
                </a:solidFill>
                <a:latin typeface="Verdana" panose="020B0604030504040204" pitchFamily="34" charset="0"/>
                <a:ea typeface="Verdana" panose="020B0604030504040204" pitchFamily="34" charset="0"/>
              </a:rPr>
              <a:t>“La planeación es un camino a seguir que tiene su base en el análisis de un problema determinando el orden, la secuencia de las actividades y programando el tiempo necesario para la </a:t>
            </a:r>
            <a:r>
              <a:rPr lang="es-EC" sz="2400" b="0" i="0" u="none" strike="noStrike" baseline="0" dirty="0">
                <a:solidFill>
                  <a:schemeClr val="tx1"/>
                </a:solidFill>
                <a:latin typeface="Verdana" panose="020B0604030504040204" pitchFamily="34" charset="0"/>
                <a:ea typeface="Verdana" panose="020B0604030504040204" pitchFamily="34" charset="0"/>
              </a:rPr>
              <a:t>solución de dicho problema”.</a:t>
            </a:r>
          </a:p>
          <a:p>
            <a:pPr marL="0" indent="0">
              <a:buNone/>
            </a:pPr>
            <a:endParaRPr lang="es-MX" sz="2400" b="0" i="0" u="none" strike="noStrike" baseline="0" dirty="0">
              <a:solidFill>
                <a:schemeClr val="tx1"/>
              </a:solidFill>
              <a:latin typeface="Verdana" panose="020B0604030504040204" pitchFamily="34" charset="0"/>
              <a:ea typeface="Verdana" panose="020B0604030504040204" pitchFamily="34" charset="0"/>
            </a:endParaRPr>
          </a:p>
          <a:p>
            <a:pPr marL="0" indent="0">
              <a:buNone/>
            </a:pPr>
            <a:r>
              <a:rPr lang="es-MX" sz="2400" b="0" i="0" u="none" strike="noStrike" baseline="0" dirty="0">
                <a:solidFill>
                  <a:schemeClr val="tx1"/>
                </a:solidFill>
                <a:latin typeface="Verdana" panose="020B0604030504040204" pitchFamily="34" charset="0"/>
                <a:ea typeface="Verdana" panose="020B0604030504040204" pitchFamily="34" charset="0"/>
              </a:rPr>
              <a:t>El objetivo de la planificación es, disminuir el riesgo de</a:t>
            </a:r>
            <a:r>
              <a:rPr lang="es-MX" sz="2400" dirty="0">
                <a:solidFill>
                  <a:schemeClr val="tx1"/>
                </a:solidFill>
                <a:latin typeface="Verdana" panose="020B0604030504040204" pitchFamily="34" charset="0"/>
                <a:ea typeface="Verdana" panose="020B0604030504040204" pitchFamily="34" charset="0"/>
              </a:rPr>
              <a:t> </a:t>
            </a:r>
            <a:r>
              <a:rPr lang="es-MX" sz="2400" b="0" i="0" u="none" strike="noStrike" baseline="0" dirty="0">
                <a:solidFill>
                  <a:schemeClr val="tx1"/>
                </a:solidFill>
                <a:latin typeface="Verdana" panose="020B0604030504040204" pitchFamily="34" charset="0"/>
                <a:ea typeface="Verdana" panose="020B0604030504040204" pitchFamily="34" charset="0"/>
              </a:rPr>
              <a:t>incertidumbre en cualquier nivel de la organización. </a:t>
            </a:r>
          </a:p>
          <a:p>
            <a:pPr marL="0" indent="0">
              <a:buNone/>
            </a:pPr>
            <a:endParaRPr lang="es-MX" sz="2400" b="0" i="0" u="none" strike="noStrike" baseline="0" dirty="0">
              <a:solidFill>
                <a:schemeClr val="tx1"/>
              </a:solidFill>
              <a:latin typeface="Verdana" panose="020B0604030504040204" pitchFamily="34" charset="0"/>
              <a:ea typeface="Verdana" panose="020B0604030504040204" pitchFamily="34" charset="0"/>
            </a:endParaRPr>
          </a:p>
          <a:p>
            <a:pPr marL="0" indent="0">
              <a:buNone/>
            </a:pPr>
            <a:r>
              <a:rPr lang="es-MX" sz="2400" b="0" i="0" u="none" strike="noStrike" baseline="0" dirty="0">
                <a:solidFill>
                  <a:schemeClr val="tx1"/>
                </a:solidFill>
                <a:latin typeface="Verdana" panose="020B0604030504040204" pitchFamily="34" charset="0"/>
                <a:ea typeface="Verdana" panose="020B0604030504040204" pitchFamily="34" charset="0"/>
              </a:rPr>
              <a:t>En gestión clínica, los planes y objetivos son de corto plazo en atención especializada y en un corto o medio plazo en atención primaria de salud ya que afectan al paciente de manera directa. </a:t>
            </a:r>
            <a:endParaRPr lang="es-EC" sz="2400" dirty="0">
              <a:solidFill>
                <a:schemeClr val="tx1"/>
              </a:solidFill>
              <a:latin typeface="Verdana" panose="020B0604030504040204" pitchFamily="34" charset="0"/>
              <a:ea typeface="Verdana" panose="020B0604030504040204" pitchFamily="34" charset="0"/>
            </a:endParaRPr>
          </a:p>
        </p:txBody>
      </p:sp>
    </p:spTree>
    <p:extLst>
      <p:ext uri="{BB962C8B-B14F-4D97-AF65-F5344CB8AC3E}">
        <p14:creationId xmlns:p14="http://schemas.microsoft.com/office/powerpoint/2010/main" val="9219844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01E6A7A6-EB46-4CA0-B991-935C9B9C6F26}"/>
              </a:ext>
            </a:extLst>
          </p:cNvPr>
          <p:cNvSpPr>
            <a:spLocks noGrp="1"/>
          </p:cNvSpPr>
          <p:nvPr>
            <p:ph idx="1"/>
          </p:nvPr>
        </p:nvSpPr>
        <p:spPr>
          <a:xfrm>
            <a:off x="1006979" y="637504"/>
            <a:ext cx="10709094" cy="5789053"/>
          </a:xfrm>
        </p:spPr>
        <p:txBody>
          <a:bodyPr rtlCol="0">
            <a:normAutofit fontScale="92500" lnSpcReduction="10000"/>
          </a:bodyPr>
          <a:lstStyle/>
          <a:p>
            <a:pPr marL="0" indent="0">
              <a:buNone/>
            </a:pPr>
            <a:r>
              <a:rPr lang="es-EC" sz="3000" b="1" i="0" u="none" strike="noStrike" baseline="0" dirty="0">
                <a:solidFill>
                  <a:srgbClr val="365F91"/>
                </a:solidFill>
                <a:latin typeface="Verdana" panose="020B0604030504040204" pitchFamily="34" charset="0"/>
              </a:rPr>
              <a:t>Características de la planificación </a:t>
            </a:r>
          </a:p>
          <a:p>
            <a:pPr marL="0" indent="0">
              <a:buNone/>
            </a:pPr>
            <a:endParaRPr lang="es-MX" sz="2600" b="0" i="0" u="none" strike="noStrike" baseline="0" dirty="0">
              <a:solidFill>
                <a:srgbClr val="000000"/>
              </a:solidFill>
              <a:latin typeface="Verdana" panose="020B0604030504040204" pitchFamily="34" charset="0"/>
            </a:endParaRPr>
          </a:p>
          <a:p>
            <a:pPr marL="0" indent="0">
              <a:buNone/>
            </a:pPr>
            <a:r>
              <a:rPr lang="es-MX" sz="2600" b="0" i="0" u="none" strike="noStrike" baseline="0" dirty="0">
                <a:solidFill>
                  <a:srgbClr val="000000"/>
                </a:solidFill>
                <a:latin typeface="Verdana" panose="020B0604030504040204" pitchFamily="34" charset="0"/>
              </a:rPr>
              <a:t>Tiene carácter prospectivo. Es decir concierne al futuro. </a:t>
            </a:r>
          </a:p>
          <a:p>
            <a:pPr marL="0" indent="0" rtl="0">
              <a:buNone/>
            </a:pPr>
            <a:r>
              <a:rPr lang="es-MX" sz="2600" b="0" i="0" u="none" strike="noStrike" baseline="0" dirty="0">
                <a:solidFill>
                  <a:srgbClr val="000000"/>
                </a:solidFill>
                <a:latin typeface="Verdana" panose="020B0604030504040204" pitchFamily="34" charset="0"/>
              </a:rPr>
              <a:t>Las decisiones que se tomen en planificación siempre tienen que estar relacionadas con el objetivo que se pretenda conseguir. </a:t>
            </a:r>
          </a:p>
          <a:p>
            <a:pPr algn="l"/>
            <a:endParaRPr lang="es-EC" sz="2600" b="0" i="0" u="none" strike="noStrike" baseline="0" dirty="0">
              <a:solidFill>
                <a:srgbClr val="000000"/>
              </a:solidFill>
              <a:latin typeface="Verdana" panose="020B0604030504040204" pitchFamily="34" charset="0"/>
            </a:endParaRPr>
          </a:p>
          <a:p>
            <a:pPr marL="0" indent="0">
              <a:buNone/>
            </a:pPr>
            <a:r>
              <a:rPr lang="es-MX" sz="2600" b="0" i="0" u="none" strike="noStrike" baseline="0" dirty="0">
                <a:solidFill>
                  <a:srgbClr val="000000"/>
                </a:solidFill>
                <a:latin typeface="Verdana" panose="020B0604030504040204" pitchFamily="34" charset="0"/>
              </a:rPr>
              <a:t>Está orientada a la acción </a:t>
            </a:r>
          </a:p>
          <a:p>
            <a:pPr algn="l"/>
            <a:endParaRPr lang="es-EC" sz="2600" b="0" i="0" u="none" strike="noStrike" baseline="0" dirty="0">
              <a:solidFill>
                <a:srgbClr val="000000"/>
              </a:solidFill>
              <a:latin typeface="Verdana" panose="020B0604030504040204" pitchFamily="34" charset="0"/>
            </a:endParaRPr>
          </a:p>
          <a:p>
            <a:pPr marL="0" indent="0">
              <a:buNone/>
            </a:pPr>
            <a:r>
              <a:rPr lang="es-MX" sz="2600" dirty="0">
                <a:solidFill>
                  <a:srgbClr val="000000"/>
                </a:solidFill>
                <a:latin typeface="Verdana" panose="020B0604030504040204" pitchFamily="34" charset="0"/>
              </a:rPr>
              <a:t>D</a:t>
            </a:r>
            <a:r>
              <a:rPr lang="es-MX" sz="2600" b="0" i="0" u="none" strike="noStrike" baseline="0" dirty="0">
                <a:solidFill>
                  <a:srgbClr val="000000"/>
                </a:solidFill>
                <a:latin typeface="Verdana" panose="020B0604030504040204" pitchFamily="34" charset="0"/>
              </a:rPr>
              <a:t>ebe ir acompañada en cualquier caso de la dotación de recursos necesarios para llevar a cabo el objetivo planificado </a:t>
            </a:r>
          </a:p>
          <a:p>
            <a:pPr algn="l"/>
            <a:endParaRPr lang="es-EC" sz="2600" b="0" i="0" u="none" strike="noStrike" baseline="0" dirty="0">
              <a:solidFill>
                <a:srgbClr val="000000"/>
              </a:solidFill>
              <a:latin typeface="Verdana" panose="020B0604030504040204" pitchFamily="34" charset="0"/>
            </a:endParaRPr>
          </a:p>
          <a:p>
            <a:pPr marL="0" indent="0">
              <a:buNone/>
            </a:pPr>
            <a:r>
              <a:rPr lang="es-MX" sz="2600" b="0" i="0" u="none" strike="noStrike" baseline="0" dirty="0">
                <a:solidFill>
                  <a:srgbClr val="000000"/>
                </a:solidFill>
                <a:latin typeface="Verdana" panose="020B0604030504040204" pitchFamily="34" charset="0"/>
              </a:rPr>
              <a:t>Naturaleza multidisciplinar: Debe realizarse por profesionales de diferentes disciplinas </a:t>
            </a:r>
          </a:p>
          <a:p>
            <a:endParaRPr lang="es-MX" sz="2600" b="0" i="0" u="none" strike="noStrike" baseline="0" dirty="0">
              <a:solidFill>
                <a:srgbClr val="000000"/>
              </a:solidFill>
              <a:latin typeface="Verdana" panose="020B0604030504040204" pitchFamily="34" charset="0"/>
            </a:endParaRPr>
          </a:p>
          <a:p>
            <a:pPr marL="0" indent="0" rtl="0">
              <a:buNone/>
            </a:pPr>
            <a:endParaRPr lang="es-ES" dirty="0"/>
          </a:p>
        </p:txBody>
      </p:sp>
    </p:spTree>
    <p:extLst>
      <p:ext uri="{BB962C8B-B14F-4D97-AF65-F5344CB8AC3E}">
        <p14:creationId xmlns:p14="http://schemas.microsoft.com/office/powerpoint/2010/main" val="2430620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ángulo 9">
            <a:extLst>
              <a:ext uri="{FF2B5EF4-FFF2-40B4-BE49-F238E27FC236}">
                <a16:creationId xmlns:a16="http://schemas.microsoft.com/office/drawing/2014/main" id="{022C3B48-99E5-4B5C-8E49-15C2A9552F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rtl="0"/>
            <a:endParaRPr lang="en-US" dirty="0"/>
          </a:p>
        </p:txBody>
      </p:sp>
      <p:sp>
        <p:nvSpPr>
          <p:cNvPr id="12" name="Forma libre 10">
            <a:extLst>
              <a:ext uri="{FF2B5EF4-FFF2-40B4-BE49-F238E27FC236}">
                <a16:creationId xmlns:a16="http://schemas.microsoft.com/office/drawing/2014/main" id="{C67B4E51-3288-4A1F-A92C-87C9401EDE7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0" y="0"/>
            <a:ext cx="7569200" cy="6858000"/>
          </a:xfrm>
          <a:custGeom>
            <a:avLst/>
            <a:gdLst>
              <a:gd name="connsiteX0" fmla="*/ 0 w 7569200"/>
              <a:gd name="connsiteY0" fmla="*/ 0 h 6858000"/>
              <a:gd name="connsiteX1" fmla="*/ 7389812 w 7569200"/>
              <a:gd name="connsiteY1" fmla="*/ 0 h 6858000"/>
              <a:gd name="connsiteX2" fmla="*/ 7394575 w 7569200"/>
              <a:gd name="connsiteY2" fmla="*/ 66675 h 6858000"/>
              <a:gd name="connsiteX3" fmla="*/ 7402512 w 7569200"/>
              <a:gd name="connsiteY3" fmla="*/ 122237 h 6858000"/>
              <a:gd name="connsiteX4" fmla="*/ 7412037 w 7569200"/>
              <a:gd name="connsiteY4" fmla="*/ 174625 h 6858000"/>
              <a:gd name="connsiteX5" fmla="*/ 7427912 w 7569200"/>
              <a:gd name="connsiteY5" fmla="*/ 217487 h 6858000"/>
              <a:gd name="connsiteX6" fmla="*/ 7443787 w 7569200"/>
              <a:gd name="connsiteY6" fmla="*/ 260350 h 6858000"/>
              <a:gd name="connsiteX7" fmla="*/ 7462837 w 7569200"/>
              <a:gd name="connsiteY7" fmla="*/ 296862 h 6858000"/>
              <a:gd name="connsiteX8" fmla="*/ 7481887 w 7569200"/>
              <a:gd name="connsiteY8" fmla="*/ 334962 h 6858000"/>
              <a:gd name="connsiteX9" fmla="*/ 7499350 w 7569200"/>
              <a:gd name="connsiteY9" fmla="*/ 369887 h 6858000"/>
              <a:gd name="connsiteX10" fmla="*/ 7516812 w 7569200"/>
              <a:gd name="connsiteY10" fmla="*/ 409575 h 6858000"/>
              <a:gd name="connsiteX11" fmla="*/ 7532687 w 7569200"/>
              <a:gd name="connsiteY11" fmla="*/ 450850 h 6858000"/>
              <a:gd name="connsiteX12" fmla="*/ 7546975 w 7569200"/>
              <a:gd name="connsiteY12" fmla="*/ 496887 h 6858000"/>
              <a:gd name="connsiteX13" fmla="*/ 7558087 w 7569200"/>
              <a:gd name="connsiteY13" fmla="*/ 546100 h 6858000"/>
              <a:gd name="connsiteX14" fmla="*/ 7566025 w 7569200"/>
              <a:gd name="connsiteY14" fmla="*/ 606425 h 6858000"/>
              <a:gd name="connsiteX15" fmla="*/ 7569200 w 7569200"/>
              <a:gd name="connsiteY15" fmla="*/ 673100 h 6858000"/>
              <a:gd name="connsiteX16" fmla="*/ 7566025 w 7569200"/>
              <a:gd name="connsiteY16" fmla="*/ 744537 h 6858000"/>
              <a:gd name="connsiteX17" fmla="*/ 7558087 w 7569200"/>
              <a:gd name="connsiteY17" fmla="*/ 801687 h 6858000"/>
              <a:gd name="connsiteX18" fmla="*/ 7546975 w 7569200"/>
              <a:gd name="connsiteY18" fmla="*/ 854075 h 6858000"/>
              <a:gd name="connsiteX19" fmla="*/ 7532687 w 7569200"/>
              <a:gd name="connsiteY19" fmla="*/ 901700 h 6858000"/>
              <a:gd name="connsiteX20" fmla="*/ 7516812 w 7569200"/>
              <a:gd name="connsiteY20" fmla="*/ 942975 h 6858000"/>
              <a:gd name="connsiteX21" fmla="*/ 7497762 w 7569200"/>
              <a:gd name="connsiteY21" fmla="*/ 981075 h 6858000"/>
              <a:gd name="connsiteX22" fmla="*/ 7478712 w 7569200"/>
              <a:gd name="connsiteY22" fmla="*/ 1017587 h 6858000"/>
              <a:gd name="connsiteX23" fmla="*/ 7459662 w 7569200"/>
              <a:gd name="connsiteY23" fmla="*/ 1055687 h 6858000"/>
              <a:gd name="connsiteX24" fmla="*/ 7442200 w 7569200"/>
              <a:gd name="connsiteY24" fmla="*/ 1095375 h 6858000"/>
              <a:gd name="connsiteX25" fmla="*/ 7424737 w 7569200"/>
              <a:gd name="connsiteY25" fmla="*/ 1136650 h 6858000"/>
              <a:gd name="connsiteX26" fmla="*/ 7410450 w 7569200"/>
              <a:gd name="connsiteY26" fmla="*/ 1182687 h 6858000"/>
              <a:gd name="connsiteX27" fmla="*/ 7400925 w 7569200"/>
              <a:gd name="connsiteY27" fmla="*/ 1235075 h 6858000"/>
              <a:gd name="connsiteX28" fmla="*/ 7391400 w 7569200"/>
              <a:gd name="connsiteY28" fmla="*/ 1295400 h 6858000"/>
              <a:gd name="connsiteX29" fmla="*/ 7389812 w 7569200"/>
              <a:gd name="connsiteY29" fmla="*/ 1363662 h 6858000"/>
              <a:gd name="connsiteX30" fmla="*/ 7391400 w 7569200"/>
              <a:gd name="connsiteY30" fmla="*/ 1431925 h 6858000"/>
              <a:gd name="connsiteX31" fmla="*/ 7400925 w 7569200"/>
              <a:gd name="connsiteY31" fmla="*/ 1492250 h 6858000"/>
              <a:gd name="connsiteX32" fmla="*/ 7410450 w 7569200"/>
              <a:gd name="connsiteY32" fmla="*/ 1544637 h 6858000"/>
              <a:gd name="connsiteX33" fmla="*/ 7424737 w 7569200"/>
              <a:gd name="connsiteY33" fmla="*/ 1589087 h 6858000"/>
              <a:gd name="connsiteX34" fmla="*/ 7442200 w 7569200"/>
              <a:gd name="connsiteY34" fmla="*/ 1631950 h 6858000"/>
              <a:gd name="connsiteX35" fmla="*/ 7459662 w 7569200"/>
              <a:gd name="connsiteY35" fmla="*/ 1671637 h 6858000"/>
              <a:gd name="connsiteX36" fmla="*/ 7478712 w 7569200"/>
              <a:gd name="connsiteY36" fmla="*/ 1708150 h 6858000"/>
              <a:gd name="connsiteX37" fmla="*/ 7497762 w 7569200"/>
              <a:gd name="connsiteY37" fmla="*/ 1743075 h 6858000"/>
              <a:gd name="connsiteX38" fmla="*/ 7516812 w 7569200"/>
              <a:gd name="connsiteY38" fmla="*/ 1782762 h 6858000"/>
              <a:gd name="connsiteX39" fmla="*/ 7532687 w 7569200"/>
              <a:gd name="connsiteY39" fmla="*/ 1824037 h 6858000"/>
              <a:gd name="connsiteX40" fmla="*/ 7546975 w 7569200"/>
              <a:gd name="connsiteY40" fmla="*/ 1870075 h 6858000"/>
              <a:gd name="connsiteX41" fmla="*/ 7558087 w 7569200"/>
              <a:gd name="connsiteY41" fmla="*/ 1922462 h 6858000"/>
              <a:gd name="connsiteX42" fmla="*/ 7566025 w 7569200"/>
              <a:gd name="connsiteY42" fmla="*/ 1982787 h 6858000"/>
              <a:gd name="connsiteX43" fmla="*/ 7569200 w 7569200"/>
              <a:gd name="connsiteY43" fmla="*/ 2051050 h 6858000"/>
              <a:gd name="connsiteX44" fmla="*/ 7566025 w 7569200"/>
              <a:gd name="connsiteY44" fmla="*/ 2119312 h 6858000"/>
              <a:gd name="connsiteX45" fmla="*/ 7558087 w 7569200"/>
              <a:gd name="connsiteY45" fmla="*/ 2179637 h 6858000"/>
              <a:gd name="connsiteX46" fmla="*/ 7546975 w 7569200"/>
              <a:gd name="connsiteY46" fmla="*/ 2232025 h 6858000"/>
              <a:gd name="connsiteX47" fmla="*/ 7532687 w 7569200"/>
              <a:gd name="connsiteY47" fmla="*/ 2278062 h 6858000"/>
              <a:gd name="connsiteX48" fmla="*/ 7516812 w 7569200"/>
              <a:gd name="connsiteY48" fmla="*/ 2319337 h 6858000"/>
              <a:gd name="connsiteX49" fmla="*/ 7497762 w 7569200"/>
              <a:gd name="connsiteY49" fmla="*/ 2359025 h 6858000"/>
              <a:gd name="connsiteX50" fmla="*/ 7478712 w 7569200"/>
              <a:gd name="connsiteY50" fmla="*/ 2395537 h 6858000"/>
              <a:gd name="connsiteX51" fmla="*/ 7459662 w 7569200"/>
              <a:gd name="connsiteY51" fmla="*/ 2433637 h 6858000"/>
              <a:gd name="connsiteX52" fmla="*/ 7442200 w 7569200"/>
              <a:gd name="connsiteY52" fmla="*/ 2471737 h 6858000"/>
              <a:gd name="connsiteX53" fmla="*/ 7424737 w 7569200"/>
              <a:gd name="connsiteY53" fmla="*/ 2513012 h 6858000"/>
              <a:gd name="connsiteX54" fmla="*/ 7410450 w 7569200"/>
              <a:gd name="connsiteY54" fmla="*/ 2560637 h 6858000"/>
              <a:gd name="connsiteX55" fmla="*/ 7400925 w 7569200"/>
              <a:gd name="connsiteY55" fmla="*/ 2613025 h 6858000"/>
              <a:gd name="connsiteX56" fmla="*/ 7391400 w 7569200"/>
              <a:gd name="connsiteY56" fmla="*/ 2671762 h 6858000"/>
              <a:gd name="connsiteX57" fmla="*/ 7389812 w 7569200"/>
              <a:gd name="connsiteY57" fmla="*/ 2741612 h 6858000"/>
              <a:gd name="connsiteX58" fmla="*/ 7391400 w 7569200"/>
              <a:gd name="connsiteY58" fmla="*/ 2809875 h 6858000"/>
              <a:gd name="connsiteX59" fmla="*/ 7400925 w 7569200"/>
              <a:gd name="connsiteY59" fmla="*/ 2868612 h 6858000"/>
              <a:gd name="connsiteX60" fmla="*/ 7410450 w 7569200"/>
              <a:gd name="connsiteY60" fmla="*/ 2922587 h 6858000"/>
              <a:gd name="connsiteX61" fmla="*/ 7424737 w 7569200"/>
              <a:gd name="connsiteY61" fmla="*/ 2967037 h 6858000"/>
              <a:gd name="connsiteX62" fmla="*/ 7442200 w 7569200"/>
              <a:gd name="connsiteY62" fmla="*/ 3009900 h 6858000"/>
              <a:gd name="connsiteX63" fmla="*/ 7459662 w 7569200"/>
              <a:gd name="connsiteY63" fmla="*/ 3046412 h 6858000"/>
              <a:gd name="connsiteX64" fmla="*/ 7478712 w 7569200"/>
              <a:gd name="connsiteY64" fmla="*/ 3084512 h 6858000"/>
              <a:gd name="connsiteX65" fmla="*/ 7497762 w 7569200"/>
              <a:gd name="connsiteY65" fmla="*/ 3121025 h 6858000"/>
              <a:gd name="connsiteX66" fmla="*/ 7516812 w 7569200"/>
              <a:gd name="connsiteY66" fmla="*/ 3160712 h 6858000"/>
              <a:gd name="connsiteX67" fmla="*/ 7532687 w 7569200"/>
              <a:gd name="connsiteY67" fmla="*/ 3201987 h 6858000"/>
              <a:gd name="connsiteX68" fmla="*/ 7546975 w 7569200"/>
              <a:gd name="connsiteY68" fmla="*/ 3248025 h 6858000"/>
              <a:gd name="connsiteX69" fmla="*/ 7558087 w 7569200"/>
              <a:gd name="connsiteY69" fmla="*/ 3300412 h 6858000"/>
              <a:gd name="connsiteX70" fmla="*/ 7566025 w 7569200"/>
              <a:gd name="connsiteY70" fmla="*/ 3360737 h 6858000"/>
              <a:gd name="connsiteX71" fmla="*/ 7569200 w 7569200"/>
              <a:gd name="connsiteY71" fmla="*/ 3427412 h 6858000"/>
              <a:gd name="connsiteX72" fmla="*/ 7566025 w 7569200"/>
              <a:gd name="connsiteY72" fmla="*/ 3497262 h 6858000"/>
              <a:gd name="connsiteX73" fmla="*/ 7558087 w 7569200"/>
              <a:gd name="connsiteY73" fmla="*/ 3557587 h 6858000"/>
              <a:gd name="connsiteX74" fmla="*/ 7546975 w 7569200"/>
              <a:gd name="connsiteY74" fmla="*/ 3609975 h 6858000"/>
              <a:gd name="connsiteX75" fmla="*/ 7532687 w 7569200"/>
              <a:gd name="connsiteY75" fmla="*/ 3656012 h 6858000"/>
              <a:gd name="connsiteX76" fmla="*/ 7516812 w 7569200"/>
              <a:gd name="connsiteY76" fmla="*/ 3697287 h 6858000"/>
              <a:gd name="connsiteX77" fmla="*/ 7497762 w 7569200"/>
              <a:gd name="connsiteY77" fmla="*/ 3736975 h 6858000"/>
              <a:gd name="connsiteX78" fmla="*/ 7459662 w 7569200"/>
              <a:gd name="connsiteY78" fmla="*/ 3811587 h 6858000"/>
              <a:gd name="connsiteX79" fmla="*/ 7442200 w 7569200"/>
              <a:gd name="connsiteY79" fmla="*/ 3848100 h 6858000"/>
              <a:gd name="connsiteX80" fmla="*/ 7424737 w 7569200"/>
              <a:gd name="connsiteY80" fmla="*/ 3890962 h 6858000"/>
              <a:gd name="connsiteX81" fmla="*/ 7410450 w 7569200"/>
              <a:gd name="connsiteY81" fmla="*/ 3935412 h 6858000"/>
              <a:gd name="connsiteX82" fmla="*/ 7400925 w 7569200"/>
              <a:gd name="connsiteY82" fmla="*/ 3987800 h 6858000"/>
              <a:gd name="connsiteX83" fmla="*/ 7391400 w 7569200"/>
              <a:gd name="connsiteY83" fmla="*/ 4048125 h 6858000"/>
              <a:gd name="connsiteX84" fmla="*/ 7389812 w 7569200"/>
              <a:gd name="connsiteY84" fmla="*/ 4116387 h 6858000"/>
              <a:gd name="connsiteX85" fmla="*/ 7391400 w 7569200"/>
              <a:gd name="connsiteY85" fmla="*/ 4186237 h 6858000"/>
              <a:gd name="connsiteX86" fmla="*/ 7400925 w 7569200"/>
              <a:gd name="connsiteY86" fmla="*/ 4244975 h 6858000"/>
              <a:gd name="connsiteX87" fmla="*/ 7410450 w 7569200"/>
              <a:gd name="connsiteY87" fmla="*/ 4297362 h 6858000"/>
              <a:gd name="connsiteX88" fmla="*/ 7424737 w 7569200"/>
              <a:gd name="connsiteY88" fmla="*/ 4343400 h 6858000"/>
              <a:gd name="connsiteX89" fmla="*/ 7442200 w 7569200"/>
              <a:gd name="connsiteY89" fmla="*/ 4386262 h 6858000"/>
              <a:gd name="connsiteX90" fmla="*/ 7459662 w 7569200"/>
              <a:gd name="connsiteY90" fmla="*/ 4424362 h 6858000"/>
              <a:gd name="connsiteX91" fmla="*/ 7497762 w 7569200"/>
              <a:gd name="connsiteY91" fmla="*/ 4498975 h 6858000"/>
              <a:gd name="connsiteX92" fmla="*/ 7516812 w 7569200"/>
              <a:gd name="connsiteY92" fmla="*/ 4537075 h 6858000"/>
              <a:gd name="connsiteX93" fmla="*/ 7532687 w 7569200"/>
              <a:gd name="connsiteY93" fmla="*/ 4579937 h 6858000"/>
              <a:gd name="connsiteX94" fmla="*/ 7546975 w 7569200"/>
              <a:gd name="connsiteY94" fmla="*/ 4625975 h 6858000"/>
              <a:gd name="connsiteX95" fmla="*/ 7558087 w 7569200"/>
              <a:gd name="connsiteY95" fmla="*/ 4678362 h 6858000"/>
              <a:gd name="connsiteX96" fmla="*/ 7566025 w 7569200"/>
              <a:gd name="connsiteY96" fmla="*/ 4738687 h 6858000"/>
              <a:gd name="connsiteX97" fmla="*/ 7569200 w 7569200"/>
              <a:gd name="connsiteY97" fmla="*/ 4806950 h 6858000"/>
              <a:gd name="connsiteX98" fmla="*/ 7566025 w 7569200"/>
              <a:gd name="connsiteY98" fmla="*/ 4875212 h 6858000"/>
              <a:gd name="connsiteX99" fmla="*/ 7558087 w 7569200"/>
              <a:gd name="connsiteY99" fmla="*/ 4935537 h 6858000"/>
              <a:gd name="connsiteX100" fmla="*/ 7546975 w 7569200"/>
              <a:gd name="connsiteY100" fmla="*/ 4987925 h 6858000"/>
              <a:gd name="connsiteX101" fmla="*/ 7532687 w 7569200"/>
              <a:gd name="connsiteY101" fmla="*/ 5033962 h 6858000"/>
              <a:gd name="connsiteX102" fmla="*/ 7516812 w 7569200"/>
              <a:gd name="connsiteY102" fmla="*/ 5075237 h 6858000"/>
              <a:gd name="connsiteX103" fmla="*/ 7497762 w 7569200"/>
              <a:gd name="connsiteY103" fmla="*/ 5114925 h 6858000"/>
              <a:gd name="connsiteX104" fmla="*/ 7478712 w 7569200"/>
              <a:gd name="connsiteY104" fmla="*/ 5149850 h 6858000"/>
              <a:gd name="connsiteX105" fmla="*/ 7459662 w 7569200"/>
              <a:gd name="connsiteY105" fmla="*/ 5186362 h 6858000"/>
              <a:gd name="connsiteX106" fmla="*/ 7442200 w 7569200"/>
              <a:gd name="connsiteY106" fmla="*/ 5226050 h 6858000"/>
              <a:gd name="connsiteX107" fmla="*/ 7424737 w 7569200"/>
              <a:gd name="connsiteY107" fmla="*/ 5268912 h 6858000"/>
              <a:gd name="connsiteX108" fmla="*/ 7410450 w 7569200"/>
              <a:gd name="connsiteY108" fmla="*/ 5313362 h 6858000"/>
              <a:gd name="connsiteX109" fmla="*/ 7400925 w 7569200"/>
              <a:gd name="connsiteY109" fmla="*/ 5365750 h 6858000"/>
              <a:gd name="connsiteX110" fmla="*/ 7391400 w 7569200"/>
              <a:gd name="connsiteY110" fmla="*/ 5426075 h 6858000"/>
              <a:gd name="connsiteX111" fmla="*/ 7389812 w 7569200"/>
              <a:gd name="connsiteY111" fmla="*/ 5494337 h 6858000"/>
              <a:gd name="connsiteX112" fmla="*/ 7391400 w 7569200"/>
              <a:gd name="connsiteY112" fmla="*/ 5562600 h 6858000"/>
              <a:gd name="connsiteX113" fmla="*/ 7400925 w 7569200"/>
              <a:gd name="connsiteY113" fmla="*/ 5622925 h 6858000"/>
              <a:gd name="connsiteX114" fmla="*/ 7410450 w 7569200"/>
              <a:gd name="connsiteY114" fmla="*/ 5675312 h 6858000"/>
              <a:gd name="connsiteX115" fmla="*/ 7424737 w 7569200"/>
              <a:gd name="connsiteY115" fmla="*/ 5721350 h 6858000"/>
              <a:gd name="connsiteX116" fmla="*/ 7442200 w 7569200"/>
              <a:gd name="connsiteY116" fmla="*/ 5762625 h 6858000"/>
              <a:gd name="connsiteX117" fmla="*/ 7459662 w 7569200"/>
              <a:gd name="connsiteY117" fmla="*/ 5802312 h 6858000"/>
              <a:gd name="connsiteX118" fmla="*/ 7478712 w 7569200"/>
              <a:gd name="connsiteY118" fmla="*/ 5840412 h 6858000"/>
              <a:gd name="connsiteX119" fmla="*/ 7497762 w 7569200"/>
              <a:gd name="connsiteY119" fmla="*/ 5876925 h 6858000"/>
              <a:gd name="connsiteX120" fmla="*/ 7516812 w 7569200"/>
              <a:gd name="connsiteY120" fmla="*/ 5915025 h 6858000"/>
              <a:gd name="connsiteX121" fmla="*/ 7532687 w 7569200"/>
              <a:gd name="connsiteY121" fmla="*/ 5956300 h 6858000"/>
              <a:gd name="connsiteX122" fmla="*/ 7546975 w 7569200"/>
              <a:gd name="connsiteY122" fmla="*/ 6003925 h 6858000"/>
              <a:gd name="connsiteX123" fmla="*/ 7558087 w 7569200"/>
              <a:gd name="connsiteY123" fmla="*/ 6056312 h 6858000"/>
              <a:gd name="connsiteX124" fmla="*/ 7566025 w 7569200"/>
              <a:gd name="connsiteY124" fmla="*/ 6113462 h 6858000"/>
              <a:gd name="connsiteX125" fmla="*/ 7569200 w 7569200"/>
              <a:gd name="connsiteY125" fmla="*/ 6183312 h 6858000"/>
              <a:gd name="connsiteX126" fmla="*/ 7566025 w 7569200"/>
              <a:gd name="connsiteY126" fmla="*/ 6251575 h 6858000"/>
              <a:gd name="connsiteX127" fmla="*/ 7558087 w 7569200"/>
              <a:gd name="connsiteY127" fmla="*/ 6311900 h 6858000"/>
              <a:gd name="connsiteX128" fmla="*/ 7546975 w 7569200"/>
              <a:gd name="connsiteY128" fmla="*/ 6361112 h 6858000"/>
              <a:gd name="connsiteX129" fmla="*/ 7532687 w 7569200"/>
              <a:gd name="connsiteY129" fmla="*/ 6407150 h 6858000"/>
              <a:gd name="connsiteX130" fmla="*/ 7516812 w 7569200"/>
              <a:gd name="connsiteY130" fmla="*/ 6448425 h 6858000"/>
              <a:gd name="connsiteX131" fmla="*/ 7499350 w 7569200"/>
              <a:gd name="connsiteY131" fmla="*/ 6488112 h 6858000"/>
              <a:gd name="connsiteX132" fmla="*/ 7481887 w 7569200"/>
              <a:gd name="connsiteY132" fmla="*/ 6523037 h 6858000"/>
              <a:gd name="connsiteX133" fmla="*/ 7462837 w 7569200"/>
              <a:gd name="connsiteY133" fmla="*/ 6561137 h 6858000"/>
              <a:gd name="connsiteX134" fmla="*/ 7443787 w 7569200"/>
              <a:gd name="connsiteY134" fmla="*/ 6597650 h 6858000"/>
              <a:gd name="connsiteX135" fmla="*/ 7427912 w 7569200"/>
              <a:gd name="connsiteY135" fmla="*/ 6640512 h 6858000"/>
              <a:gd name="connsiteX136" fmla="*/ 7412037 w 7569200"/>
              <a:gd name="connsiteY136" fmla="*/ 6683375 h 6858000"/>
              <a:gd name="connsiteX137" fmla="*/ 7402512 w 7569200"/>
              <a:gd name="connsiteY137" fmla="*/ 6735762 h 6858000"/>
              <a:gd name="connsiteX138" fmla="*/ 7394575 w 7569200"/>
              <a:gd name="connsiteY138" fmla="*/ 6791325 h 6858000"/>
              <a:gd name="connsiteX139" fmla="*/ 7389812 w 7569200"/>
              <a:gd name="connsiteY139" fmla="*/ 6858000 h 6858000"/>
              <a:gd name="connsiteX140" fmla="*/ 0 w 7569200"/>
              <a:gd name="connsiteY140" fmla="*/ 6858000 h 6858000"/>
              <a:gd name="connsiteX141" fmla="*/ 0 w 7569200"/>
              <a:gd name="connsiteY141"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Lst>
            <a:rect l="l" t="t" r="r" b="b"/>
            <a:pathLst>
              <a:path w="7569200" h="6858000">
                <a:moveTo>
                  <a:pt x="0" y="0"/>
                </a:moveTo>
                <a:lnTo>
                  <a:pt x="7389812" y="0"/>
                </a:lnTo>
                <a:lnTo>
                  <a:pt x="7394575" y="66675"/>
                </a:lnTo>
                <a:lnTo>
                  <a:pt x="7402512" y="122237"/>
                </a:lnTo>
                <a:lnTo>
                  <a:pt x="7412037" y="174625"/>
                </a:lnTo>
                <a:lnTo>
                  <a:pt x="7427912" y="217487"/>
                </a:lnTo>
                <a:lnTo>
                  <a:pt x="7443787" y="260350"/>
                </a:lnTo>
                <a:lnTo>
                  <a:pt x="7462837" y="296862"/>
                </a:lnTo>
                <a:lnTo>
                  <a:pt x="7481887" y="334962"/>
                </a:lnTo>
                <a:lnTo>
                  <a:pt x="7499350" y="369887"/>
                </a:lnTo>
                <a:lnTo>
                  <a:pt x="7516812" y="409575"/>
                </a:lnTo>
                <a:lnTo>
                  <a:pt x="7532687" y="450850"/>
                </a:lnTo>
                <a:lnTo>
                  <a:pt x="7546975" y="496887"/>
                </a:lnTo>
                <a:lnTo>
                  <a:pt x="7558087" y="546100"/>
                </a:lnTo>
                <a:lnTo>
                  <a:pt x="7566025" y="606425"/>
                </a:lnTo>
                <a:lnTo>
                  <a:pt x="7569200" y="673100"/>
                </a:lnTo>
                <a:lnTo>
                  <a:pt x="7566025" y="744537"/>
                </a:lnTo>
                <a:lnTo>
                  <a:pt x="7558087" y="801687"/>
                </a:lnTo>
                <a:lnTo>
                  <a:pt x="7546975" y="854075"/>
                </a:lnTo>
                <a:lnTo>
                  <a:pt x="7532687" y="901700"/>
                </a:lnTo>
                <a:lnTo>
                  <a:pt x="7516812" y="942975"/>
                </a:lnTo>
                <a:lnTo>
                  <a:pt x="7497762" y="981075"/>
                </a:lnTo>
                <a:lnTo>
                  <a:pt x="7478712" y="1017587"/>
                </a:lnTo>
                <a:lnTo>
                  <a:pt x="7459662" y="1055687"/>
                </a:lnTo>
                <a:lnTo>
                  <a:pt x="7442200" y="1095375"/>
                </a:lnTo>
                <a:lnTo>
                  <a:pt x="7424737" y="1136650"/>
                </a:lnTo>
                <a:lnTo>
                  <a:pt x="7410450" y="1182687"/>
                </a:lnTo>
                <a:lnTo>
                  <a:pt x="7400925" y="1235075"/>
                </a:lnTo>
                <a:lnTo>
                  <a:pt x="7391400" y="1295400"/>
                </a:lnTo>
                <a:lnTo>
                  <a:pt x="7389812" y="1363662"/>
                </a:lnTo>
                <a:lnTo>
                  <a:pt x="7391400" y="1431925"/>
                </a:lnTo>
                <a:lnTo>
                  <a:pt x="7400925" y="1492250"/>
                </a:lnTo>
                <a:lnTo>
                  <a:pt x="7410450" y="1544637"/>
                </a:lnTo>
                <a:lnTo>
                  <a:pt x="7424737" y="1589087"/>
                </a:lnTo>
                <a:lnTo>
                  <a:pt x="7442200" y="1631950"/>
                </a:lnTo>
                <a:lnTo>
                  <a:pt x="7459662" y="1671637"/>
                </a:lnTo>
                <a:lnTo>
                  <a:pt x="7478712" y="1708150"/>
                </a:lnTo>
                <a:lnTo>
                  <a:pt x="7497762" y="1743075"/>
                </a:lnTo>
                <a:lnTo>
                  <a:pt x="7516812" y="1782762"/>
                </a:lnTo>
                <a:lnTo>
                  <a:pt x="7532687" y="1824037"/>
                </a:lnTo>
                <a:lnTo>
                  <a:pt x="7546975" y="1870075"/>
                </a:lnTo>
                <a:lnTo>
                  <a:pt x="7558087" y="1922462"/>
                </a:lnTo>
                <a:lnTo>
                  <a:pt x="7566025" y="1982787"/>
                </a:lnTo>
                <a:lnTo>
                  <a:pt x="7569200" y="2051050"/>
                </a:lnTo>
                <a:lnTo>
                  <a:pt x="7566025" y="2119312"/>
                </a:lnTo>
                <a:lnTo>
                  <a:pt x="7558087" y="2179637"/>
                </a:lnTo>
                <a:lnTo>
                  <a:pt x="7546975" y="2232025"/>
                </a:lnTo>
                <a:lnTo>
                  <a:pt x="7532687" y="2278062"/>
                </a:lnTo>
                <a:lnTo>
                  <a:pt x="7516812" y="2319337"/>
                </a:lnTo>
                <a:lnTo>
                  <a:pt x="7497762" y="2359025"/>
                </a:lnTo>
                <a:lnTo>
                  <a:pt x="7478712" y="2395537"/>
                </a:lnTo>
                <a:lnTo>
                  <a:pt x="7459662" y="2433637"/>
                </a:lnTo>
                <a:lnTo>
                  <a:pt x="7442200" y="2471737"/>
                </a:lnTo>
                <a:lnTo>
                  <a:pt x="7424737" y="2513012"/>
                </a:lnTo>
                <a:lnTo>
                  <a:pt x="7410450" y="2560637"/>
                </a:lnTo>
                <a:lnTo>
                  <a:pt x="7400925" y="2613025"/>
                </a:lnTo>
                <a:lnTo>
                  <a:pt x="7391400" y="2671762"/>
                </a:lnTo>
                <a:lnTo>
                  <a:pt x="7389812" y="2741612"/>
                </a:lnTo>
                <a:lnTo>
                  <a:pt x="7391400" y="2809875"/>
                </a:lnTo>
                <a:lnTo>
                  <a:pt x="7400925" y="2868612"/>
                </a:lnTo>
                <a:lnTo>
                  <a:pt x="7410450" y="2922587"/>
                </a:lnTo>
                <a:lnTo>
                  <a:pt x="7424737" y="2967037"/>
                </a:lnTo>
                <a:lnTo>
                  <a:pt x="7442200" y="3009900"/>
                </a:lnTo>
                <a:lnTo>
                  <a:pt x="7459662" y="3046412"/>
                </a:lnTo>
                <a:lnTo>
                  <a:pt x="7478712" y="3084512"/>
                </a:lnTo>
                <a:lnTo>
                  <a:pt x="7497762" y="3121025"/>
                </a:lnTo>
                <a:lnTo>
                  <a:pt x="7516812" y="3160712"/>
                </a:lnTo>
                <a:lnTo>
                  <a:pt x="7532687" y="3201987"/>
                </a:lnTo>
                <a:lnTo>
                  <a:pt x="7546975" y="3248025"/>
                </a:lnTo>
                <a:lnTo>
                  <a:pt x="7558087" y="3300412"/>
                </a:lnTo>
                <a:lnTo>
                  <a:pt x="7566025" y="3360737"/>
                </a:lnTo>
                <a:lnTo>
                  <a:pt x="7569200" y="3427412"/>
                </a:lnTo>
                <a:lnTo>
                  <a:pt x="7566025" y="3497262"/>
                </a:lnTo>
                <a:lnTo>
                  <a:pt x="7558087" y="3557587"/>
                </a:lnTo>
                <a:lnTo>
                  <a:pt x="7546975" y="3609975"/>
                </a:lnTo>
                <a:lnTo>
                  <a:pt x="7532687" y="3656012"/>
                </a:lnTo>
                <a:lnTo>
                  <a:pt x="7516812" y="3697287"/>
                </a:lnTo>
                <a:lnTo>
                  <a:pt x="7497762" y="3736975"/>
                </a:lnTo>
                <a:lnTo>
                  <a:pt x="7459662" y="3811587"/>
                </a:lnTo>
                <a:lnTo>
                  <a:pt x="7442200" y="3848100"/>
                </a:lnTo>
                <a:lnTo>
                  <a:pt x="7424737" y="3890962"/>
                </a:lnTo>
                <a:lnTo>
                  <a:pt x="7410450" y="3935412"/>
                </a:lnTo>
                <a:lnTo>
                  <a:pt x="7400925" y="3987800"/>
                </a:lnTo>
                <a:lnTo>
                  <a:pt x="7391400" y="4048125"/>
                </a:lnTo>
                <a:lnTo>
                  <a:pt x="7389812" y="4116387"/>
                </a:lnTo>
                <a:lnTo>
                  <a:pt x="7391400" y="4186237"/>
                </a:lnTo>
                <a:lnTo>
                  <a:pt x="7400925" y="4244975"/>
                </a:lnTo>
                <a:lnTo>
                  <a:pt x="7410450" y="4297362"/>
                </a:lnTo>
                <a:lnTo>
                  <a:pt x="7424737" y="4343400"/>
                </a:lnTo>
                <a:lnTo>
                  <a:pt x="7442200" y="4386262"/>
                </a:lnTo>
                <a:lnTo>
                  <a:pt x="7459662" y="4424362"/>
                </a:lnTo>
                <a:lnTo>
                  <a:pt x="7497762" y="4498975"/>
                </a:lnTo>
                <a:lnTo>
                  <a:pt x="7516812" y="4537075"/>
                </a:lnTo>
                <a:lnTo>
                  <a:pt x="7532687" y="4579937"/>
                </a:lnTo>
                <a:lnTo>
                  <a:pt x="7546975" y="4625975"/>
                </a:lnTo>
                <a:lnTo>
                  <a:pt x="7558087" y="4678362"/>
                </a:lnTo>
                <a:lnTo>
                  <a:pt x="7566025" y="4738687"/>
                </a:lnTo>
                <a:lnTo>
                  <a:pt x="7569200" y="4806950"/>
                </a:lnTo>
                <a:lnTo>
                  <a:pt x="7566025" y="4875212"/>
                </a:lnTo>
                <a:lnTo>
                  <a:pt x="7558087" y="4935537"/>
                </a:lnTo>
                <a:lnTo>
                  <a:pt x="7546975" y="4987925"/>
                </a:lnTo>
                <a:lnTo>
                  <a:pt x="7532687" y="5033962"/>
                </a:lnTo>
                <a:lnTo>
                  <a:pt x="7516812" y="5075237"/>
                </a:lnTo>
                <a:lnTo>
                  <a:pt x="7497762" y="5114925"/>
                </a:lnTo>
                <a:lnTo>
                  <a:pt x="7478712" y="5149850"/>
                </a:lnTo>
                <a:lnTo>
                  <a:pt x="7459662" y="5186362"/>
                </a:lnTo>
                <a:lnTo>
                  <a:pt x="7442200" y="5226050"/>
                </a:lnTo>
                <a:lnTo>
                  <a:pt x="7424737" y="5268912"/>
                </a:lnTo>
                <a:lnTo>
                  <a:pt x="7410450" y="5313362"/>
                </a:lnTo>
                <a:lnTo>
                  <a:pt x="7400925" y="5365750"/>
                </a:lnTo>
                <a:lnTo>
                  <a:pt x="7391400" y="5426075"/>
                </a:lnTo>
                <a:lnTo>
                  <a:pt x="7389812" y="5494337"/>
                </a:lnTo>
                <a:lnTo>
                  <a:pt x="7391400" y="5562600"/>
                </a:lnTo>
                <a:lnTo>
                  <a:pt x="7400925" y="5622925"/>
                </a:lnTo>
                <a:lnTo>
                  <a:pt x="7410450" y="5675312"/>
                </a:lnTo>
                <a:lnTo>
                  <a:pt x="7424737" y="5721350"/>
                </a:lnTo>
                <a:lnTo>
                  <a:pt x="7442200" y="5762625"/>
                </a:lnTo>
                <a:lnTo>
                  <a:pt x="7459662" y="5802312"/>
                </a:lnTo>
                <a:lnTo>
                  <a:pt x="7478712" y="5840412"/>
                </a:lnTo>
                <a:lnTo>
                  <a:pt x="7497762" y="5876925"/>
                </a:lnTo>
                <a:lnTo>
                  <a:pt x="7516812" y="5915025"/>
                </a:lnTo>
                <a:lnTo>
                  <a:pt x="7532687" y="5956300"/>
                </a:lnTo>
                <a:lnTo>
                  <a:pt x="7546975" y="6003925"/>
                </a:lnTo>
                <a:lnTo>
                  <a:pt x="7558087" y="6056312"/>
                </a:lnTo>
                <a:lnTo>
                  <a:pt x="7566025" y="6113462"/>
                </a:lnTo>
                <a:lnTo>
                  <a:pt x="7569200" y="6183312"/>
                </a:lnTo>
                <a:lnTo>
                  <a:pt x="7566025" y="6251575"/>
                </a:lnTo>
                <a:lnTo>
                  <a:pt x="7558087" y="6311900"/>
                </a:lnTo>
                <a:lnTo>
                  <a:pt x="7546975" y="6361112"/>
                </a:lnTo>
                <a:lnTo>
                  <a:pt x="7532687" y="6407150"/>
                </a:lnTo>
                <a:lnTo>
                  <a:pt x="7516812" y="6448425"/>
                </a:lnTo>
                <a:lnTo>
                  <a:pt x="7499350" y="6488112"/>
                </a:lnTo>
                <a:lnTo>
                  <a:pt x="7481887" y="6523037"/>
                </a:lnTo>
                <a:lnTo>
                  <a:pt x="7462837" y="6561137"/>
                </a:lnTo>
                <a:lnTo>
                  <a:pt x="7443787" y="6597650"/>
                </a:lnTo>
                <a:lnTo>
                  <a:pt x="7427912" y="6640512"/>
                </a:lnTo>
                <a:lnTo>
                  <a:pt x="7412037" y="6683375"/>
                </a:lnTo>
                <a:lnTo>
                  <a:pt x="7402512" y="6735762"/>
                </a:lnTo>
                <a:lnTo>
                  <a:pt x="7394575" y="6791325"/>
                </a:lnTo>
                <a:lnTo>
                  <a:pt x="7389812" y="6858000"/>
                </a:lnTo>
                <a:lnTo>
                  <a:pt x="0" y="6858000"/>
                </a:lnTo>
                <a:lnTo>
                  <a:pt x="0" y="0"/>
                </a:lnTo>
                <a:close/>
              </a:path>
            </a:pathLst>
          </a:custGeom>
          <a:solidFill>
            <a:schemeClr val="bg2">
              <a:lumMod val="90000"/>
            </a:schemeClr>
          </a:solidFill>
          <a:ln w="0">
            <a:noFill/>
            <a:prstDash val="solid"/>
            <a:round/>
            <a:headEnd/>
            <a:tailEnd/>
          </a:ln>
        </p:spPr>
      </p:sp>
      <p:sp>
        <p:nvSpPr>
          <p:cNvPr id="14" name="Rectángulo 13">
            <a:extLst>
              <a:ext uri="{FF2B5EF4-FFF2-40B4-BE49-F238E27FC236}">
                <a16:creationId xmlns:a16="http://schemas.microsoft.com/office/drawing/2014/main" id="{D3E95A6B-F840-413C-9E78-C33C02FFA4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28346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Marcador de contenido 3">
            <a:extLst>
              <a:ext uri="{FF2B5EF4-FFF2-40B4-BE49-F238E27FC236}">
                <a16:creationId xmlns:a16="http://schemas.microsoft.com/office/drawing/2014/main" id="{5CB66874-607C-A239-3475-B051C8D63307}"/>
              </a:ext>
            </a:extLst>
          </p:cNvPr>
          <p:cNvSpPr>
            <a:spLocks noGrp="1"/>
          </p:cNvSpPr>
          <p:nvPr>
            <p:ph idx="1"/>
          </p:nvPr>
        </p:nvSpPr>
        <p:spPr>
          <a:xfrm>
            <a:off x="682580" y="708338"/>
            <a:ext cx="10747420" cy="5602309"/>
          </a:xfrm>
        </p:spPr>
        <p:txBody>
          <a:bodyPr>
            <a:normAutofit/>
          </a:bodyPr>
          <a:lstStyle/>
          <a:p>
            <a:pPr marL="0" indent="0" algn="just">
              <a:buNone/>
            </a:pPr>
            <a:r>
              <a:rPr lang="es-MX" sz="3200" dirty="0">
                <a:solidFill>
                  <a:schemeClr val="tx1"/>
                </a:solidFill>
              </a:rPr>
              <a:t>Las empresas de salud están conformadas por una infraestructura que interactúa ordenadamente para cumplir con las funciones y tareas propias de la producción sanitaria. La infraestructura sanitaria posee recursos humanos como principal valor (médicos, enfermeras, bioanalistas, personal sanitario auxiliar, ingenieros, administradores, personal de servicio general y mantenimiento, entre otros), materiales sanitarios, instalaciones sanitarias (quirófanos, unidades clínicas, unidades especializadas, rehabilitación, cuidados intensivos, etc.)</a:t>
            </a:r>
            <a:endParaRPr lang="es-EC" sz="3200" dirty="0">
              <a:solidFill>
                <a:schemeClr val="tx1"/>
              </a:solidFill>
            </a:endParaRPr>
          </a:p>
        </p:txBody>
      </p:sp>
    </p:spTree>
    <p:extLst>
      <p:ext uri="{BB962C8B-B14F-4D97-AF65-F5344CB8AC3E}">
        <p14:creationId xmlns:p14="http://schemas.microsoft.com/office/powerpoint/2010/main" val="2067219748"/>
      </p:ext>
    </p:extLst>
  </p:cSld>
  <p:clrMapOvr>
    <a:masterClrMapping/>
  </p:clrMapOvr>
</p:sld>
</file>

<file path=ppt/theme/theme1.xml><?xml version="1.0" encoding="utf-8"?>
<a:theme xmlns:a="http://schemas.openxmlformats.org/drawingml/2006/main" name="Distintivo">
  <a:themeElements>
    <a:clrScheme name="Badge">
      <a:dk1>
        <a:sysClr val="windowText" lastClr="000000"/>
      </a:dk1>
      <a:lt1>
        <a:sysClr val="window" lastClr="FFFFFF"/>
      </a:lt1>
      <a:dk2>
        <a:srgbClr val="2A1A00"/>
      </a:dk2>
      <a:lt2>
        <a:srgbClr val="F3F3F2"/>
      </a:lt2>
      <a:accent1>
        <a:srgbClr val="F8B323"/>
      </a:accent1>
      <a:accent2>
        <a:srgbClr val="656A59"/>
      </a:accent2>
      <a:accent3>
        <a:srgbClr val="46B2B5"/>
      </a:accent3>
      <a:accent4>
        <a:srgbClr val="8CAA7E"/>
      </a:accent4>
      <a:accent5>
        <a:srgbClr val="D36F68"/>
      </a:accent5>
      <a:accent6>
        <a:srgbClr val="826276"/>
      </a:accent6>
      <a:hlink>
        <a:srgbClr val="46B2B5"/>
      </a:hlink>
      <a:folHlink>
        <a:srgbClr val="A46694"/>
      </a:folHlink>
    </a:clrScheme>
    <a:fontScheme name="Badge">
      <a:majorFont>
        <a:latin typeface="Impact" panose="020B080603090205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panose="020B0502020104020203"/>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61209597_TF55916208_Win32" id="{B6BF4B16-8BEE-476E-A0D7-6201B0B68BC8}" vid="{D9998BC7-93ED-41DF-AA7F-14DFFE9920F5}"/>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Conocer al profesor</Template>
  <TotalTime>207</TotalTime>
  <Words>2523</Words>
  <Application>Microsoft Office PowerPoint</Application>
  <PresentationFormat>Panorámica</PresentationFormat>
  <Paragraphs>242</Paragraphs>
  <Slides>51</Slides>
  <Notes>10</Notes>
  <HiddenSlides>0</HiddenSlides>
  <MMClips>0</MMClips>
  <ScaleCrop>false</ScaleCrop>
  <HeadingPairs>
    <vt:vector size="6" baseType="variant">
      <vt:variant>
        <vt:lpstr>Fuentes usadas</vt:lpstr>
      </vt:variant>
      <vt:variant>
        <vt:i4>15</vt:i4>
      </vt:variant>
      <vt:variant>
        <vt:lpstr>Tema</vt:lpstr>
      </vt:variant>
      <vt:variant>
        <vt:i4>1</vt:i4>
      </vt:variant>
      <vt:variant>
        <vt:lpstr>Títulos de diapositiva</vt:lpstr>
      </vt:variant>
      <vt:variant>
        <vt:i4>51</vt:i4>
      </vt:variant>
    </vt:vector>
  </HeadingPairs>
  <TitlesOfParts>
    <vt:vector size="67" baseType="lpstr">
      <vt:lpstr>Arial</vt:lpstr>
      <vt:lpstr>BerkeleyStd-Italic</vt:lpstr>
      <vt:lpstr>BerkeleyStd-Medium</vt:lpstr>
      <vt:lpstr>Bodoni MT</vt:lpstr>
      <vt:lpstr>Calibri</vt:lpstr>
      <vt:lpstr>Cambria</vt:lpstr>
      <vt:lpstr>DaxPro-Bold</vt:lpstr>
      <vt:lpstr>DaxPro-Medium</vt:lpstr>
      <vt:lpstr>DaxPro-Regular</vt:lpstr>
      <vt:lpstr>Gill Sans MT</vt:lpstr>
      <vt:lpstr>Impact</vt:lpstr>
      <vt:lpstr>NewBaskervilleStd-Roman</vt:lpstr>
      <vt:lpstr>Raleway SemiBold</vt:lpstr>
      <vt:lpstr>Times New Roman</vt:lpstr>
      <vt:lpstr>Verdana</vt:lpstr>
      <vt:lpstr>Distintivo</vt:lpstr>
      <vt:lpstr>PROCESO ADMNISTRATIVO  Y FUNCIONES ADMNISTRATIVAS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Título de la diapositiva</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PROCESO ADMNISTRATIVO  Y FUNCIONES ADMNISTRATIVAS</dc:title>
  <dc:creator>Carmen Elisa Curay Yaulema</dc:creator>
  <cp:lastModifiedBy>ELISA</cp:lastModifiedBy>
  <cp:revision>7</cp:revision>
  <dcterms:created xsi:type="dcterms:W3CDTF">2024-06-09T02:48:15Z</dcterms:created>
  <dcterms:modified xsi:type="dcterms:W3CDTF">2025-06-23T00:25:31Z</dcterms:modified>
</cp:coreProperties>
</file>