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Balsamiq Sans" panose="020B0604020202020204" charset="0"/>
      <p:regular r:id="rId11"/>
    </p:embeddedFont>
    <p:embeddedFont>
      <p:font typeface="Balsamiq Sans Bol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ilita One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7000"/>
          </a:blip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81075" y="0"/>
            <a:ext cx="272469" cy="10287000"/>
            <a:chOff x="0" y="0"/>
            <a:chExt cx="363292" cy="13716000"/>
          </a:xfrm>
        </p:grpSpPr>
        <p:sp>
          <p:nvSpPr>
            <p:cNvPr id="4" name="AutoShape 4"/>
            <p:cNvSpPr/>
            <p:nvPr/>
          </p:nvSpPr>
          <p:spPr>
            <a:xfrm rot="-5400000">
              <a:off x="-6826250" y="6826250"/>
              <a:ext cx="13716000" cy="0"/>
            </a:xfrm>
            <a:prstGeom prst="line">
              <a:avLst/>
            </a:prstGeom>
            <a:ln w="63500" cap="flat">
              <a:solidFill>
                <a:srgbClr val="D4030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 rot="-5400000">
              <a:off x="-6526458" y="6826250"/>
              <a:ext cx="13716000" cy="0"/>
            </a:xfrm>
            <a:prstGeom prst="line">
              <a:avLst/>
            </a:prstGeom>
            <a:ln w="63500" cap="flat">
              <a:solidFill>
                <a:srgbClr val="D40303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3213790" y="7496045"/>
            <a:ext cx="13169201" cy="3339256"/>
            <a:chOff x="0" y="-191929"/>
            <a:chExt cx="3468432" cy="879475"/>
          </a:xfrm>
        </p:grpSpPr>
        <p:sp>
          <p:nvSpPr>
            <p:cNvPr id="7" name="Freeform 7"/>
            <p:cNvSpPr/>
            <p:nvPr/>
          </p:nvSpPr>
          <p:spPr>
            <a:xfrm>
              <a:off x="0" y="19458"/>
              <a:ext cx="3359968" cy="423093"/>
            </a:xfrm>
            <a:custGeom>
              <a:avLst/>
              <a:gdLst/>
              <a:ahLst/>
              <a:cxnLst/>
              <a:rect l="l" t="t" r="r" b="b"/>
              <a:pathLst>
                <a:path w="3359968" h="423093">
                  <a:moveTo>
                    <a:pt x="0" y="0"/>
                  </a:moveTo>
                  <a:lnTo>
                    <a:pt x="3359968" y="0"/>
                  </a:lnTo>
                  <a:lnTo>
                    <a:pt x="3359968" y="423093"/>
                  </a:lnTo>
                  <a:lnTo>
                    <a:pt x="0" y="423093"/>
                  </a:lnTo>
                  <a:close/>
                </a:path>
              </a:pathLst>
            </a:custGeom>
            <a:solidFill>
              <a:srgbClr val="003B6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1929"/>
              <a:ext cx="3468432" cy="879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899"/>
                </a:lnSpc>
                <a:spcBef>
                  <a:spcPct val="0"/>
                </a:spcBef>
              </a:pPr>
              <a:r>
                <a:rPr lang="en-US" sz="3499" spc="402" dirty="0">
                  <a:solidFill>
                    <a:srgbClr val="FFFFFF"/>
                  </a:solidFill>
                  <a:latin typeface="Balsamiq Sans"/>
                </a:rPr>
                <a:t>TRANSFERENCIA - CONTRATRANSFERENCIA - ENCUADRE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81075" y="742950"/>
            <a:ext cx="17222808" cy="7361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01"/>
              </a:lnSpc>
            </a:pPr>
            <a:r>
              <a:rPr lang="en-US" sz="13929" dirty="0">
                <a:solidFill>
                  <a:srgbClr val="003B6D"/>
                </a:solidFill>
                <a:latin typeface="Lilita One"/>
              </a:rPr>
              <a:t>CARACTERÍSTICAS DE LA RELACIÓN TERAPEUTICA 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192494" y="8163164"/>
            <a:ext cx="6133611" cy="2966438"/>
          </a:xfrm>
          <a:custGeom>
            <a:avLst/>
            <a:gdLst/>
            <a:ahLst/>
            <a:cxnLst/>
            <a:rect l="l" t="t" r="r" b="b"/>
            <a:pathLst>
              <a:path w="6133611" h="2966438">
                <a:moveTo>
                  <a:pt x="0" y="0"/>
                </a:moveTo>
                <a:lnTo>
                  <a:pt x="6133612" y="0"/>
                </a:lnTo>
                <a:lnTo>
                  <a:pt x="6133612" y="2966438"/>
                </a:lnTo>
                <a:lnTo>
                  <a:pt x="0" y="29664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484125" y="-1210825"/>
            <a:ext cx="6133611" cy="2966438"/>
          </a:xfrm>
          <a:custGeom>
            <a:avLst/>
            <a:gdLst/>
            <a:ahLst/>
            <a:cxnLst/>
            <a:rect l="l" t="t" r="r" b="b"/>
            <a:pathLst>
              <a:path w="6133611" h="2966438">
                <a:moveTo>
                  <a:pt x="0" y="0"/>
                </a:moveTo>
                <a:lnTo>
                  <a:pt x="6133611" y="0"/>
                </a:lnTo>
                <a:lnTo>
                  <a:pt x="6133611" y="2966438"/>
                </a:lnTo>
                <a:lnTo>
                  <a:pt x="0" y="29664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494200" y="9027991"/>
            <a:ext cx="3765100" cy="2101611"/>
          </a:xfrm>
          <a:custGeom>
            <a:avLst/>
            <a:gdLst/>
            <a:ahLst/>
            <a:cxnLst/>
            <a:rect l="l" t="t" r="r" b="b"/>
            <a:pathLst>
              <a:path w="3765100" h="2101611">
                <a:moveTo>
                  <a:pt x="0" y="0"/>
                </a:moveTo>
                <a:lnTo>
                  <a:pt x="3765100" y="0"/>
                </a:lnTo>
                <a:lnTo>
                  <a:pt x="3765100" y="2101611"/>
                </a:lnTo>
                <a:lnTo>
                  <a:pt x="0" y="21016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798400" y="-778412"/>
            <a:ext cx="3765100" cy="2101611"/>
          </a:xfrm>
          <a:custGeom>
            <a:avLst/>
            <a:gdLst/>
            <a:ahLst/>
            <a:cxnLst/>
            <a:rect l="l" t="t" r="r" b="b"/>
            <a:pathLst>
              <a:path w="3765100" h="2101611">
                <a:moveTo>
                  <a:pt x="0" y="0"/>
                </a:moveTo>
                <a:lnTo>
                  <a:pt x="3765101" y="0"/>
                </a:lnTo>
                <a:lnTo>
                  <a:pt x="3765101" y="2101611"/>
                </a:lnTo>
                <a:lnTo>
                  <a:pt x="0" y="21016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7000"/>
          </a:blip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028700" y="758192"/>
            <a:ext cx="4435909" cy="1674556"/>
          </a:xfrm>
          <a:custGeom>
            <a:avLst/>
            <a:gdLst/>
            <a:ahLst/>
            <a:cxnLst/>
            <a:rect l="l" t="t" r="r" b="b"/>
            <a:pathLst>
              <a:path w="4435909" h="1674556">
                <a:moveTo>
                  <a:pt x="0" y="0"/>
                </a:moveTo>
                <a:lnTo>
                  <a:pt x="4435909" y="0"/>
                </a:lnTo>
                <a:lnTo>
                  <a:pt x="4435909" y="1674556"/>
                </a:lnTo>
                <a:lnTo>
                  <a:pt x="0" y="16745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28700" y="1028700"/>
            <a:ext cx="4114800" cy="8229600"/>
            <a:chOff x="0" y="0"/>
            <a:chExt cx="3331210" cy="66624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31210" cy="6662420"/>
            </a:xfrm>
            <a:custGeom>
              <a:avLst/>
              <a:gdLst/>
              <a:ahLst/>
              <a:cxnLst/>
              <a:rect l="l" t="t" r="r" b="b"/>
              <a:pathLst>
                <a:path w="3331210" h="6662420">
                  <a:moveTo>
                    <a:pt x="3331210" y="3331210"/>
                  </a:moveTo>
                  <a:lnTo>
                    <a:pt x="3331210" y="6662420"/>
                  </a:lnTo>
                  <a:cubicBezTo>
                    <a:pt x="1490980" y="6662420"/>
                    <a:pt x="0" y="5170170"/>
                    <a:pt x="0" y="3331210"/>
                  </a:cubicBezTo>
                  <a:cubicBezTo>
                    <a:pt x="0" y="1492250"/>
                    <a:pt x="1490980" y="0"/>
                    <a:pt x="3331210" y="0"/>
                  </a:cubicBezTo>
                  <a:lnTo>
                    <a:pt x="3331210" y="3331210"/>
                  </a:lnTo>
                  <a:close/>
                </a:path>
              </a:pathLst>
            </a:custGeom>
            <a:blipFill>
              <a:blip r:embed="rId5"/>
              <a:stretch>
                <a:fillRect l="-50000" r="-50000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2236267" y="8624307"/>
            <a:ext cx="5105352" cy="1927270"/>
          </a:xfrm>
          <a:custGeom>
            <a:avLst/>
            <a:gdLst/>
            <a:ahLst/>
            <a:cxnLst/>
            <a:rect l="l" t="t" r="r" b="b"/>
            <a:pathLst>
              <a:path w="5105352" h="1927270">
                <a:moveTo>
                  <a:pt x="0" y="0"/>
                </a:moveTo>
                <a:lnTo>
                  <a:pt x="5105353" y="0"/>
                </a:lnTo>
                <a:lnTo>
                  <a:pt x="5105353" y="1927271"/>
                </a:lnTo>
                <a:lnTo>
                  <a:pt x="0" y="19272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517573" y="2432748"/>
            <a:ext cx="1824046" cy="1422756"/>
          </a:xfrm>
          <a:custGeom>
            <a:avLst/>
            <a:gdLst/>
            <a:ahLst/>
            <a:cxnLst/>
            <a:rect l="l" t="t" r="r" b="b"/>
            <a:pathLst>
              <a:path w="1824046" h="1422756">
                <a:moveTo>
                  <a:pt x="0" y="0"/>
                </a:moveTo>
                <a:lnTo>
                  <a:pt x="1824047" y="0"/>
                </a:lnTo>
                <a:lnTo>
                  <a:pt x="1824047" y="1422756"/>
                </a:lnTo>
                <a:lnTo>
                  <a:pt x="0" y="14227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517573" y="4681896"/>
            <a:ext cx="1824046" cy="1422756"/>
          </a:xfrm>
          <a:custGeom>
            <a:avLst/>
            <a:gdLst/>
            <a:ahLst/>
            <a:cxnLst/>
            <a:rect l="l" t="t" r="r" b="b"/>
            <a:pathLst>
              <a:path w="1824046" h="1422756">
                <a:moveTo>
                  <a:pt x="0" y="0"/>
                </a:moveTo>
                <a:lnTo>
                  <a:pt x="1824047" y="0"/>
                </a:lnTo>
                <a:lnTo>
                  <a:pt x="1824047" y="1422756"/>
                </a:lnTo>
                <a:lnTo>
                  <a:pt x="0" y="14227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517573" y="6933327"/>
            <a:ext cx="1824046" cy="1422756"/>
          </a:xfrm>
          <a:custGeom>
            <a:avLst/>
            <a:gdLst/>
            <a:ahLst/>
            <a:cxnLst/>
            <a:rect l="l" t="t" r="r" b="b"/>
            <a:pathLst>
              <a:path w="1824046" h="1422756">
                <a:moveTo>
                  <a:pt x="0" y="0"/>
                </a:moveTo>
                <a:lnTo>
                  <a:pt x="1824047" y="0"/>
                </a:lnTo>
                <a:lnTo>
                  <a:pt x="1824047" y="1422756"/>
                </a:lnTo>
                <a:lnTo>
                  <a:pt x="0" y="14227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678251" y="885825"/>
            <a:ext cx="10908254" cy="1276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91"/>
              </a:lnSpc>
            </a:pPr>
            <a:r>
              <a:rPr lang="en-US" sz="7494">
                <a:solidFill>
                  <a:srgbClr val="003B6D"/>
                </a:solidFill>
                <a:latin typeface="Lilita One"/>
              </a:rPr>
              <a:t>RELACIÓN TERAPÉUTICA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954461" y="2289873"/>
            <a:ext cx="950272" cy="1276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7494">
                <a:solidFill>
                  <a:srgbClr val="FFFFFF"/>
                </a:solidFill>
                <a:latin typeface="Lilita One"/>
              </a:rPr>
              <a:t>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54461" y="4539021"/>
            <a:ext cx="950272" cy="1276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7494">
                <a:solidFill>
                  <a:srgbClr val="FFFFFF"/>
                </a:solidFill>
                <a:latin typeface="Lilita One"/>
              </a:rPr>
              <a:t>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54461" y="6790452"/>
            <a:ext cx="950272" cy="1276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7494">
                <a:solidFill>
                  <a:srgbClr val="FFFFFF"/>
                </a:solidFill>
                <a:latin typeface="Lilita One"/>
              </a:rPr>
              <a:t>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519860" y="2699143"/>
            <a:ext cx="9066646" cy="842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6"/>
              </a:lnSpc>
              <a:spcBef>
                <a:spcPct val="0"/>
              </a:spcBef>
            </a:pPr>
            <a:r>
              <a:rPr lang="en-US" sz="2461">
                <a:solidFill>
                  <a:srgbClr val="000000"/>
                </a:solidFill>
                <a:latin typeface="Balsamiq Sans"/>
              </a:rPr>
              <a:t>La relación terapéutica es el vínculo que se crea entre el fisioterapeuta y el paciente para lograr los objetivos que desea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19860" y="4803683"/>
            <a:ext cx="9066646" cy="842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6"/>
              </a:lnSpc>
              <a:spcBef>
                <a:spcPct val="0"/>
              </a:spcBef>
            </a:pPr>
            <a:r>
              <a:rPr lang="en-US" sz="2461">
                <a:solidFill>
                  <a:srgbClr val="000000"/>
                </a:solidFill>
                <a:latin typeface="Balsamiq Sans"/>
              </a:rPr>
              <a:t>Una buena alianza terapéutica requiere de escucha activa, empatía, sinceridad, confianza, compasión.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19860" y="7055114"/>
            <a:ext cx="9066646" cy="842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6"/>
              </a:lnSpc>
              <a:spcBef>
                <a:spcPct val="0"/>
              </a:spcBef>
            </a:pPr>
            <a:r>
              <a:rPr lang="en-US" sz="2461">
                <a:solidFill>
                  <a:srgbClr val="000000"/>
                </a:solidFill>
                <a:latin typeface="Balsamiq Sans"/>
              </a:rPr>
              <a:t>La relación terapéutica es limitada ya que cuando se alcanza el objetivo se da por terminada.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7000"/>
          </a:blip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81075" y="0"/>
            <a:ext cx="272469" cy="10287000"/>
            <a:chOff x="0" y="0"/>
            <a:chExt cx="363292" cy="13716000"/>
          </a:xfrm>
        </p:grpSpPr>
        <p:sp>
          <p:nvSpPr>
            <p:cNvPr id="4" name="AutoShape 4"/>
            <p:cNvSpPr/>
            <p:nvPr/>
          </p:nvSpPr>
          <p:spPr>
            <a:xfrm rot="-5400000">
              <a:off x="-6826250" y="6826250"/>
              <a:ext cx="13716000" cy="0"/>
            </a:xfrm>
            <a:prstGeom prst="line">
              <a:avLst/>
            </a:prstGeom>
            <a:ln w="63500" cap="flat">
              <a:solidFill>
                <a:srgbClr val="D4030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 rot="-5400000">
              <a:off x="-6526458" y="6826250"/>
              <a:ext cx="13716000" cy="0"/>
            </a:xfrm>
            <a:prstGeom prst="line">
              <a:avLst/>
            </a:prstGeom>
            <a:ln w="63500" cap="flat">
              <a:solidFill>
                <a:srgbClr val="D40303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1660540" y="1274114"/>
            <a:ext cx="532448" cy="53244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3B6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60540" y="4877276"/>
            <a:ext cx="532448" cy="53244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3B6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60540" y="8476774"/>
            <a:ext cx="532448" cy="532448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3B6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0225843" y="2224843"/>
            <a:ext cx="8062157" cy="8062157"/>
            <a:chOff x="0" y="0"/>
            <a:chExt cx="3331210" cy="333121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331210" cy="3331210"/>
            </a:xfrm>
            <a:custGeom>
              <a:avLst/>
              <a:gdLst/>
              <a:ahLst/>
              <a:cxnLst/>
              <a:rect l="l" t="t" r="r" b="b"/>
              <a:pathLst>
                <a:path w="3331210" h="3331210">
                  <a:moveTo>
                    <a:pt x="3331210" y="3331210"/>
                  </a:moveTo>
                  <a:lnTo>
                    <a:pt x="0" y="3331210"/>
                  </a:lnTo>
                  <a:cubicBezTo>
                    <a:pt x="0" y="1490980"/>
                    <a:pt x="1490980" y="0"/>
                    <a:pt x="3331210" y="0"/>
                  </a:cubicBezTo>
                  <a:lnTo>
                    <a:pt x="3331210" y="3331210"/>
                  </a:lnTo>
                  <a:close/>
                </a:path>
              </a:pathLst>
            </a:custGeom>
            <a:blipFill>
              <a:blip r:embed="rId3"/>
              <a:stretch>
                <a:fillRect l="-24850" r="-24850"/>
              </a:stretch>
            </a:blipFill>
          </p:spPr>
        </p:sp>
      </p:grpSp>
      <p:sp>
        <p:nvSpPr>
          <p:cNvPr id="17" name="Freeform 17"/>
          <p:cNvSpPr/>
          <p:nvPr/>
        </p:nvSpPr>
        <p:spPr>
          <a:xfrm>
            <a:off x="15725595" y="1540338"/>
            <a:ext cx="4180966" cy="1520351"/>
          </a:xfrm>
          <a:custGeom>
            <a:avLst/>
            <a:gdLst/>
            <a:ahLst/>
            <a:cxnLst/>
            <a:rect l="l" t="t" r="r" b="b"/>
            <a:pathLst>
              <a:path w="4180966" h="1520351">
                <a:moveTo>
                  <a:pt x="0" y="0"/>
                </a:moveTo>
                <a:lnTo>
                  <a:pt x="4180966" y="0"/>
                </a:lnTo>
                <a:lnTo>
                  <a:pt x="4180966" y="1520351"/>
                </a:lnTo>
                <a:lnTo>
                  <a:pt x="0" y="15203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9144000" y="8476774"/>
            <a:ext cx="3396312" cy="2186376"/>
          </a:xfrm>
          <a:custGeom>
            <a:avLst/>
            <a:gdLst/>
            <a:ahLst/>
            <a:cxnLst/>
            <a:rect l="l" t="t" r="r" b="b"/>
            <a:pathLst>
              <a:path w="3396312" h="2186376">
                <a:moveTo>
                  <a:pt x="0" y="0"/>
                </a:moveTo>
                <a:lnTo>
                  <a:pt x="3396312" y="0"/>
                </a:lnTo>
                <a:lnTo>
                  <a:pt x="3396312" y="2186376"/>
                </a:lnTo>
                <a:lnTo>
                  <a:pt x="0" y="218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034835" y="616085"/>
            <a:ext cx="10909469" cy="1190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44"/>
              </a:lnSpc>
            </a:pPr>
            <a:r>
              <a:rPr lang="en-US" sz="6817">
                <a:solidFill>
                  <a:srgbClr val="003B6D"/>
                </a:solidFill>
                <a:latin typeface="Lilita One"/>
              </a:rPr>
              <a:t>TRANSFERENCIA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602563" y="2167693"/>
            <a:ext cx="8541342" cy="7005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8"/>
              </a:lnSpc>
            </a:pPr>
            <a:r>
              <a:rPr lang="en-US" sz="2806">
                <a:solidFill>
                  <a:srgbClr val="000000"/>
                </a:solidFill>
                <a:latin typeface="Balsamiq Sans"/>
              </a:rPr>
              <a:t>El </a:t>
            </a:r>
            <a:r>
              <a:rPr lang="en-US" sz="2806">
                <a:solidFill>
                  <a:srgbClr val="000000"/>
                </a:solidFill>
                <a:latin typeface="Balsamiq Sans Bold"/>
              </a:rPr>
              <a:t>paciente proyecta inconscientemente sobre el profesional </a:t>
            </a:r>
            <a:r>
              <a:rPr lang="en-US" sz="2806">
                <a:solidFill>
                  <a:srgbClr val="000000"/>
                </a:solidFill>
                <a:latin typeface="Balsamiq Sans"/>
              </a:rPr>
              <a:t>sentimientos, vivencias y emociones infantiles.</a:t>
            </a:r>
          </a:p>
          <a:p>
            <a:pPr algn="ctr">
              <a:lnSpc>
                <a:spcPts val="3928"/>
              </a:lnSpc>
            </a:pPr>
            <a:endParaRPr lang="en-US" sz="2806">
              <a:solidFill>
                <a:srgbClr val="000000"/>
              </a:solidFill>
              <a:latin typeface="Balsamiq Sans"/>
            </a:endParaRPr>
          </a:p>
          <a:p>
            <a:pPr algn="ctr">
              <a:lnSpc>
                <a:spcPts val="3928"/>
              </a:lnSpc>
            </a:pPr>
            <a:r>
              <a:rPr lang="en-US" sz="2806">
                <a:solidFill>
                  <a:srgbClr val="000000"/>
                </a:solidFill>
                <a:latin typeface="Balsamiq Sans"/>
              </a:rPr>
              <a:t>Experimentara los mismos deseos y prejuicios que tuvo hacia sus padres y/o personas significativas de su infancia. "No entiende porque lo hace".</a:t>
            </a:r>
          </a:p>
          <a:p>
            <a:pPr algn="ctr">
              <a:lnSpc>
                <a:spcPts val="4628"/>
              </a:lnSpc>
            </a:pPr>
            <a:endParaRPr lang="en-US" sz="2806">
              <a:solidFill>
                <a:srgbClr val="000000"/>
              </a:solidFill>
              <a:latin typeface="Balsamiq Sans"/>
            </a:endParaRPr>
          </a:p>
          <a:p>
            <a:pPr algn="ctr">
              <a:lnSpc>
                <a:spcPts val="3928"/>
              </a:lnSpc>
            </a:pPr>
            <a:r>
              <a:rPr lang="en-US" sz="2806">
                <a:solidFill>
                  <a:srgbClr val="000000"/>
                </a:solidFill>
                <a:latin typeface="Balsamiq Sans"/>
              </a:rPr>
              <a:t>Se sentirá enamorado, rechazado, experimentara angustias, temores y anhelos.</a:t>
            </a:r>
          </a:p>
          <a:p>
            <a:pPr algn="ctr">
              <a:lnSpc>
                <a:spcPts val="3928"/>
              </a:lnSpc>
            </a:pPr>
            <a:endParaRPr lang="en-US" sz="2806">
              <a:solidFill>
                <a:srgbClr val="000000"/>
              </a:solidFill>
              <a:latin typeface="Balsamiq Sans"/>
            </a:endParaRPr>
          </a:p>
          <a:p>
            <a:pPr algn="ctr">
              <a:lnSpc>
                <a:spcPts val="3928"/>
              </a:lnSpc>
              <a:spcBef>
                <a:spcPct val="0"/>
              </a:spcBef>
            </a:pPr>
            <a:r>
              <a:rPr lang="en-US" sz="2806">
                <a:solidFill>
                  <a:srgbClr val="000000"/>
                </a:solidFill>
                <a:latin typeface="Balsamiq Sans"/>
              </a:rPr>
              <a:t>Es un fenómeno universal que se da a diario en la vida cotidiana con cualquier persona con la que nos relacionamos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7000"/>
          </a:blip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27362" y="3411158"/>
            <a:ext cx="7388068" cy="5511769"/>
            <a:chOff x="0" y="0"/>
            <a:chExt cx="3540406" cy="2641272"/>
          </a:xfrm>
        </p:grpSpPr>
        <p:sp>
          <p:nvSpPr>
            <p:cNvPr id="4" name="Freeform 4"/>
            <p:cNvSpPr/>
            <p:nvPr/>
          </p:nvSpPr>
          <p:spPr>
            <a:xfrm>
              <a:off x="-3810" y="1270"/>
              <a:ext cx="3545486" cy="2640002"/>
            </a:xfrm>
            <a:custGeom>
              <a:avLst/>
              <a:gdLst/>
              <a:ahLst/>
              <a:cxnLst/>
              <a:rect l="l" t="t" r="r" b="b"/>
              <a:pathLst>
                <a:path w="3545486" h="2640002">
                  <a:moveTo>
                    <a:pt x="3541676" y="2272413"/>
                  </a:moveTo>
                  <a:cubicBezTo>
                    <a:pt x="3541676" y="2153719"/>
                    <a:pt x="3545486" y="2033013"/>
                    <a:pt x="3539136" y="1914319"/>
                  </a:cubicBezTo>
                  <a:cubicBezTo>
                    <a:pt x="3531516" y="1835860"/>
                    <a:pt x="3520086" y="288816"/>
                    <a:pt x="3520086" y="210358"/>
                  </a:cubicBezTo>
                  <a:cubicBezTo>
                    <a:pt x="3517546" y="156040"/>
                    <a:pt x="3516276" y="99711"/>
                    <a:pt x="3513736" y="54610"/>
                  </a:cubicBezTo>
                  <a:cubicBezTo>
                    <a:pt x="3513736" y="44450"/>
                    <a:pt x="3512466" y="34290"/>
                    <a:pt x="3511196" y="21590"/>
                  </a:cubicBezTo>
                  <a:cubicBezTo>
                    <a:pt x="3501036" y="19050"/>
                    <a:pt x="3492146" y="17780"/>
                    <a:pt x="3481986" y="16510"/>
                  </a:cubicBezTo>
                  <a:cubicBezTo>
                    <a:pt x="3468042" y="15240"/>
                    <a:pt x="3451664" y="16510"/>
                    <a:pt x="3438015" y="16510"/>
                  </a:cubicBezTo>
                  <a:cubicBezTo>
                    <a:pt x="3369771" y="13970"/>
                    <a:pt x="3301527" y="8890"/>
                    <a:pt x="3233283" y="7620"/>
                  </a:cubicBezTo>
                  <a:cubicBezTo>
                    <a:pt x="3104985" y="5080"/>
                    <a:pt x="2973957" y="3810"/>
                    <a:pt x="2845658" y="2540"/>
                  </a:cubicBezTo>
                  <a:cubicBezTo>
                    <a:pt x="2799252" y="2540"/>
                    <a:pt x="2750117" y="0"/>
                    <a:pt x="2703711" y="0"/>
                  </a:cubicBezTo>
                  <a:cubicBezTo>
                    <a:pt x="2591791" y="0"/>
                    <a:pt x="2482601" y="1270"/>
                    <a:pt x="2370680" y="1270"/>
                  </a:cubicBezTo>
                  <a:cubicBezTo>
                    <a:pt x="2305166" y="1270"/>
                    <a:pt x="2239652" y="3810"/>
                    <a:pt x="2171408" y="3810"/>
                  </a:cubicBezTo>
                  <a:cubicBezTo>
                    <a:pt x="2103164" y="5080"/>
                    <a:pt x="866585" y="7620"/>
                    <a:pt x="798341" y="7620"/>
                  </a:cubicBezTo>
                  <a:cubicBezTo>
                    <a:pt x="743746" y="7620"/>
                    <a:pt x="689151" y="6350"/>
                    <a:pt x="634556" y="7620"/>
                  </a:cubicBezTo>
                  <a:cubicBezTo>
                    <a:pt x="585420" y="8890"/>
                    <a:pt x="533555" y="11430"/>
                    <a:pt x="484419" y="12700"/>
                  </a:cubicBezTo>
                  <a:cubicBezTo>
                    <a:pt x="432554" y="15240"/>
                    <a:pt x="380688" y="16510"/>
                    <a:pt x="331553" y="19050"/>
                  </a:cubicBezTo>
                  <a:cubicBezTo>
                    <a:pt x="257849" y="21590"/>
                    <a:pt x="181416" y="24130"/>
                    <a:pt x="107713" y="27940"/>
                  </a:cubicBezTo>
                  <a:cubicBezTo>
                    <a:pt x="64037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546"/>
                    <a:pt x="10160" y="117817"/>
                    <a:pt x="8890" y="162075"/>
                  </a:cubicBezTo>
                  <a:cubicBezTo>
                    <a:pt x="7620" y="188228"/>
                    <a:pt x="8890" y="216393"/>
                    <a:pt x="7620" y="242546"/>
                  </a:cubicBezTo>
                  <a:cubicBezTo>
                    <a:pt x="0" y="375322"/>
                    <a:pt x="5080" y="2018931"/>
                    <a:pt x="7620" y="2153719"/>
                  </a:cubicBezTo>
                  <a:cubicBezTo>
                    <a:pt x="6350" y="2260342"/>
                    <a:pt x="11430" y="2364954"/>
                    <a:pt x="11430" y="2471577"/>
                  </a:cubicBezTo>
                  <a:cubicBezTo>
                    <a:pt x="11430" y="2521871"/>
                    <a:pt x="15240" y="2574177"/>
                    <a:pt x="7620" y="2609522"/>
                  </a:cubicBezTo>
                  <a:cubicBezTo>
                    <a:pt x="5080" y="2618412"/>
                    <a:pt x="10160" y="2624762"/>
                    <a:pt x="19050" y="2626032"/>
                  </a:cubicBezTo>
                  <a:cubicBezTo>
                    <a:pt x="29210" y="2627302"/>
                    <a:pt x="38100" y="2627302"/>
                    <a:pt x="48260" y="2627302"/>
                  </a:cubicBezTo>
                  <a:cubicBezTo>
                    <a:pt x="129551" y="2628572"/>
                    <a:pt x="216903" y="2628572"/>
                    <a:pt x="306985" y="2629842"/>
                  </a:cubicBezTo>
                  <a:cubicBezTo>
                    <a:pt x="356120" y="2631112"/>
                    <a:pt x="405256" y="2632382"/>
                    <a:pt x="451662" y="2633652"/>
                  </a:cubicBezTo>
                  <a:cubicBezTo>
                    <a:pt x="533555" y="2634922"/>
                    <a:pt x="612718" y="2634922"/>
                    <a:pt x="694610" y="2636192"/>
                  </a:cubicBezTo>
                  <a:cubicBezTo>
                    <a:pt x="727367" y="2636192"/>
                    <a:pt x="757395" y="2636192"/>
                    <a:pt x="790152" y="2634922"/>
                  </a:cubicBezTo>
                  <a:cubicBezTo>
                    <a:pt x="803800" y="2634922"/>
                    <a:pt x="820179" y="2633652"/>
                    <a:pt x="833828" y="2633652"/>
                  </a:cubicBezTo>
                  <a:cubicBezTo>
                    <a:pt x="888423" y="2634922"/>
                    <a:pt x="1980325" y="2626032"/>
                    <a:pt x="2034920" y="2627302"/>
                  </a:cubicBezTo>
                  <a:cubicBezTo>
                    <a:pt x="2111354" y="2628572"/>
                    <a:pt x="2321545" y="2628572"/>
                    <a:pt x="2397978" y="2628572"/>
                  </a:cubicBezTo>
                  <a:cubicBezTo>
                    <a:pt x="2428005" y="2628572"/>
                    <a:pt x="2455303" y="2627302"/>
                    <a:pt x="2485330" y="2627302"/>
                  </a:cubicBezTo>
                  <a:cubicBezTo>
                    <a:pt x="2534466" y="2628572"/>
                    <a:pt x="2583601" y="2629842"/>
                    <a:pt x="2632737" y="2631112"/>
                  </a:cubicBezTo>
                  <a:cubicBezTo>
                    <a:pt x="2739197" y="2633652"/>
                    <a:pt x="2842928" y="2631112"/>
                    <a:pt x="2949389" y="2634922"/>
                  </a:cubicBezTo>
                  <a:cubicBezTo>
                    <a:pt x="3126823" y="2640002"/>
                    <a:pt x="3306987" y="2633652"/>
                    <a:pt x="3481986" y="2638732"/>
                  </a:cubicBezTo>
                  <a:cubicBezTo>
                    <a:pt x="3502306" y="2640002"/>
                    <a:pt x="3522626" y="2638732"/>
                    <a:pt x="3545486" y="2638732"/>
                  </a:cubicBezTo>
                  <a:cubicBezTo>
                    <a:pt x="3545486" y="2614602"/>
                    <a:pt x="3545486" y="2601902"/>
                    <a:pt x="3545486" y="2576188"/>
                  </a:cubicBezTo>
                  <a:cubicBezTo>
                    <a:pt x="3544216" y="2473589"/>
                    <a:pt x="3541676" y="2377024"/>
                    <a:pt x="3541676" y="2272413"/>
                  </a:cubicBezTo>
                  <a:close/>
                </a:path>
              </a:pathLst>
            </a:custGeom>
            <a:solidFill>
              <a:srgbClr val="9CCEE9">
                <a:alpha val="48627"/>
              </a:srgbClr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904817" y="3089409"/>
            <a:ext cx="3247001" cy="643497"/>
          </a:xfrm>
          <a:custGeom>
            <a:avLst/>
            <a:gdLst/>
            <a:ahLst/>
            <a:cxnLst/>
            <a:rect l="l" t="t" r="r" b="b"/>
            <a:pathLst>
              <a:path w="3247001" h="643497">
                <a:moveTo>
                  <a:pt x="0" y="0"/>
                </a:moveTo>
                <a:lnTo>
                  <a:pt x="3247002" y="0"/>
                </a:lnTo>
                <a:lnTo>
                  <a:pt x="3247002" y="643497"/>
                </a:lnTo>
                <a:lnTo>
                  <a:pt x="0" y="643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9871232" y="3411158"/>
            <a:ext cx="7388068" cy="5511769"/>
            <a:chOff x="0" y="0"/>
            <a:chExt cx="3540406" cy="2641272"/>
          </a:xfrm>
        </p:grpSpPr>
        <p:sp>
          <p:nvSpPr>
            <p:cNvPr id="7" name="Freeform 7"/>
            <p:cNvSpPr/>
            <p:nvPr/>
          </p:nvSpPr>
          <p:spPr>
            <a:xfrm>
              <a:off x="-3810" y="1270"/>
              <a:ext cx="3545486" cy="2640002"/>
            </a:xfrm>
            <a:custGeom>
              <a:avLst/>
              <a:gdLst/>
              <a:ahLst/>
              <a:cxnLst/>
              <a:rect l="l" t="t" r="r" b="b"/>
              <a:pathLst>
                <a:path w="3545486" h="2640002">
                  <a:moveTo>
                    <a:pt x="3541676" y="2272413"/>
                  </a:moveTo>
                  <a:cubicBezTo>
                    <a:pt x="3541676" y="2153719"/>
                    <a:pt x="3545486" y="2033013"/>
                    <a:pt x="3539136" y="1914319"/>
                  </a:cubicBezTo>
                  <a:cubicBezTo>
                    <a:pt x="3531516" y="1835860"/>
                    <a:pt x="3520086" y="288816"/>
                    <a:pt x="3520086" y="210358"/>
                  </a:cubicBezTo>
                  <a:cubicBezTo>
                    <a:pt x="3517546" y="156040"/>
                    <a:pt x="3516276" y="99711"/>
                    <a:pt x="3513736" y="54610"/>
                  </a:cubicBezTo>
                  <a:cubicBezTo>
                    <a:pt x="3513736" y="44450"/>
                    <a:pt x="3512466" y="34290"/>
                    <a:pt x="3511196" y="21590"/>
                  </a:cubicBezTo>
                  <a:cubicBezTo>
                    <a:pt x="3501036" y="19050"/>
                    <a:pt x="3492146" y="17780"/>
                    <a:pt x="3481986" y="16510"/>
                  </a:cubicBezTo>
                  <a:cubicBezTo>
                    <a:pt x="3468042" y="15240"/>
                    <a:pt x="3451664" y="16510"/>
                    <a:pt x="3438015" y="16510"/>
                  </a:cubicBezTo>
                  <a:cubicBezTo>
                    <a:pt x="3369771" y="13970"/>
                    <a:pt x="3301527" y="8890"/>
                    <a:pt x="3233283" y="7620"/>
                  </a:cubicBezTo>
                  <a:cubicBezTo>
                    <a:pt x="3104985" y="5080"/>
                    <a:pt x="2973957" y="3810"/>
                    <a:pt x="2845658" y="2540"/>
                  </a:cubicBezTo>
                  <a:cubicBezTo>
                    <a:pt x="2799252" y="2540"/>
                    <a:pt x="2750117" y="0"/>
                    <a:pt x="2703711" y="0"/>
                  </a:cubicBezTo>
                  <a:cubicBezTo>
                    <a:pt x="2591791" y="0"/>
                    <a:pt x="2482601" y="1270"/>
                    <a:pt x="2370680" y="1270"/>
                  </a:cubicBezTo>
                  <a:cubicBezTo>
                    <a:pt x="2305166" y="1270"/>
                    <a:pt x="2239652" y="3810"/>
                    <a:pt x="2171408" y="3810"/>
                  </a:cubicBezTo>
                  <a:cubicBezTo>
                    <a:pt x="2103164" y="5080"/>
                    <a:pt x="866585" y="7620"/>
                    <a:pt x="798341" y="7620"/>
                  </a:cubicBezTo>
                  <a:cubicBezTo>
                    <a:pt x="743746" y="7620"/>
                    <a:pt x="689151" y="6350"/>
                    <a:pt x="634556" y="7620"/>
                  </a:cubicBezTo>
                  <a:cubicBezTo>
                    <a:pt x="585420" y="8890"/>
                    <a:pt x="533555" y="11430"/>
                    <a:pt x="484419" y="12700"/>
                  </a:cubicBezTo>
                  <a:cubicBezTo>
                    <a:pt x="432554" y="15240"/>
                    <a:pt x="380688" y="16510"/>
                    <a:pt x="331553" y="19050"/>
                  </a:cubicBezTo>
                  <a:cubicBezTo>
                    <a:pt x="257849" y="21590"/>
                    <a:pt x="181416" y="24130"/>
                    <a:pt x="107713" y="27940"/>
                  </a:cubicBezTo>
                  <a:cubicBezTo>
                    <a:pt x="64037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546"/>
                    <a:pt x="10160" y="117817"/>
                    <a:pt x="8890" y="162075"/>
                  </a:cubicBezTo>
                  <a:cubicBezTo>
                    <a:pt x="7620" y="188228"/>
                    <a:pt x="8890" y="216393"/>
                    <a:pt x="7620" y="242546"/>
                  </a:cubicBezTo>
                  <a:cubicBezTo>
                    <a:pt x="0" y="375322"/>
                    <a:pt x="5080" y="2018931"/>
                    <a:pt x="7620" y="2153719"/>
                  </a:cubicBezTo>
                  <a:cubicBezTo>
                    <a:pt x="6350" y="2260342"/>
                    <a:pt x="11430" y="2364954"/>
                    <a:pt x="11430" y="2471577"/>
                  </a:cubicBezTo>
                  <a:cubicBezTo>
                    <a:pt x="11430" y="2521871"/>
                    <a:pt x="15240" y="2574177"/>
                    <a:pt x="7620" y="2609522"/>
                  </a:cubicBezTo>
                  <a:cubicBezTo>
                    <a:pt x="5080" y="2618412"/>
                    <a:pt x="10160" y="2624762"/>
                    <a:pt x="19050" y="2626032"/>
                  </a:cubicBezTo>
                  <a:cubicBezTo>
                    <a:pt x="29210" y="2627302"/>
                    <a:pt x="38100" y="2627302"/>
                    <a:pt x="48260" y="2627302"/>
                  </a:cubicBezTo>
                  <a:cubicBezTo>
                    <a:pt x="129551" y="2628572"/>
                    <a:pt x="216903" y="2628572"/>
                    <a:pt x="306985" y="2629842"/>
                  </a:cubicBezTo>
                  <a:cubicBezTo>
                    <a:pt x="356120" y="2631112"/>
                    <a:pt x="405256" y="2632382"/>
                    <a:pt x="451662" y="2633652"/>
                  </a:cubicBezTo>
                  <a:cubicBezTo>
                    <a:pt x="533555" y="2634922"/>
                    <a:pt x="612718" y="2634922"/>
                    <a:pt x="694610" y="2636192"/>
                  </a:cubicBezTo>
                  <a:cubicBezTo>
                    <a:pt x="727367" y="2636192"/>
                    <a:pt x="757395" y="2636192"/>
                    <a:pt x="790152" y="2634922"/>
                  </a:cubicBezTo>
                  <a:cubicBezTo>
                    <a:pt x="803800" y="2634922"/>
                    <a:pt x="820179" y="2633652"/>
                    <a:pt x="833828" y="2633652"/>
                  </a:cubicBezTo>
                  <a:cubicBezTo>
                    <a:pt x="888423" y="2634922"/>
                    <a:pt x="1980325" y="2626032"/>
                    <a:pt x="2034920" y="2627302"/>
                  </a:cubicBezTo>
                  <a:cubicBezTo>
                    <a:pt x="2111354" y="2628572"/>
                    <a:pt x="2321545" y="2628572"/>
                    <a:pt x="2397978" y="2628572"/>
                  </a:cubicBezTo>
                  <a:cubicBezTo>
                    <a:pt x="2428005" y="2628572"/>
                    <a:pt x="2455303" y="2627302"/>
                    <a:pt x="2485330" y="2627302"/>
                  </a:cubicBezTo>
                  <a:cubicBezTo>
                    <a:pt x="2534466" y="2628572"/>
                    <a:pt x="2583601" y="2629842"/>
                    <a:pt x="2632737" y="2631112"/>
                  </a:cubicBezTo>
                  <a:cubicBezTo>
                    <a:pt x="2739197" y="2633652"/>
                    <a:pt x="2842928" y="2631112"/>
                    <a:pt x="2949389" y="2634922"/>
                  </a:cubicBezTo>
                  <a:cubicBezTo>
                    <a:pt x="3126823" y="2640002"/>
                    <a:pt x="3306987" y="2633652"/>
                    <a:pt x="3481986" y="2638732"/>
                  </a:cubicBezTo>
                  <a:cubicBezTo>
                    <a:pt x="3502306" y="2640002"/>
                    <a:pt x="3522626" y="2638732"/>
                    <a:pt x="3545486" y="2638732"/>
                  </a:cubicBezTo>
                  <a:cubicBezTo>
                    <a:pt x="3545486" y="2614602"/>
                    <a:pt x="3545486" y="2601902"/>
                    <a:pt x="3545486" y="2576188"/>
                  </a:cubicBezTo>
                  <a:cubicBezTo>
                    <a:pt x="3544216" y="2473589"/>
                    <a:pt x="3541676" y="2377024"/>
                    <a:pt x="3541676" y="2272413"/>
                  </a:cubicBezTo>
                  <a:close/>
                </a:path>
              </a:pathLst>
            </a:custGeom>
            <a:solidFill>
              <a:srgbClr val="9CCEE9">
                <a:alpha val="48627"/>
              </a:srgbClr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3402301" y="3052837"/>
            <a:ext cx="3247001" cy="643497"/>
          </a:xfrm>
          <a:custGeom>
            <a:avLst/>
            <a:gdLst/>
            <a:ahLst/>
            <a:cxnLst/>
            <a:rect l="l" t="t" r="r" b="b"/>
            <a:pathLst>
              <a:path w="3247001" h="643497">
                <a:moveTo>
                  <a:pt x="0" y="0"/>
                </a:moveTo>
                <a:lnTo>
                  <a:pt x="3247001" y="0"/>
                </a:lnTo>
                <a:lnTo>
                  <a:pt x="3247001" y="643496"/>
                </a:lnTo>
                <a:lnTo>
                  <a:pt x="0" y="6434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716056" y="1148353"/>
            <a:ext cx="10855889" cy="963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5"/>
              </a:lnSpc>
            </a:pPr>
            <a:r>
              <a:rPr lang="en-US" sz="5575">
                <a:solidFill>
                  <a:srgbClr val="003B6D"/>
                </a:solidFill>
                <a:latin typeface="Lilita One"/>
              </a:rPr>
              <a:t>TIPOS DE TRANSFERENCIA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16726" y="4589907"/>
            <a:ext cx="6552603" cy="3414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6"/>
              </a:lnSpc>
            </a:pPr>
            <a:r>
              <a:rPr lang="en-US" sz="2461">
                <a:solidFill>
                  <a:srgbClr val="000000"/>
                </a:solidFill>
                <a:latin typeface="Balsamiq Sans"/>
              </a:rPr>
              <a:t>Surge cuando el paciente siente ciertas gratificaciones por parte del profesional y se dispone hacia él con una actitud de colaboración </a:t>
            </a:r>
          </a:p>
          <a:p>
            <a:pPr>
              <a:lnSpc>
                <a:spcPts val="3446"/>
              </a:lnSpc>
            </a:pPr>
            <a:endParaRPr lang="en-US" sz="2461">
              <a:solidFill>
                <a:srgbClr val="000000"/>
              </a:solidFill>
              <a:latin typeface="Balsamiq Sans"/>
            </a:endParaRPr>
          </a:p>
          <a:p>
            <a:pPr>
              <a:lnSpc>
                <a:spcPts val="3446"/>
              </a:lnSpc>
            </a:pPr>
            <a:r>
              <a:rPr lang="en-US" sz="2461">
                <a:solidFill>
                  <a:srgbClr val="000000"/>
                </a:solidFill>
                <a:latin typeface="Balsamiq Sans"/>
              </a:rPr>
              <a:t>Permite la superación de las resistencias y logra hacer consciente lo inconsciente.</a:t>
            </a:r>
          </a:p>
          <a:p>
            <a:pPr>
              <a:lnSpc>
                <a:spcPts val="3446"/>
              </a:lnSpc>
              <a:spcBef>
                <a:spcPct val="0"/>
              </a:spcBef>
            </a:pPr>
            <a:endParaRPr lang="en-US" sz="2461">
              <a:solidFill>
                <a:srgbClr val="000000"/>
              </a:solidFill>
              <a:latin typeface="Balsamiq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16726" y="3924577"/>
            <a:ext cx="6552603" cy="464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7"/>
              </a:lnSpc>
              <a:spcBef>
                <a:spcPct val="0"/>
              </a:spcBef>
            </a:pPr>
            <a:r>
              <a:rPr lang="en-US" sz="2726">
                <a:solidFill>
                  <a:srgbClr val="000000"/>
                </a:solidFill>
                <a:latin typeface="Balsamiq Sans Bold"/>
              </a:rPr>
              <a:t>TRANSFERENCIA POSITIVA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03198" y="4589907"/>
            <a:ext cx="6358657" cy="298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6"/>
              </a:lnSpc>
            </a:pPr>
            <a:r>
              <a:rPr lang="en-US" sz="2461">
                <a:solidFill>
                  <a:srgbClr val="000000"/>
                </a:solidFill>
                <a:latin typeface="Balsamiq Sans"/>
              </a:rPr>
              <a:t>Se produce cuando el paciente revive en la transferencia conflictos que vivió en su infancia en la figura del terapeuta </a:t>
            </a:r>
          </a:p>
          <a:p>
            <a:pPr>
              <a:lnSpc>
                <a:spcPts val="3446"/>
              </a:lnSpc>
            </a:pPr>
            <a:endParaRPr lang="en-US" sz="2461">
              <a:solidFill>
                <a:srgbClr val="000000"/>
              </a:solidFill>
              <a:latin typeface="Balsamiq Sans"/>
            </a:endParaRPr>
          </a:p>
          <a:p>
            <a:pPr>
              <a:lnSpc>
                <a:spcPts val="3446"/>
              </a:lnSpc>
            </a:pPr>
            <a:r>
              <a:rPr lang="en-US" sz="2461">
                <a:solidFill>
                  <a:srgbClr val="000000"/>
                </a:solidFill>
                <a:latin typeface="Balsamiq Sans"/>
              </a:rPr>
              <a:t>El paciente activa sus defensas y responde con hostilidad y agresión.</a:t>
            </a:r>
          </a:p>
          <a:p>
            <a:pPr>
              <a:lnSpc>
                <a:spcPts val="3446"/>
              </a:lnSpc>
              <a:spcBef>
                <a:spcPct val="0"/>
              </a:spcBef>
            </a:pPr>
            <a:endParaRPr lang="en-US" sz="2461">
              <a:solidFill>
                <a:srgbClr val="000000"/>
              </a:solidFill>
              <a:latin typeface="Balsamiq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782924" y="3721085"/>
            <a:ext cx="6241917" cy="464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7"/>
              </a:lnSpc>
              <a:spcBef>
                <a:spcPct val="0"/>
              </a:spcBef>
            </a:pPr>
            <a:r>
              <a:rPr lang="en-US" sz="2726">
                <a:solidFill>
                  <a:srgbClr val="000000"/>
                </a:solidFill>
                <a:latin typeface="Balsamiq Sans Bold"/>
              </a:rPr>
              <a:t>TRANSFERENCIA NEGATIVA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7000"/>
          </a:blip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81075" y="0"/>
            <a:ext cx="272469" cy="10287000"/>
            <a:chOff x="0" y="0"/>
            <a:chExt cx="363292" cy="13716000"/>
          </a:xfrm>
        </p:grpSpPr>
        <p:sp>
          <p:nvSpPr>
            <p:cNvPr id="4" name="AutoShape 4"/>
            <p:cNvSpPr/>
            <p:nvPr/>
          </p:nvSpPr>
          <p:spPr>
            <a:xfrm rot="-5400000">
              <a:off x="-6826250" y="6826250"/>
              <a:ext cx="13716000" cy="0"/>
            </a:xfrm>
            <a:prstGeom prst="line">
              <a:avLst/>
            </a:prstGeom>
            <a:ln w="63500" cap="flat">
              <a:solidFill>
                <a:srgbClr val="D4030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 rot="-5400000">
              <a:off x="-6526458" y="6826250"/>
              <a:ext cx="13716000" cy="0"/>
            </a:xfrm>
            <a:prstGeom prst="line">
              <a:avLst/>
            </a:prstGeom>
            <a:ln w="63500" cap="flat">
              <a:solidFill>
                <a:srgbClr val="D40303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1660540" y="1274114"/>
            <a:ext cx="532448" cy="53244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3B6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60540" y="4877276"/>
            <a:ext cx="532448" cy="53244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3B6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60540" y="8476774"/>
            <a:ext cx="532448" cy="532448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3B6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5725595" y="1540338"/>
            <a:ext cx="4180966" cy="1520351"/>
          </a:xfrm>
          <a:custGeom>
            <a:avLst/>
            <a:gdLst/>
            <a:ahLst/>
            <a:cxnLst/>
            <a:rect l="l" t="t" r="r" b="b"/>
            <a:pathLst>
              <a:path w="4180966" h="1520351">
                <a:moveTo>
                  <a:pt x="0" y="0"/>
                </a:moveTo>
                <a:lnTo>
                  <a:pt x="4180966" y="0"/>
                </a:lnTo>
                <a:lnTo>
                  <a:pt x="4180966" y="1520351"/>
                </a:lnTo>
                <a:lnTo>
                  <a:pt x="0" y="15203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144000" y="8476774"/>
            <a:ext cx="3396312" cy="2186376"/>
          </a:xfrm>
          <a:custGeom>
            <a:avLst/>
            <a:gdLst/>
            <a:ahLst/>
            <a:cxnLst/>
            <a:rect l="l" t="t" r="r" b="b"/>
            <a:pathLst>
              <a:path w="3396312" h="2186376">
                <a:moveTo>
                  <a:pt x="0" y="0"/>
                </a:moveTo>
                <a:lnTo>
                  <a:pt x="3396312" y="0"/>
                </a:lnTo>
                <a:lnTo>
                  <a:pt x="3396312" y="2186376"/>
                </a:lnTo>
                <a:lnTo>
                  <a:pt x="0" y="2186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034835" y="2063948"/>
            <a:ext cx="10909469" cy="1190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44"/>
              </a:lnSpc>
            </a:pPr>
            <a:r>
              <a:rPr lang="en-US" sz="6817">
                <a:solidFill>
                  <a:srgbClr val="003B6D"/>
                </a:solidFill>
                <a:latin typeface="Lilita One"/>
              </a:rPr>
              <a:t>CONTRATRANSFERENCIA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34835" y="4940427"/>
            <a:ext cx="8082280" cy="1471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8"/>
              </a:lnSpc>
              <a:spcBef>
                <a:spcPct val="0"/>
              </a:spcBef>
            </a:pPr>
            <a:r>
              <a:rPr lang="en-US" sz="2806">
                <a:solidFill>
                  <a:srgbClr val="000000"/>
                </a:solidFill>
                <a:latin typeface="Balsamiq Sans"/>
              </a:rPr>
              <a:t>Es el conjunto de actitudes, sentimientos y pensamientos que experimenta el</a:t>
            </a:r>
            <a:r>
              <a:rPr lang="en-US" sz="2806">
                <a:solidFill>
                  <a:srgbClr val="000000"/>
                </a:solidFill>
                <a:latin typeface="Balsamiq Sans Bold"/>
              </a:rPr>
              <a:t> terapeuta en relación con el paciente.</a:t>
            </a:r>
          </a:p>
        </p:txBody>
      </p: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1769134" y="3254425"/>
            <a:ext cx="6046944" cy="6315537"/>
            <a:chOff x="-17780" y="-54610"/>
            <a:chExt cx="6404610" cy="6689090"/>
          </a:xfrm>
        </p:grpSpPr>
        <p:sp>
          <p:nvSpPr>
            <p:cNvPr id="20" name="Freeform 20"/>
            <p:cNvSpPr/>
            <p:nvPr/>
          </p:nvSpPr>
          <p:spPr>
            <a:xfrm>
              <a:off x="-17780" y="-54610"/>
              <a:ext cx="6404610" cy="6689090"/>
            </a:xfrm>
            <a:custGeom>
              <a:avLst/>
              <a:gdLst/>
              <a:ahLst/>
              <a:cxnLst/>
              <a:rect l="l" t="t" r="r" b="b"/>
              <a:pathLst>
                <a:path w="6404610" h="6689090">
                  <a:moveTo>
                    <a:pt x="4058920" y="645160"/>
                  </a:moveTo>
                  <a:cubicBezTo>
                    <a:pt x="5140960" y="523240"/>
                    <a:pt x="5530850" y="1365250"/>
                    <a:pt x="5530850" y="1365250"/>
                  </a:cubicBezTo>
                  <a:cubicBezTo>
                    <a:pt x="5530850" y="1365250"/>
                    <a:pt x="6325870" y="1554480"/>
                    <a:pt x="6365240" y="2411730"/>
                  </a:cubicBezTo>
                  <a:cubicBezTo>
                    <a:pt x="6404610" y="3268980"/>
                    <a:pt x="5963920" y="3547110"/>
                    <a:pt x="5963920" y="3547110"/>
                  </a:cubicBezTo>
                  <a:cubicBezTo>
                    <a:pt x="5963920" y="3547110"/>
                    <a:pt x="6220460" y="4083050"/>
                    <a:pt x="5985510" y="4803140"/>
                  </a:cubicBezTo>
                  <a:cubicBezTo>
                    <a:pt x="5750560" y="5523230"/>
                    <a:pt x="5247640" y="5610860"/>
                    <a:pt x="5247640" y="5610860"/>
                  </a:cubicBezTo>
                  <a:cubicBezTo>
                    <a:pt x="5247640" y="5610860"/>
                    <a:pt x="5129530" y="6126480"/>
                    <a:pt x="4212590" y="6408420"/>
                  </a:cubicBezTo>
                  <a:cubicBezTo>
                    <a:pt x="3295650" y="6689090"/>
                    <a:pt x="2987040" y="6186170"/>
                    <a:pt x="2987040" y="6186170"/>
                  </a:cubicBezTo>
                  <a:cubicBezTo>
                    <a:pt x="2987040" y="6186170"/>
                    <a:pt x="2194560" y="6305550"/>
                    <a:pt x="1450340" y="6106160"/>
                  </a:cubicBezTo>
                  <a:cubicBezTo>
                    <a:pt x="706120" y="5906770"/>
                    <a:pt x="642620" y="4909820"/>
                    <a:pt x="642620" y="4909820"/>
                  </a:cubicBezTo>
                  <a:cubicBezTo>
                    <a:pt x="642620" y="4909820"/>
                    <a:pt x="35560" y="4425950"/>
                    <a:pt x="19050" y="3544570"/>
                  </a:cubicBezTo>
                  <a:cubicBezTo>
                    <a:pt x="0" y="2536190"/>
                    <a:pt x="416560" y="2109470"/>
                    <a:pt x="416560" y="2109470"/>
                  </a:cubicBezTo>
                  <a:cubicBezTo>
                    <a:pt x="416560" y="2109470"/>
                    <a:pt x="151130" y="1360170"/>
                    <a:pt x="693420" y="826770"/>
                  </a:cubicBezTo>
                  <a:cubicBezTo>
                    <a:pt x="1478280" y="54610"/>
                    <a:pt x="1997710" y="407670"/>
                    <a:pt x="1997710" y="407670"/>
                  </a:cubicBezTo>
                  <a:cubicBezTo>
                    <a:pt x="1997710" y="407670"/>
                    <a:pt x="2462530" y="0"/>
                    <a:pt x="3036570" y="59690"/>
                  </a:cubicBezTo>
                  <a:cubicBezTo>
                    <a:pt x="3610610" y="119380"/>
                    <a:pt x="4058920" y="645160"/>
                    <a:pt x="4058920" y="645160"/>
                  </a:cubicBezTo>
                  <a:close/>
                </a:path>
              </a:pathLst>
            </a:custGeom>
            <a:blipFill>
              <a:blip r:embed="rId7"/>
              <a:stretch>
                <a:fillRect l="-24489" t="848" r="-25049" b="-848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7000"/>
          </a:blip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27362" y="3411158"/>
            <a:ext cx="7388068" cy="5511769"/>
            <a:chOff x="0" y="0"/>
            <a:chExt cx="3540406" cy="2641272"/>
          </a:xfrm>
        </p:grpSpPr>
        <p:sp>
          <p:nvSpPr>
            <p:cNvPr id="4" name="Freeform 4"/>
            <p:cNvSpPr/>
            <p:nvPr/>
          </p:nvSpPr>
          <p:spPr>
            <a:xfrm>
              <a:off x="-3810" y="1270"/>
              <a:ext cx="3545486" cy="2640002"/>
            </a:xfrm>
            <a:custGeom>
              <a:avLst/>
              <a:gdLst/>
              <a:ahLst/>
              <a:cxnLst/>
              <a:rect l="l" t="t" r="r" b="b"/>
              <a:pathLst>
                <a:path w="3545486" h="2640002">
                  <a:moveTo>
                    <a:pt x="3541676" y="2272413"/>
                  </a:moveTo>
                  <a:cubicBezTo>
                    <a:pt x="3541676" y="2153719"/>
                    <a:pt x="3545486" y="2033013"/>
                    <a:pt x="3539136" y="1914319"/>
                  </a:cubicBezTo>
                  <a:cubicBezTo>
                    <a:pt x="3531516" y="1835860"/>
                    <a:pt x="3520086" y="288816"/>
                    <a:pt x="3520086" y="210358"/>
                  </a:cubicBezTo>
                  <a:cubicBezTo>
                    <a:pt x="3517546" y="156040"/>
                    <a:pt x="3516276" y="99711"/>
                    <a:pt x="3513736" y="54610"/>
                  </a:cubicBezTo>
                  <a:cubicBezTo>
                    <a:pt x="3513736" y="44450"/>
                    <a:pt x="3512466" y="34290"/>
                    <a:pt x="3511196" y="21590"/>
                  </a:cubicBezTo>
                  <a:cubicBezTo>
                    <a:pt x="3501036" y="19050"/>
                    <a:pt x="3492146" y="17780"/>
                    <a:pt x="3481986" y="16510"/>
                  </a:cubicBezTo>
                  <a:cubicBezTo>
                    <a:pt x="3468042" y="15240"/>
                    <a:pt x="3451664" y="16510"/>
                    <a:pt x="3438015" y="16510"/>
                  </a:cubicBezTo>
                  <a:cubicBezTo>
                    <a:pt x="3369771" y="13970"/>
                    <a:pt x="3301527" y="8890"/>
                    <a:pt x="3233283" y="7620"/>
                  </a:cubicBezTo>
                  <a:cubicBezTo>
                    <a:pt x="3104985" y="5080"/>
                    <a:pt x="2973957" y="3810"/>
                    <a:pt x="2845658" y="2540"/>
                  </a:cubicBezTo>
                  <a:cubicBezTo>
                    <a:pt x="2799252" y="2540"/>
                    <a:pt x="2750117" y="0"/>
                    <a:pt x="2703711" y="0"/>
                  </a:cubicBezTo>
                  <a:cubicBezTo>
                    <a:pt x="2591791" y="0"/>
                    <a:pt x="2482601" y="1270"/>
                    <a:pt x="2370680" y="1270"/>
                  </a:cubicBezTo>
                  <a:cubicBezTo>
                    <a:pt x="2305166" y="1270"/>
                    <a:pt x="2239652" y="3810"/>
                    <a:pt x="2171408" y="3810"/>
                  </a:cubicBezTo>
                  <a:cubicBezTo>
                    <a:pt x="2103164" y="5080"/>
                    <a:pt x="866585" y="7620"/>
                    <a:pt x="798341" y="7620"/>
                  </a:cubicBezTo>
                  <a:cubicBezTo>
                    <a:pt x="743746" y="7620"/>
                    <a:pt x="689151" y="6350"/>
                    <a:pt x="634556" y="7620"/>
                  </a:cubicBezTo>
                  <a:cubicBezTo>
                    <a:pt x="585420" y="8890"/>
                    <a:pt x="533555" y="11430"/>
                    <a:pt x="484419" y="12700"/>
                  </a:cubicBezTo>
                  <a:cubicBezTo>
                    <a:pt x="432554" y="15240"/>
                    <a:pt x="380688" y="16510"/>
                    <a:pt x="331553" y="19050"/>
                  </a:cubicBezTo>
                  <a:cubicBezTo>
                    <a:pt x="257849" y="21590"/>
                    <a:pt x="181416" y="24130"/>
                    <a:pt x="107713" y="27940"/>
                  </a:cubicBezTo>
                  <a:cubicBezTo>
                    <a:pt x="64037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546"/>
                    <a:pt x="10160" y="117817"/>
                    <a:pt x="8890" y="162075"/>
                  </a:cubicBezTo>
                  <a:cubicBezTo>
                    <a:pt x="7620" y="188228"/>
                    <a:pt x="8890" y="216393"/>
                    <a:pt x="7620" y="242546"/>
                  </a:cubicBezTo>
                  <a:cubicBezTo>
                    <a:pt x="0" y="375322"/>
                    <a:pt x="5080" y="2018931"/>
                    <a:pt x="7620" y="2153719"/>
                  </a:cubicBezTo>
                  <a:cubicBezTo>
                    <a:pt x="6350" y="2260342"/>
                    <a:pt x="11430" y="2364954"/>
                    <a:pt x="11430" y="2471577"/>
                  </a:cubicBezTo>
                  <a:cubicBezTo>
                    <a:pt x="11430" y="2521871"/>
                    <a:pt x="15240" y="2574177"/>
                    <a:pt x="7620" y="2609522"/>
                  </a:cubicBezTo>
                  <a:cubicBezTo>
                    <a:pt x="5080" y="2618412"/>
                    <a:pt x="10160" y="2624762"/>
                    <a:pt x="19050" y="2626032"/>
                  </a:cubicBezTo>
                  <a:cubicBezTo>
                    <a:pt x="29210" y="2627302"/>
                    <a:pt x="38100" y="2627302"/>
                    <a:pt x="48260" y="2627302"/>
                  </a:cubicBezTo>
                  <a:cubicBezTo>
                    <a:pt x="129551" y="2628572"/>
                    <a:pt x="216903" y="2628572"/>
                    <a:pt x="306985" y="2629842"/>
                  </a:cubicBezTo>
                  <a:cubicBezTo>
                    <a:pt x="356120" y="2631112"/>
                    <a:pt x="405256" y="2632382"/>
                    <a:pt x="451662" y="2633652"/>
                  </a:cubicBezTo>
                  <a:cubicBezTo>
                    <a:pt x="533555" y="2634922"/>
                    <a:pt x="612718" y="2634922"/>
                    <a:pt x="694610" y="2636192"/>
                  </a:cubicBezTo>
                  <a:cubicBezTo>
                    <a:pt x="727367" y="2636192"/>
                    <a:pt x="757395" y="2636192"/>
                    <a:pt x="790152" y="2634922"/>
                  </a:cubicBezTo>
                  <a:cubicBezTo>
                    <a:pt x="803800" y="2634922"/>
                    <a:pt x="820179" y="2633652"/>
                    <a:pt x="833828" y="2633652"/>
                  </a:cubicBezTo>
                  <a:cubicBezTo>
                    <a:pt x="888423" y="2634922"/>
                    <a:pt x="1980325" y="2626032"/>
                    <a:pt x="2034920" y="2627302"/>
                  </a:cubicBezTo>
                  <a:cubicBezTo>
                    <a:pt x="2111354" y="2628572"/>
                    <a:pt x="2321545" y="2628572"/>
                    <a:pt x="2397978" y="2628572"/>
                  </a:cubicBezTo>
                  <a:cubicBezTo>
                    <a:pt x="2428005" y="2628572"/>
                    <a:pt x="2455303" y="2627302"/>
                    <a:pt x="2485330" y="2627302"/>
                  </a:cubicBezTo>
                  <a:cubicBezTo>
                    <a:pt x="2534466" y="2628572"/>
                    <a:pt x="2583601" y="2629842"/>
                    <a:pt x="2632737" y="2631112"/>
                  </a:cubicBezTo>
                  <a:cubicBezTo>
                    <a:pt x="2739197" y="2633652"/>
                    <a:pt x="2842928" y="2631112"/>
                    <a:pt x="2949389" y="2634922"/>
                  </a:cubicBezTo>
                  <a:cubicBezTo>
                    <a:pt x="3126823" y="2640002"/>
                    <a:pt x="3306987" y="2633652"/>
                    <a:pt x="3481986" y="2638732"/>
                  </a:cubicBezTo>
                  <a:cubicBezTo>
                    <a:pt x="3502306" y="2640002"/>
                    <a:pt x="3522626" y="2638732"/>
                    <a:pt x="3545486" y="2638732"/>
                  </a:cubicBezTo>
                  <a:cubicBezTo>
                    <a:pt x="3545486" y="2614602"/>
                    <a:pt x="3545486" y="2601902"/>
                    <a:pt x="3545486" y="2576188"/>
                  </a:cubicBezTo>
                  <a:cubicBezTo>
                    <a:pt x="3544216" y="2473589"/>
                    <a:pt x="3541676" y="2377024"/>
                    <a:pt x="3541676" y="2272413"/>
                  </a:cubicBezTo>
                  <a:close/>
                </a:path>
              </a:pathLst>
            </a:custGeom>
            <a:solidFill>
              <a:srgbClr val="9CCEE9">
                <a:alpha val="48627"/>
              </a:srgbClr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904817" y="3089409"/>
            <a:ext cx="3247001" cy="643497"/>
          </a:xfrm>
          <a:custGeom>
            <a:avLst/>
            <a:gdLst/>
            <a:ahLst/>
            <a:cxnLst/>
            <a:rect l="l" t="t" r="r" b="b"/>
            <a:pathLst>
              <a:path w="3247001" h="643497">
                <a:moveTo>
                  <a:pt x="0" y="0"/>
                </a:moveTo>
                <a:lnTo>
                  <a:pt x="3247002" y="0"/>
                </a:lnTo>
                <a:lnTo>
                  <a:pt x="3247002" y="643497"/>
                </a:lnTo>
                <a:lnTo>
                  <a:pt x="0" y="643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9871232" y="3411158"/>
            <a:ext cx="7388068" cy="5511769"/>
            <a:chOff x="0" y="0"/>
            <a:chExt cx="3540406" cy="2641272"/>
          </a:xfrm>
        </p:grpSpPr>
        <p:sp>
          <p:nvSpPr>
            <p:cNvPr id="7" name="Freeform 7"/>
            <p:cNvSpPr/>
            <p:nvPr/>
          </p:nvSpPr>
          <p:spPr>
            <a:xfrm>
              <a:off x="-3810" y="1270"/>
              <a:ext cx="3545486" cy="2640002"/>
            </a:xfrm>
            <a:custGeom>
              <a:avLst/>
              <a:gdLst/>
              <a:ahLst/>
              <a:cxnLst/>
              <a:rect l="l" t="t" r="r" b="b"/>
              <a:pathLst>
                <a:path w="3545486" h="2640002">
                  <a:moveTo>
                    <a:pt x="3541676" y="2272413"/>
                  </a:moveTo>
                  <a:cubicBezTo>
                    <a:pt x="3541676" y="2153719"/>
                    <a:pt x="3545486" y="2033013"/>
                    <a:pt x="3539136" y="1914319"/>
                  </a:cubicBezTo>
                  <a:cubicBezTo>
                    <a:pt x="3531516" y="1835860"/>
                    <a:pt x="3520086" y="288816"/>
                    <a:pt x="3520086" y="210358"/>
                  </a:cubicBezTo>
                  <a:cubicBezTo>
                    <a:pt x="3517546" y="156040"/>
                    <a:pt x="3516276" y="99711"/>
                    <a:pt x="3513736" y="54610"/>
                  </a:cubicBezTo>
                  <a:cubicBezTo>
                    <a:pt x="3513736" y="44450"/>
                    <a:pt x="3512466" y="34290"/>
                    <a:pt x="3511196" y="21590"/>
                  </a:cubicBezTo>
                  <a:cubicBezTo>
                    <a:pt x="3501036" y="19050"/>
                    <a:pt x="3492146" y="17780"/>
                    <a:pt x="3481986" y="16510"/>
                  </a:cubicBezTo>
                  <a:cubicBezTo>
                    <a:pt x="3468042" y="15240"/>
                    <a:pt x="3451664" y="16510"/>
                    <a:pt x="3438015" y="16510"/>
                  </a:cubicBezTo>
                  <a:cubicBezTo>
                    <a:pt x="3369771" y="13970"/>
                    <a:pt x="3301527" y="8890"/>
                    <a:pt x="3233283" y="7620"/>
                  </a:cubicBezTo>
                  <a:cubicBezTo>
                    <a:pt x="3104985" y="5080"/>
                    <a:pt x="2973957" y="3810"/>
                    <a:pt x="2845658" y="2540"/>
                  </a:cubicBezTo>
                  <a:cubicBezTo>
                    <a:pt x="2799252" y="2540"/>
                    <a:pt x="2750117" y="0"/>
                    <a:pt x="2703711" y="0"/>
                  </a:cubicBezTo>
                  <a:cubicBezTo>
                    <a:pt x="2591791" y="0"/>
                    <a:pt x="2482601" y="1270"/>
                    <a:pt x="2370680" y="1270"/>
                  </a:cubicBezTo>
                  <a:cubicBezTo>
                    <a:pt x="2305166" y="1270"/>
                    <a:pt x="2239652" y="3810"/>
                    <a:pt x="2171408" y="3810"/>
                  </a:cubicBezTo>
                  <a:cubicBezTo>
                    <a:pt x="2103164" y="5080"/>
                    <a:pt x="866585" y="7620"/>
                    <a:pt x="798341" y="7620"/>
                  </a:cubicBezTo>
                  <a:cubicBezTo>
                    <a:pt x="743746" y="7620"/>
                    <a:pt x="689151" y="6350"/>
                    <a:pt x="634556" y="7620"/>
                  </a:cubicBezTo>
                  <a:cubicBezTo>
                    <a:pt x="585420" y="8890"/>
                    <a:pt x="533555" y="11430"/>
                    <a:pt x="484419" y="12700"/>
                  </a:cubicBezTo>
                  <a:cubicBezTo>
                    <a:pt x="432554" y="15240"/>
                    <a:pt x="380688" y="16510"/>
                    <a:pt x="331553" y="19050"/>
                  </a:cubicBezTo>
                  <a:cubicBezTo>
                    <a:pt x="257849" y="21590"/>
                    <a:pt x="181416" y="24130"/>
                    <a:pt x="107713" y="27940"/>
                  </a:cubicBezTo>
                  <a:cubicBezTo>
                    <a:pt x="64037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546"/>
                    <a:pt x="10160" y="117817"/>
                    <a:pt x="8890" y="162075"/>
                  </a:cubicBezTo>
                  <a:cubicBezTo>
                    <a:pt x="7620" y="188228"/>
                    <a:pt x="8890" y="216393"/>
                    <a:pt x="7620" y="242546"/>
                  </a:cubicBezTo>
                  <a:cubicBezTo>
                    <a:pt x="0" y="375322"/>
                    <a:pt x="5080" y="2018931"/>
                    <a:pt x="7620" y="2153719"/>
                  </a:cubicBezTo>
                  <a:cubicBezTo>
                    <a:pt x="6350" y="2260342"/>
                    <a:pt x="11430" y="2364954"/>
                    <a:pt x="11430" y="2471577"/>
                  </a:cubicBezTo>
                  <a:cubicBezTo>
                    <a:pt x="11430" y="2521871"/>
                    <a:pt x="15240" y="2574177"/>
                    <a:pt x="7620" y="2609522"/>
                  </a:cubicBezTo>
                  <a:cubicBezTo>
                    <a:pt x="5080" y="2618412"/>
                    <a:pt x="10160" y="2624762"/>
                    <a:pt x="19050" y="2626032"/>
                  </a:cubicBezTo>
                  <a:cubicBezTo>
                    <a:pt x="29210" y="2627302"/>
                    <a:pt x="38100" y="2627302"/>
                    <a:pt x="48260" y="2627302"/>
                  </a:cubicBezTo>
                  <a:cubicBezTo>
                    <a:pt x="129551" y="2628572"/>
                    <a:pt x="216903" y="2628572"/>
                    <a:pt x="306985" y="2629842"/>
                  </a:cubicBezTo>
                  <a:cubicBezTo>
                    <a:pt x="356120" y="2631112"/>
                    <a:pt x="405256" y="2632382"/>
                    <a:pt x="451662" y="2633652"/>
                  </a:cubicBezTo>
                  <a:cubicBezTo>
                    <a:pt x="533555" y="2634922"/>
                    <a:pt x="612718" y="2634922"/>
                    <a:pt x="694610" y="2636192"/>
                  </a:cubicBezTo>
                  <a:cubicBezTo>
                    <a:pt x="727367" y="2636192"/>
                    <a:pt x="757395" y="2636192"/>
                    <a:pt x="790152" y="2634922"/>
                  </a:cubicBezTo>
                  <a:cubicBezTo>
                    <a:pt x="803800" y="2634922"/>
                    <a:pt x="820179" y="2633652"/>
                    <a:pt x="833828" y="2633652"/>
                  </a:cubicBezTo>
                  <a:cubicBezTo>
                    <a:pt x="888423" y="2634922"/>
                    <a:pt x="1980325" y="2626032"/>
                    <a:pt x="2034920" y="2627302"/>
                  </a:cubicBezTo>
                  <a:cubicBezTo>
                    <a:pt x="2111354" y="2628572"/>
                    <a:pt x="2321545" y="2628572"/>
                    <a:pt x="2397978" y="2628572"/>
                  </a:cubicBezTo>
                  <a:cubicBezTo>
                    <a:pt x="2428005" y="2628572"/>
                    <a:pt x="2455303" y="2627302"/>
                    <a:pt x="2485330" y="2627302"/>
                  </a:cubicBezTo>
                  <a:cubicBezTo>
                    <a:pt x="2534466" y="2628572"/>
                    <a:pt x="2583601" y="2629842"/>
                    <a:pt x="2632737" y="2631112"/>
                  </a:cubicBezTo>
                  <a:cubicBezTo>
                    <a:pt x="2739197" y="2633652"/>
                    <a:pt x="2842928" y="2631112"/>
                    <a:pt x="2949389" y="2634922"/>
                  </a:cubicBezTo>
                  <a:cubicBezTo>
                    <a:pt x="3126823" y="2640002"/>
                    <a:pt x="3306987" y="2633652"/>
                    <a:pt x="3481986" y="2638732"/>
                  </a:cubicBezTo>
                  <a:cubicBezTo>
                    <a:pt x="3502306" y="2640002"/>
                    <a:pt x="3522626" y="2638732"/>
                    <a:pt x="3545486" y="2638732"/>
                  </a:cubicBezTo>
                  <a:cubicBezTo>
                    <a:pt x="3545486" y="2614602"/>
                    <a:pt x="3545486" y="2601902"/>
                    <a:pt x="3545486" y="2576188"/>
                  </a:cubicBezTo>
                  <a:cubicBezTo>
                    <a:pt x="3544216" y="2473589"/>
                    <a:pt x="3541676" y="2377024"/>
                    <a:pt x="3541676" y="2272413"/>
                  </a:cubicBezTo>
                  <a:close/>
                </a:path>
              </a:pathLst>
            </a:custGeom>
            <a:solidFill>
              <a:srgbClr val="9CCEE9">
                <a:alpha val="48627"/>
              </a:srgbClr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3402301" y="3052837"/>
            <a:ext cx="3247001" cy="643497"/>
          </a:xfrm>
          <a:custGeom>
            <a:avLst/>
            <a:gdLst/>
            <a:ahLst/>
            <a:cxnLst/>
            <a:rect l="l" t="t" r="r" b="b"/>
            <a:pathLst>
              <a:path w="3247001" h="643497">
                <a:moveTo>
                  <a:pt x="0" y="0"/>
                </a:moveTo>
                <a:lnTo>
                  <a:pt x="3247001" y="0"/>
                </a:lnTo>
                <a:lnTo>
                  <a:pt x="3247001" y="643496"/>
                </a:lnTo>
                <a:lnTo>
                  <a:pt x="0" y="6434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716056" y="1148353"/>
            <a:ext cx="10855889" cy="963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5"/>
              </a:lnSpc>
            </a:pPr>
            <a:r>
              <a:rPr lang="en-US" sz="5575">
                <a:solidFill>
                  <a:srgbClr val="003B6D"/>
                </a:solidFill>
                <a:latin typeface="Lilita One"/>
              </a:rPr>
              <a:t>TIPOS DE CONTRATRANSFERENCIA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16726" y="6058828"/>
            <a:ext cx="6552603" cy="2128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6"/>
              </a:lnSpc>
            </a:pPr>
            <a:r>
              <a:rPr lang="en-US" sz="2461">
                <a:solidFill>
                  <a:srgbClr val="000000"/>
                </a:solidFill>
                <a:latin typeface="Balsamiq Sans"/>
              </a:rPr>
              <a:t>Le ofrece al terapeuta la energía necesaria para comprender el inconsciente del paciente</a:t>
            </a:r>
          </a:p>
          <a:p>
            <a:pPr>
              <a:lnSpc>
                <a:spcPts val="3446"/>
              </a:lnSpc>
            </a:pPr>
            <a:endParaRPr lang="en-US" sz="2461">
              <a:solidFill>
                <a:srgbClr val="000000"/>
              </a:solidFill>
              <a:latin typeface="Balsamiq Sans"/>
            </a:endParaRPr>
          </a:p>
          <a:p>
            <a:pPr>
              <a:lnSpc>
                <a:spcPts val="3446"/>
              </a:lnSpc>
            </a:pPr>
            <a:endParaRPr lang="en-US" sz="2461">
              <a:solidFill>
                <a:srgbClr val="000000"/>
              </a:solidFill>
              <a:latin typeface="Balsamiq Sans"/>
            </a:endParaRPr>
          </a:p>
          <a:p>
            <a:pPr>
              <a:lnSpc>
                <a:spcPts val="3446"/>
              </a:lnSpc>
              <a:spcBef>
                <a:spcPct val="0"/>
              </a:spcBef>
            </a:pPr>
            <a:endParaRPr lang="en-US" sz="2461">
              <a:solidFill>
                <a:srgbClr val="000000"/>
              </a:solidFill>
              <a:latin typeface="Balsamiq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16726" y="5086350"/>
            <a:ext cx="6552603" cy="464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7"/>
              </a:lnSpc>
              <a:spcBef>
                <a:spcPct val="0"/>
              </a:spcBef>
            </a:pPr>
            <a:r>
              <a:rPr lang="en-US" sz="2726">
                <a:solidFill>
                  <a:srgbClr val="000000"/>
                </a:solidFill>
                <a:latin typeface="Balsamiq Sans Bold"/>
              </a:rPr>
              <a:t>CONTRATRANSFERENCIA POSITIVA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385937" y="5095875"/>
            <a:ext cx="6358657" cy="3414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6"/>
              </a:lnSpc>
            </a:pPr>
            <a:r>
              <a:rPr lang="en-US" sz="2461">
                <a:solidFill>
                  <a:srgbClr val="000000"/>
                </a:solidFill>
                <a:latin typeface="Balsamiq Sans"/>
              </a:rPr>
              <a:t>Interfiere en la motivación y en la "objetividad" del terapeuta para realizar sus intervenciones.</a:t>
            </a:r>
          </a:p>
          <a:p>
            <a:pPr>
              <a:lnSpc>
                <a:spcPts val="3446"/>
              </a:lnSpc>
            </a:pPr>
            <a:endParaRPr lang="en-US" sz="2461">
              <a:solidFill>
                <a:srgbClr val="000000"/>
              </a:solidFill>
              <a:latin typeface="Balsamiq Sans"/>
            </a:endParaRPr>
          </a:p>
          <a:p>
            <a:pPr>
              <a:lnSpc>
                <a:spcPts val="3446"/>
              </a:lnSpc>
            </a:pPr>
            <a:r>
              <a:rPr lang="en-US" sz="2461">
                <a:solidFill>
                  <a:srgbClr val="000000"/>
                </a:solidFill>
                <a:latin typeface="Balsamiq Sans"/>
              </a:rPr>
              <a:t>Es el resultado de la adopción de objetos negativos del paciente y desintegración del profesional.</a:t>
            </a:r>
          </a:p>
          <a:p>
            <a:pPr>
              <a:lnSpc>
                <a:spcPts val="3446"/>
              </a:lnSpc>
              <a:spcBef>
                <a:spcPct val="0"/>
              </a:spcBef>
            </a:pPr>
            <a:endParaRPr lang="en-US" sz="2461">
              <a:solidFill>
                <a:srgbClr val="000000"/>
              </a:solidFill>
              <a:latin typeface="Balsamiq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81342" y="4159274"/>
            <a:ext cx="6241917" cy="464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7"/>
              </a:lnSpc>
              <a:spcBef>
                <a:spcPct val="0"/>
              </a:spcBef>
            </a:pPr>
            <a:r>
              <a:rPr lang="en-US" sz="2726">
                <a:solidFill>
                  <a:srgbClr val="000000"/>
                </a:solidFill>
                <a:latin typeface="Balsamiq Sans Bold"/>
              </a:rPr>
              <a:t>CONTRATRANSFERENCIA NEGATIVA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7000"/>
          </a:blip>
          <a:srcRect t="21875" b="21875"/>
          <a:stretch>
            <a:fillRect/>
          </a:stretch>
        </p:blipFill>
        <p:spPr>
          <a:xfrm>
            <a:off x="-62254" y="-94608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81075" y="0"/>
            <a:ext cx="272469" cy="10287000"/>
            <a:chOff x="0" y="0"/>
            <a:chExt cx="363292" cy="13716000"/>
          </a:xfrm>
        </p:grpSpPr>
        <p:sp>
          <p:nvSpPr>
            <p:cNvPr id="4" name="AutoShape 4"/>
            <p:cNvSpPr/>
            <p:nvPr/>
          </p:nvSpPr>
          <p:spPr>
            <a:xfrm rot="-5400000">
              <a:off x="-6826250" y="6826250"/>
              <a:ext cx="13716000" cy="0"/>
            </a:xfrm>
            <a:prstGeom prst="line">
              <a:avLst/>
            </a:prstGeom>
            <a:ln w="63500" cap="flat">
              <a:solidFill>
                <a:srgbClr val="D4030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 rot="-5400000">
              <a:off x="-6526458" y="6826250"/>
              <a:ext cx="13716000" cy="0"/>
            </a:xfrm>
            <a:prstGeom prst="line">
              <a:avLst/>
            </a:prstGeom>
            <a:ln w="63500" cap="flat">
              <a:solidFill>
                <a:srgbClr val="D40303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1660540" y="1274114"/>
            <a:ext cx="532448" cy="53244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3B6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60540" y="4877276"/>
            <a:ext cx="532448" cy="53244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3B6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60540" y="8476774"/>
            <a:ext cx="532448" cy="532448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3B6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502701" y="2776369"/>
            <a:ext cx="8138443" cy="666660"/>
            <a:chOff x="0" y="0"/>
            <a:chExt cx="2143458" cy="1755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43458" cy="175581"/>
            </a:xfrm>
            <a:custGeom>
              <a:avLst/>
              <a:gdLst/>
              <a:ahLst/>
              <a:cxnLst/>
              <a:rect l="l" t="t" r="r" b="b"/>
              <a:pathLst>
                <a:path w="2143458" h="175581">
                  <a:moveTo>
                    <a:pt x="11415" y="0"/>
                  </a:moveTo>
                  <a:lnTo>
                    <a:pt x="2132043" y="0"/>
                  </a:lnTo>
                  <a:cubicBezTo>
                    <a:pt x="2138348" y="0"/>
                    <a:pt x="2143458" y="5111"/>
                    <a:pt x="2143458" y="11415"/>
                  </a:cubicBezTo>
                  <a:lnTo>
                    <a:pt x="2143458" y="164166"/>
                  </a:lnTo>
                  <a:cubicBezTo>
                    <a:pt x="2143458" y="170470"/>
                    <a:pt x="2138348" y="175581"/>
                    <a:pt x="2132043" y="175581"/>
                  </a:cubicBezTo>
                  <a:lnTo>
                    <a:pt x="11415" y="175581"/>
                  </a:lnTo>
                  <a:cubicBezTo>
                    <a:pt x="5111" y="175581"/>
                    <a:pt x="0" y="170470"/>
                    <a:pt x="0" y="164166"/>
                  </a:cubicBezTo>
                  <a:lnTo>
                    <a:pt x="0" y="11415"/>
                  </a:lnTo>
                  <a:cubicBezTo>
                    <a:pt x="0" y="5111"/>
                    <a:pt x="5111" y="0"/>
                    <a:pt x="11415" y="0"/>
                  </a:cubicBezTo>
                  <a:close/>
                </a:path>
              </a:pathLst>
            </a:custGeom>
            <a:solidFill>
              <a:srgbClr val="79D45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7"/>
                </a:lnSpc>
              </a:pPr>
              <a:r>
                <a:rPr lang="en-US" sz="2555">
                  <a:solidFill>
                    <a:srgbClr val="FFFFFF"/>
                  </a:solidFill>
                  <a:latin typeface="Balsamiq Sans Bold"/>
                </a:rPr>
                <a:t>DESCUIDO DEL ENCUADRE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109178" y="2299418"/>
            <a:ext cx="8531966" cy="3303096"/>
            <a:chOff x="-103644" y="-341336"/>
            <a:chExt cx="2247102" cy="8699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143458" cy="175581"/>
            </a:xfrm>
            <a:custGeom>
              <a:avLst/>
              <a:gdLst/>
              <a:ahLst/>
              <a:cxnLst/>
              <a:rect l="l" t="t" r="r" b="b"/>
              <a:pathLst>
                <a:path w="2143458" h="175581">
                  <a:moveTo>
                    <a:pt x="11415" y="0"/>
                  </a:moveTo>
                  <a:lnTo>
                    <a:pt x="2132043" y="0"/>
                  </a:lnTo>
                  <a:cubicBezTo>
                    <a:pt x="2138348" y="0"/>
                    <a:pt x="2143458" y="5111"/>
                    <a:pt x="2143458" y="11415"/>
                  </a:cubicBezTo>
                  <a:lnTo>
                    <a:pt x="2143458" y="164166"/>
                  </a:lnTo>
                  <a:cubicBezTo>
                    <a:pt x="2143458" y="170470"/>
                    <a:pt x="2138348" y="175581"/>
                    <a:pt x="2132043" y="175581"/>
                  </a:cubicBezTo>
                  <a:lnTo>
                    <a:pt x="11415" y="175581"/>
                  </a:lnTo>
                  <a:cubicBezTo>
                    <a:pt x="5111" y="175581"/>
                    <a:pt x="0" y="170470"/>
                    <a:pt x="0" y="164166"/>
                  </a:cubicBezTo>
                  <a:lnTo>
                    <a:pt x="0" y="11415"/>
                  </a:lnTo>
                  <a:cubicBezTo>
                    <a:pt x="0" y="5111"/>
                    <a:pt x="5111" y="0"/>
                    <a:pt x="11415" y="0"/>
                  </a:cubicBezTo>
                  <a:close/>
                </a:path>
              </a:pathLst>
            </a:custGeom>
            <a:solidFill>
              <a:srgbClr val="79D452"/>
            </a:solidFill>
          </p:spPr>
          <p:txBody>
            <a:bodyPr/>
            <a:lstStyle/>
            <a:p>
              <a:endParaRPr lang="es-EC" dirty="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-103644" y="-341336"/>
              <a:ext cx="2183242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7"/>
                </a:lnSpc>
              </a:pPr>
              <a:r>
                <a:rPr lang="en-US" sz="2555" dirty="0">
                  <a:solidFill>
                    <a:srgbClr val="FFFFFF"/>
                  </a:solidFill>
                  <a:latin typeface="Balsamiq Sans Bold"/>
                </a:rPr>
                <a:t>SOMNOLENCIA DURANTE LA ATENCIÓN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502701" y="4414490"/>
            <a:ext cx="8138443" cy="666660"/>
            <a:chOff x="0" y="0"/>
            <a:chExt cx="2143458" cy="17558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143458" cy="175581"/>
            </a:xfrm>
            <a:custGeom>
              <a:avLst/>
              <a:gdLst/>
              <a:ahLst/>
              <a:cxnLst/>
              <a:rect l="l" t="t" r="r" b="b"/>
              <a:pathLst>
                <a:path w="2143458" h="175581">
                  <a:moveTo>
                    <a:pt x="11415" y="0"/>
                  </a:moveTo>
                  <a:lnTo>
                    <a:pt x="2132043" y="0"/>
                  </a:lnTo>
                  <a:cubicBezTo>
                    <a:pt x="2138348" y="0"/>
                    <a:pt x="2143458" y="5111"/>
                    <a:pt x="2143458" y="11415"/>
                  </a:cubicBezTo>
                  <a:lnTo>
                    <a:pt x="2143458" y="164166"/>
                  </a:lnTo>
                  <a:cubicBezTo>
                    <a:pt x="2143458" y="170470"/>
                    <a:pt x="2138348" y="175581"/>
                    <a:pt x="2132043" y="175581"/>
                  </a:cubicBezTo>
                  <a:lnTo>
                    <a:pt x="11415" y="175581"/>
                  </a:lnTo>
                  <a:cubicBezTo>
                    <a:pt x="5111" y="175581"/>
                    <a:pt x="0" y="170470"/>
                    <a:pt x="0" y="164166"/>
                  </a:cubicBezTo>
                  <a:lnTo>
                    <a:pt x="0" y="11415"/>
                  </a:lnTo>
                  <a:cubicBezTo>
                    <a:pt x="0" y="5111"/>
                    <a:pt x="5111" y="0"/>
                    <a:pt x="11415" y="0"/>
                  </a:cubicBezTo>
                  <a:close/>
                </a:path>
              </a:pathLst>
            </a:custGeom>
            <a:solidFill>
              <a:srgbClr val="79D452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7"/>
                </a:lnSpc>
              </a:pPr>
              <a:r>
                <a:rPr lang="en-US" sz="2555">
                  <a:solidFill>
                    <a:srgbClr val="FFFFFF"/>
                  </a:solidFill>
                  <a:latin typeface="Balsamiq Sans Bold"/>
                </a:rPr>
                <a:t>PEDIR FAVORES AL PACIENTE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502701" y="5016558"/>
            <a:ext cx="8345919" cy="3303096"/>
            <a:chOff x="0" y="-57150"/>
            <a:chExt cx="2198102" cy="86995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143458" cy="175581"/>
            </a:xfrm>
            <a:custGeom>
              <a:avLst/>
              <a:gdLst/>
              <a:ahLst/>
              <a:cxnLst/>
              <a:rect l="l" t="t" r="r" b="b"/>
              <a:pathLst>
                <a:path w="2143458" h="175581">
                  <a:moveTo>
                    <a:pt x="11415" y="0"/>
                  </a:moveTo>
                  <a:lnTo>
                    <a:pt x="2132043" y="0"/>
                  </a:lnTo>
                  <a:cubicBezTo>
                    <a:pt x="2138348" y="0"/>
                    <a:pt x="2143458" y="5111"/>
                    <a:pt x="2143458" y="11415"/>
                  </a:cubicBezTo>
                  <a:lnTo>
                    <a:pt x="2143458" y="164166"/>
                  </a:lnTo>
                  <a:cubicBezTo>
                    <a:pt x="2143458" y="170470"/>
                    <a:pt x="2138348" y="175581"/>
                    <a:pt x="2132043" y="175581"/>
                  </a:cubicBezTo>
                  <a:lnTo>
                    <a:pt x="11415" y="175581"/>
                  </a:lnTo>
                  <a:cubicBezTo>
                    <a:pt x="5111" y="175581"/>
                    <a:pt x="0" y="170470"/>
                    <a:pt x="0" y="164166"/>
                  </a:cubicBezTo>
                  <a:lnTo>
                    <a:pt x="0" y="11415"/>
                  </a:lnTo>
                  <a:cubicBezTo>
                    <a:pt x="0" y="5111"/>
                    <a:pt x="5111" y="0"/>
                    <a:pt x="11415" y="0"/>
                  </a:cubicBezTo>
                  <a:close/>
                </a:path>
              </a:pathLst>
            </a:custGeom>
            <a:solidFill>
              <a:srgbClr val="79D452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2198102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7"/>
                </a:lnSpc>
              </a:pPr>
              <a:r>
                <a:rPr lang="en-US" sz="2555" dirty="0">
                  <a:solidFill>
                    <a:srgbClr val="FFFFFF"/>
                  </a:solidFill>
                  <a:latin typeface="Balsamiq Sans Bold"/>
                </a:rPr>
                <a:t>AYUDAR AL PACIENTE EXTRATERAPÉUTICAMENTE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502701" y="6052610"/>
            <a:ext cx="8138443" cy="666660"/>
            <a:chOff x="0" y="0"/>
            <a:chExt cx="2143458" cy="17558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143458" cy="175581"/>
            </a:xfrm>
            <a:custGeom>
              <a:avLst/>
              <a:gdLst/>
              <a:ahLst/>
              <a:cxnLst/>
              <a:rect l="l" t="t" r="r" b="b"/>
              <a:pathLst>
                <a:path w="2143458" h="175581">
                  <a:moveTo>
                    <a:pt x="11415" y="0"/>
                  </a:moveTo>
                  <a:lnTo>
                    <a:pt x="2132043" y="0"/>
                  </a:lnTo>
                  <a:cubicBezTo>
                    <a:pt x="2138348" y="0"/>
                    <a:pt x="2143458" y="5111"/>
                    <a:pt x="2143458" y="11415"/>
                  </a:cubicBezTo>
                  <a:lnTo>
                    <a:pt x="2143458" y="164166"/>
                  </a:lnTo>
                  <a:cubicBezTo>
                    <a:pt x="2143458" y="170470"/>
                    <a:pt x="2138348" y="175581"/>
                    <a:pt x="2132043" y="175581"/>
                  </a:cubicBezTo>
                  <a:lnTo>
                    <a:pt x="11415" y="175581"/>
                  </a:lnTo>
                  <a:cubicBezTo>
                    <a:pt x="5111" y="175581"/>
                    <a:pt x="0" y="170470"/>
                    <a:pt x="0" y="164166"/>
                  </a:cubicBezTo>
                  <a:lnTo>
                    <a:pt x="0" y="11415"/>
                  </a:lnTo>
                  <a:cubicBezTo>
                    <a:pt x="0" y="5111"/>
                    <a:pt x="5111" y="0"/>
                    <a:pt x="11415" y="0"/>
                  </a:cubicBezTo>
                  <a:close/>
                </a:path>
              </a:pathLst>
            </a:custGeom>
            <a:solidFill>
              <a:srgbClr val="79D452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7"/>
                </a:lnSpc>
              </a:pPr>
              <a:r>
                <a:rPr lang="en-US" sz="2555">
                  <a:solidFill>
                    <a:srgbClr val="FFFFFF"/>
                  </a:solidFill>
                  <a:latin typeface="Balsamiq Sans Bold"/>
                </a:rPr>
                <a:t>DISCUTIR CON EL PACIENTE</a:t>
              </a: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2869588" y="319692"/>
            <a:ext cx="13896781" cy="2307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90"/>
              </a:lnSpc>
            </a:pPr>
            <a:r>
              <a:rPr lang="en-US" sz="6636">
                <a:solidFill>
                  <a:srgbClr val="003B6D"/>
                </a:solidFill>
                <a:latin typeface="Lilita One"/>
              </a:rPr>
              <a:t>¿QUE PODRÍA INTERVENIR EN LA RELACIÓN TERAPÉUTICA?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375996" y="3198283"/>
            <a:ext cx="3609980" cy="2639794"/>
            <a:chOff x="-51921" y="-57150"/>
            <a:chExt cx="950777" cy="869950"/>
          </a:xfrm>
        </p:grpSpPr>
        <p:sp>
          <p:nvSpPr>
            <p:cNvPr id="32" name="Freeform 32"/>
            <p:cNvSpPr/>
            <p:nvPr/>
          </p:nvSpPr>
          <p:spPr>
            <a:xfrm>
              <a:off x="-51921" y="52748"/>
              <a:ext cx="950777" cy="581811"/>
            </a:xfrm>
            <a:custGeom>
              <a:avLst/>
              <a:gdLst/>
              <a:ahLst/>
              <a:cxnLst/>
              <a:rect l="l" t="t" r="r" b="b"/>
              <a:pathLst>
                <a:path w="950777" h="293430">
                  <a:moveTo>
                    <a:pt x="25735" y="0"/>
                  </a:moveTo>
                  <a:lnTo>
                    <a:pt x="925042" y="0"/>
                  </a:lnTo>
                  <a:cubicBezTo>
                    <a:pt x="939255" y="0"/>
                    <a:pt x="950777" y="11522"/>
                    <a:pt x="950777" y="25735"/>
                  </a:cubicBezTo>
                  <a:lnTo>
                    <a:pt x="950777" y="267695"/>
                  </a:lnTo>
                  <a:cubicBezTo>
                    <a:pt x="950777" y="281908"/>
                    <a:pt x="939255" y="293430"/>
                    <a:pt x="925042" y="293430"/>
                  </a:cubicBezTo>
                  <a:lnTo>
                    <a:pt x="25735" y="293430"/>
                  </a:lnTo>
                  <a:cubicBezTo>
                    <a:pt x="11522" y="293430"/>
                    <a:pt x="0" y="281908"/>
                    <a:pt x="0" y="267695"/>
                  </a:cubicBezTo>
                  <a:lnTo>
                    <a:pt x="0" y="25735"/>
                  </a:lnTo>
                  <a:cubicBezTo>
                    <a:pt x="0" y="11522"/>
                    <a:pt x="11522" y="0"/>
                    <a:pt x="25735" y="0"/>
                  </a:cubicBezTo>
                  <a:close/>
                </a:path>
              </a:pathLst>
            </a:custGeom>
            <a:solidFill>
              <a:srgbClr val="8F0000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7"/>
                </a:lnSpc>
              </a:pPr>
              <a:r>
                <a:rPr lang="en-US" sz="2555" dirty="0">
                  <a:solidFill>
                    <a:srgbClr val="FFFFFF"/>
                  </a:solidFill>
                  <a:latin typeface="Balsamiq Sans Bold"/>
                </a:rPr>
                <a:t>NO ES NUESTRO OBJETIVO</a:t>
              </a:r>
            </a:p>
          </p:txBody>
        </p:sp>
      </p:grpSp>
      <p:sp>
        <p:nvSpPr>
          <p:cNvPr id="34" name="Freeform 34"/>
          <p:cNvSpPr/>
          <p:nvPr/>
        </p:nvSpPr>
        <p:spPr>
          <a:xfrm>
            <a:off x="2570360" y="5707808"/>
            <a:ext cx="2612753" cy="2327725"/>
          </a:xfrm>
          <a:custGeom>
            <a:avLst/>
            <a:gdLst/>
            <a:ahLst/>
            <a:cxnLst/>
            <a:rect l="l" t="t" r="r" b="b"/>
            <a:pathLst>
              <a:path w="2612753" h="2327725">
                <a:moveTo>
                  <a:pt x="0" y="0"/>
                </a:moveTo>
                <a:lnTo>
                  <a:pt x="2612753" y="0"/>
                </a:lnTo>
                <a:lnTo>
                  <a:pt x="2612753" y="2327725"/>
                </a:lnTo>
                <a:lnTo>
                  <a:pt x="0" y="23277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3371194" y="8319654"/>
            <a:ext cx="6710974" cy="2533393"/>
          </a:xfrm>
          <a:custGeom>
            <a:avLst/>
            <a:gdLst/>
            <a:ahLst/>
            <a:cxnLst/>
            <a:rect l="l" t="t" r="r" b="b"/>
            <a:pathLst>
              <a:path w="6710974" h="2533393">
                <a:moveTo>
                  <a:pt x="0" y="0"/>
                </a:moveTo>
                <a:lnTo>
                  <a:pt x="6710974" y="0"/>
                </a:lnTo>
                <a:lnTo>
                  <a:pt x="6710974" y="2533393"/>
                </a:lnTo>
                <a:lnTo>
                  <a:pt x="0" y="25333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36" name="Group 36"/>
          <p:cNvGrpSpPr/>
          <p:nvPr/>
        </p:nvGrpSpPr>
        <p:grpSpPr>
          <a:xfrm>
            <a:off x="5502701" y="8245693"/>
            <a:ext cx="8173716" cy="3303096"/>
            <a:chOff x="0" y="-57150"/>
            <a:chExt cx="2152748" cy="86995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143458" cy="175581"/>
            </a:xfrm>
            <a:custGeom>
              <a:avLst/>
              <a:gdLst/>
              <a:ahLst/>
              <a:cxnLst/>
              <a:rect l="l" t="t" r="r" b="b"/>
              <a:pathLst>
                <a:path w="2143458" h="175581">
                  <a:moveTo>
                    <a:pt x="11415" y="0"/>
                  </a:moveTo>
                  <a:lnTo>
                    <a:pt x="2132043" y="0"/>
                  </a:lnTo>
                  <a:cubicBezTo>
                    <a:pt x="2138348" y="0"/>
                    <a:pt x="2143458" y="5111"/>
                    <a:pt x="2143458" y="11415"/>
                  </a:cubicBezTo>
                  <a:lnTo>
                    <a:pt x="2143458" y="164166"/>
                  </a:lnTo>
                  <a:cubicBezTo>
                    <a:pt x="2143458" y="170470"/>
                    <a:pt x="2138348" y="175581"/>
                    <a:pt x="2132043" y="175581"/>
                  </a:cubicBezTo>
                  <a:lnTo>
                    <a:pt x="11415" y="175581"/>
                  </a:lnTo>
                  <a:cubicBezTo>
                    <a:pt x="5111" y="175581"/>
                    <a:pt x="0" y="170470"/>
                    <a:pt x="0" y="164166"/>
                  </a:cubicBezTo>
                  <a:lnTo>
                    <a:pt x="0" y="11415"/>
                  </a:lnTo>
                  <a:cubicBezTo>
                    <a:pt x="0" y="5111"/>
                    <a:pt x="5111" y="0"/>
                    <a:pt x="11415" y="0"/>
                  </a:cubicBezTo>
                  <a:close/>
                </a:path>
              </a:pathLst>
            </a:custGeom>
            <a:solidFill>
              <a:srgbClr val="79D452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57150"/>
              <a:ext cx="2152748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7"/>
                </a:lnSpc>
              </a:pPr>
              <a:r>
                <a:rPr lang="en-US" sz="2555" dirty="0">
                  <a:solidFill>
                    <a:srgbClr val="FFFFFF"/>
                  </a:solidFill>
                  <a:latin typeface="Balsamiq Sans Bold"/>
                </a:rPr>
                <a:t>CULTIVAR LA DEPENDENCIA DEL PACIENTE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502701" y="7267830"/>
            <a:ext cx="8138443" cy="3303096"/>
            <a:chOff x="0" y="-111381"/>
            <a:chExt cx="2143458" cy="86995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143458" cy="175581"/>
            </a:xfrm>
            <a:custGeom>
              <a:avLst/>
              <a:gdLst/>
              <a:ahLst/>
              <a:cxnLst/>
              <a:rect l="l" t="t" r="r" b="b"/>
              <a:pathLst>
                <a:path w="2143458" h="175581">
                  <a:moveTo>
                    <a:pt x="11415" y="0"/>
                  </a:moveTo>
                  <a:lnTo>
                    <a:pt x="2132043" y="0"/>
                  </a:lnTo>
                  <a:cubicBezTo>
                    <a:pt x="2138348" y="0"/>
                    <a:pt x="2143458" y="5111"/>
                    <a:pt x="2143458" y="11415"/>
                  </a:cubicBezTo>
                  <a:lnTo>
                    <a:pt x="2143458" y="164166"/>
                  </a:lnTo>
                  <a:cubicBezTo>
                    <a:pt x="2143458" y="170470"/>
                    <a:pt x="2138348" y="175581"/>
                    <a:pt x="2132043" y="175581"/>
                  </a:cubicBezTo>
                  <a:lnTo>
                    <a:pt x="11415" y="175581"/>
                  </a:lnTo>
                  <a:cubicBezTo>
                    <a:pt x="5111" y="175581"/>
                    <a:pt x="0" y="170470"/>
                    <a:pt x="0" y="164166"/>
                  </a:cubicBezTo>
                  <a:lnTo>
                    <a:pt x="0" y="11415"/>
                  </a:lnTo>
                  <a:cubicBezTo>
                    <a:pt x="0" y="5111"/>
                    <a:pt x="5111" y="0"/>
                    <a:pt x="11415" y="0"/>
                  </a:cubicBezTo>
                  <a:close/>
                </a:path>
              </a:pathLst>
            </a:custGeom>
            <a:solidFill>
              <a:srgbClr val="79D452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8" y="-111381"/>
              <a:ext cx="214345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7"/>
                </a:lnSpc>
              </a:pPr>
              <a:r>
                <a:rPr lang="en-US" sz="2555" dirty="0">
                  <a:solidFill>
                    <a:srgbClr val="FFFFFF"/>
                  </a:solidFill>
                  <a:latin typeface="Balsamiq Sans Bold"/>
                </a:rPr>
                <a:t>DEMASIADO INTERÉS EN EL CASO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5467428" y="7949331"/>
            <a:ext cx="8173716" cy="3303096"/>
            <a:chOff x="-9290" y="-348541"/>
            <a:chExt cx="2152748" cy="86995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2143458" cy="175581"/>
            </a:xfrm>
            <a:custGeom>
              <a:avLst/>
              <a:gdLst/>
              <a:ahLst/>
              <a:cxnLst/>
              <a:rect l="l" t="t" r="r" b="b"/>
              <a:pathLst>
                <a:path w="2143458" h="175581">
                  <a:moveTo>
                    <a:pt x="11415" y="0"/>
                  </a:moveTo>
                  <a:lnTo>
                    <a:pt x="2132043" y="0"/>
                  </a:lnTo>
                  <a:cubicBezTo>
                    <a:pt x="2138348" y="0"/>
                    <a:pt x="2143458" y="5111"/>
                    <a:pt x="2143458" y="11415"/>
                  </a:cubicBezTo>
                  <a:lnTo>
                    <a:pt x="2143458" y="164166"/>
                  </a:lnTo>
                  <a:cubicBezTo>
                    <a:pt x="2143458" y="170470"/>
                    <a:pt x="2138348" y="175581"/>
                    <a:pt x="2132043" y="175581"/>
                  </a:cubicBezTo>
                  <a:lnTo>
                    <a:pt x="11415" y="175581"/>
                  </a:lnTo>
                  <a:cubicBezTo>
                    <a:pt x="5111" y="175581"/>
                    <a:pt x="0" y="170470"/>
                    <a:pt x="0" y="164166"/>
                  </a:cubicBezTo>
                  <a:lnTo>
                    <a:pt x="0" y="11415"/>
                  </a:lnTo>
                  <a:cubicBezTo>
                    <a:pt x="0" y="5111"/>
                    <a:pt x="5111" y="0"/>
                    <a:pt x="11415" y="0"/>
                  </a:cubicBezTo>
                  <a:close/>
                </a:path>
              </a:pathLst>
            </a:custGeom>
            <a:solidFill>
              <a:srgbClr val="79D452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-9290" y="-348541"/>
              <a:ext cx="2143444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7"/>
                </a:lnSpc>
              </a:pPr>
              <a:r>
                <a:rPr lang="en-US" sz="2555" dirty="0">
                  <a:solidFill>
                    <a:srgbClr val="FFFFFF"/>
                  </a:solidFill>
                  <a:latin typeface="Balsamiq Sans Bold"/>
                </a:rPr>
                <a:t>FOMENTAR LA RESISTENCIA DEL PACIENTE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5467428" y="6432069"/>
            <a:ext cx="8822898" cy="3303096"/>
            <a:chOff x="-9290" y="-119316"/>
            <a:chExt cx="2323726" cy="86995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2143458" cy="175581"/>
            </a:xfrm>
            <a:custGeom>
              <a:avLst/>
              <a:gdLst/>
              <a:ahLst/>
              <a:cxnLst/>
              <a:rect l="l" t="t" r="r" b="b"/>
              <a:pathLst>
                <a:path w="2143458" h="175581">
                  <a:moveTo>
                    <a:pt x="11415" y="0"/>
                  </a:moveTo>
                  <a:lnTo>
                    <a:pt x="2132043" y="0"/>
                  </a:lnTo>
                  <a:cubicBezTo>
                    <a:pt x="2138348" y="0"/>
                    <a:pt x="2143458" y="5111"/>
                    <a:pt x="2143458" y="11415"/>
                  </a:cubicBezTo>
                  <a:lnTo>
                    <a:pt x="2143458" y="164166"/>
                  </a:lnTo>
                  <a:cubicBezTo>
                    <a:pt x="2143458" y="170470"/>
                    <a:pt x="2138348" y="175581"/>
                    <a:pt x="2132043" y="175581"/>
                  </a:cubicBezTo>
                  <a:lnTo>
                    <a:pt x="11415" y="175581"/>
                  </a:lnTo>
                  <a:cubicBezTo>
                    <a:pt x="5111" y="175581"/>
                    <a:pt x="0" y="170470"/>
                    <a:pt x="0" y="164166"/>
                  </a:cubicBezTo>
                  <a:lnTo>
                    <a:pt x="0" y="11415"/>
                  </a:lnTo>
                  <a:cubicBezTo>
                    <a:pt x="0" y="5111"/>
                    <a:pt x="5111" y="0"/>
                    <a:pt x="11415" y="0"/>
                  </a:cubicBezTo>
                  <a:close/>
                </a:path>
              </a:pathLst>
            </a:custGeom>
            <a:solidFill>
              <a:srgbClr val="79D452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-9290" y="-119316"/>
              <a:ext cx="2323726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7"/>
                </a:lnSpc>
              </a:pPr>
              <a:r>
                <a:rPr lang="en-US" sz="2555" dirty="0">
                  <a:solidFill>
                    <a:srgbClr val="FFFFFF"/>
                  </a:solidFill>
                  <a:latin typeface="Balsamiq Sans Bold"/>
                </a:rPr>
                <a:t>TRATAR DE IMPRESIONAR AL PACIENTE</a:t>
              </a:r>
            </a:p>
          </p:txBody>
        </p:sp>
      </p:grpSp>
      <p:sp>
        <p:nvSpPr>
          <p:cNvPr id="51" name="Rectángulo 50">
            <a:extLst>
              <a:ext uri="{FF2B5EF4-FFF2-40B4-BE49-F238E27FC236}">
                <a16:creationId xmlns:a16="http://schemas.microsoft.com/office/drawing/2014/main" id="{D4728138-B3E6-4F40-9693-CB76ECF52F92}"/>
              </a:ext>
            </a:extLst>
          </p:cNvPr>
          <p:cNvSpPr/>
          <p:nvPr/>
        </p:nvSpPr>
        <p:spPr>
          <a:xfrm>
            <a:off x="6909791" y="2832887"/>
            <a:ext cx="4475905" cy="537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577"/>
              </a:lnSpc>
            </a:pPr>
            <a:r>
              <a:rPr lang="en-US" sz="2560" dirty="0">
                <a:solidFill>
                  <a:srgbClr val="FFFFFF"/>
                </a:solidFill>
                <a:latin typeface="Balsamiq Sans Bold"/>
              </a:rPr>
              <a:t>DESCUIDO DEL ENCUADRE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63233A54-5759-468B-8C9A-1F5B006BCE85}"/>
              </a:ext>
            </a:extLst>
          </p:cNvPr>
          <p:cNvSpPr/>
          <p:nvPr/>
        </p:nvSpPr>
        <p:spPr>
          <a:xfrm>
            <a:off x="6939786" y="4450327"/>
            <a:ext cx="4911922" cy="537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577"/>
              </a:lnSpc>
            </a:pPr>
            <a:r>
              <a:rPr lang="en-US" sz="2560" dirty="0">
                <a:solidFill>
                  <a:srgbClr val="FFFFFF"/>
                </a:solidFill>
                <a:latin typeface="Balsamiq Sans Bold"/>
              </a:rPr>
              <a:t>PEDIR FAVORES AL PACIENTE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D86E3265-1090-441F-9A45-95088D9AB901}"/>
              </a:ext>
            </a:extLst>
          </p:cNvPr>
          <p:cNvSpPr/>
          <p:nvPr/>
        </p:nvSpPr>
        <p:spPr>
          <a:xfrm>
            <a:off x="5496752" y="5263432"/>
            <a:ext cx="8111516" cy="537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577"/>
              </a:lnSpc>
            </a:pPr>
            <a:r>
              <a:rPr lang="en-US" sz="2560" dirty="0">
                <a:solidFill>
                  <a:srgbClr val="FFFFFF"/>
                </a:solidFill>
                <a:latin typeface="Balsamiq Sans Bold"/>
              </a:rPr>
              <a:t>AYUDAR AL PACIENTE EXTRATERAPÉUTICAMENTE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BC285393-C306-4497-93A7-5467904D03C1}"/>
              </a:ext>
            </a:extLst>
          </p:cNvPr>
          <p:cNvSpPr/>
          <p:nvPr/>
        </p:nvSpPr>
        <p:spPr>
          <a:xfrm>
            <a:off x="7076878" y="6117608"/>
            <a:ext cx="4713150" cy="537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577"/>
              </a:lnSpc>
            </a:pPr>
            <a:r>
              <a:rPr lang="en-US" sz="2560" dirty="0">
                <a:solidFill>
                  <a:srgbClr val="FFFFFF"/>
                </a:solidFill>
                <a:latin typeface="Balsamiq Sans Bold"/>
              </a:rPr>
              <a:t>DISCUTIR CON EL PACIENTE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750C7A10-758A-4304-A1C3-AFE9A5B7CEE8}"/>
              </a:ext>
            </a:extLst>
          </p:cNvPr>
          <p:cNvSpPr/>
          <p:nvPr/>
        </p:nvSpPr>
        <p:spPr>
          <a:xfrm>
            <a:off x="5935345" y="6956871"/>
            <a:ext cx="7093609" cy="537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577"/>
              </a:lnSpc>
            </a:pPr>
            <a:r>
              <a:rPr lang="en-US" sz="2560" dirty="0">
                <a:solidFill>
                  <a:srgbClr val="FFFFFF"/>
                </a:solidFill>
                <a:latin typeface="Balsamiq Sans Bold"/>
              </a:rPr>
              <a:t>CULTIVAR LA DEPENDENCIA DEL PACIENTE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7000"/>
          </a:blip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10800000">
            <a:off x="0" y="1075879"/>
            <a:ext cx="18288000" cy="0"/>
          </a:xfrm>
          <a:prstGeom prst="line">
            <a:avLst/>
          </a:prstGeom>
          <a:ln w="47625" cap="flat">
            <a:solidFill>
              <a:srgbClr val="D403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rot="-10800000">
            <a:off x="0" y="851035"/>
            <a:ext cx="18288000" cy="0"/>
          </a:xfrm>
          <a:prstGeom prst="line">
            <a:avLst/>
          </a:prstGeom>
          <a:ln w="47625" cap="flat">
            <a:solidFill>
              <a:srgbClr val="D403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3845292" y="2832027"/>
            <a:ext cx="10597416" cy="5125296"/>
          </a:xfrm>
          <a:custGeom>
            <a:avLst/>
            <a:gdLst/>
            <a:ahLst/>
            <a:cxnLst/>
            <a:rect l="l" t="t" r="r" b="b"/>
            <a:pathLst>
              <a:path w="10597416" h="5125296">
                <a:moveTo>
                  <a:pt x="0" y="0"/>
                </a:moveTo>
                <a:lnTo>
                  <a:pt x="10597416" y="0"/>
                </a:lnTo>
                <a:lnTo>
                  <a:pt x="10597416" y="5125296"/>
                </a:lnTo>
                <a:lnTo>
                  <a:pt x="0" y="51252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582382" y="4145388"/>
            <a:ext cx="10948399" cy="3811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8"/>
              </a:lnSpc>
            </a:pPr>
            <a:r>
              <a:rPr lang="en-US" sz="3113">
                <a:solidFill>
                  <a:srgbClr val="000000"/>
                </a:solidFill>
                <a:latin typeface="Balsamiq Sans"/>
              </a:rPr>
              <a:t>Permite establecer los límites necesarios para el desarrollo eficaz de una relación (paciente y profesional), en donde se cumplan los principios éticos del ejercicio del profesional</a:t>
            </a:r>
          </a:p>
          <a:p>
            <a:pPr algn="ctr">
              <a:lnSpc>
                <a:spcPts val="4358"/>
              </a:lnSpc>
            </a:pPr>
            <a:endParaRPr lang="en-US" sz="3113">
              <a:solidFill>
                <a:srgbClr val="000000"/>
              </a:solidFill>
              <a:latin typeface="Balsamiq Sans"/>
            </a:endParaRPr>
          </a:p>
          <a:p>
            <a:pPr algn="ctr">
              <a:lnSpc>
                <a:spcPts val="4358"/>
              </a:lnSpc>
              <a:spcBef>
                <a:spcPct val="0"/>
              </a:spcBef>
            </a:pPr>
            <a:r>
              <a:rPr lang="en-US" sz="3113">
                <a:solidFill>
                  <a:srgbClr val="000000"/>
                </a:solidFill>
                <a:latin typeface="Balsamiq Sans"/>
              </a:rPr>
              <a:t>¡En las primeras sesiones se establecen los detalles del encuadre y se entrega un documento que recoge dicha información¡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028700" y="3700032"/>
            <a:ext cx="4105787" cy="4257292"/>
            <a:chOff x="-22860" y="-35560"/>
            <a:chExt cx="6195060" cy="6423660"/>
          </a:xfrm>
        </p:grpSpPr>
        <p:sp>
          <p:nvSpPr>
            <p:cNvPr id="8" name="Freeform 8"/>
            <p:cNvSpPr/>
            <p:nvPr/>
          </p:nvSpPr>
          <p:spPr>
            <a:xfrm>
              <a:off x="-22860" y="-35560"/>
              <a:ext cx="6195060" cy="6423660"/>
            </a:xfrm>
            <a:custGeom>
              <a:avLst/>
              <a:gdLst/>
              <a:ahLst/>
              <a:cxnLst/>
              <a:rect l="l" t="t" r="r" b="b"/>
              <a:pathLst>
                <a:path w="6195060" h="6423660">
                  <a:moveTo>
                    <a:pt x="1540510" y="68580"/>
                  </a:moveTo>
                  <a:cubicBezTo>
                    <a:pt x="1615440" y="0"/>
                    <a:pt x="4866640" y="54610"/>
                    <a:pt x="5080000" y="99060"/>
                  </a:cubicBezTo>
                  <a:cubicBezTo>
                    <a:pt x="5293360" y="143510"/>
                    <a:pt x="6195060" y="2213610"/>
                    <a:pt x="6195060" y="2322830"/>
                  </a:cubicBezTo>
                  <a:cubicBezTo>
                    <a:pt x="6195060" y="2432050"/>
                    <a:pt x="6029960" y="4502150"/>
                    <a:pt x="6029960" y="4568190"/>
                  </a:cubicBezTo>
                  <a:cubicBezTo>
                    <a:pt x="6029960" y="4634230"/>
                    <a:pt x="4866640" y="6334760"/>
                    <a:pt x="4676140" y="6379210"/>
                  </a:cubicBezTo>
                  <a:cubicBezTo>
                    <a:pt x="4485640" y="6423660"/>
                    <a:pt x="1543050" y="6248400"/>
                    <a:pt x="1352550" y="6205220"/>
                  </a:cubicBezTo>
                  <a:cubicBezTo>
                    <a:pt x="1162050" y="6162040"/>
                    <a:pt x="48260" y="4263390"/>
                    <a:pt x="24130" y="4044950"/>
                  </a:cubicBezTo>
                  <a:cubicBezTo>
                    <a:pt x="0" y="3826510"/>
                    <a:pt x="379730" y="1885950"/>
                    <a:pt x="452120" y="1711960"/>
                  </a:cubicBezTo>
                  <a:cubicBezTo>
                    <a:pt x="524510" y="1537970"/>
                    <a:pt x="1327150" y="264160"/>
                    <a:pt x="1540510" y="68580"/>
                  </a:cubicBezTo>
                  <a:close/>
                </a:path>
              </a:pathLst>
            </a:custGeom>
            <a:blipFill>
              <a:blip r:embed="rId5"/>
              <a:stretch>
                <a:fillRect l="370" t="-1395" r="-370" b="-2515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5134487" y="1930811"/>
            <a:ext cx="11844190" cy="1611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54"/>
              </a:lnSpc>
            </a:pPr>
            <a:r>
              <a:rPr lang="en-US" sz="9395">
                <a:solidFill>
                  <a:srgbClr val="003B6D"/>
                </a:solidFill>
                <a:latin typeface="Lilita One"/>
              </a:rPr>
              <a:t>ENCUADRE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028700" y="5425108"/>
            <a:ext cx="3698382" cy="3718665"/>
          </a:xfrm>
          <a:custGeom>
            <a:avLst/>
            <a:gdLst/>
            <a:ahLst/>
            <a:cxnLst/>
            <a:rect l="l" t="t" r="r" b="b"/>
            <a:pathLst>
              <a:path w="3698382" h="3718665">
                <a:moveTo>
                  <a:pt x="0" y="0"/>
                </a:moveTo>
                <a:lnTo>
                  <a:pt x="3698382" y="0"/>
                </a:lnTo>
                <a:lnTo>
                  <a:pt x="3698382" y="3718665"/>
                </a:lnTo>
                <a:lnTo>
                  <a:pt x="0" y="37186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 rot="-10800000">
            <a:off x="0" y="1075879"/>
            <a:ext cx="1828800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-10800000">
            <a:off x="0" y="851035"/>
            <a:ext cx="1828800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5203152" y="5425108"/>
            <a:ext cx="3698382" cy="3718665"/>
          </a:xfrm>
          <a:custGeom>
            <a:avLst/>
            <a:gdLst/>
            <a:ahLst/>
            <a:cxnLst/>
            <a:rect l="l" t="t" r="r" b="b"/>
            <a:pathLst>
              <a:path w="3698382" h="3718665">
                <a:moveTo>
                  <a:pt x="0" y="0"/>
                </a:moveTo>
                <a:lnTo>
                  <a:pt x="3698381" y="0"/>
                </a:lnTo>
                <a:lnTo>
                  <a:pt x="3698381" y="3718665"/>
                </a:lnTo>
                <a:lnTo>
                  <a:pt x="0" y="37186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382035" y="5425108"/>
            <a:ext cx="3698382" cy="3718665"/>
          </a:xfrm>
          <a:custGeom>
            <a:avLst/>
            <a:gdLst/>
            <a:ahLst/>
            <a:cxnLst/>
            <a:rect l="l" t="t" r="r" b="b"/>
            <a:pathLst>
              <a:path w="3698382" h="3718665">
                <a:moveTo>
                  <a:pt x="0" y="0"/>
                </a:moveTo>
                <a:lnTo>
                  <a:pt x="3698382" y="0"/>
                </a:lnTo>
                <a:lnTo>
                  <a:pt x="3698382" y="3718665"/>
                </a:lnTo>
                <a:lnTo>
                  <a:pt x="0" y="37186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560918" y="5425108"/>
            <a:ext cx="3698382" cy="3718665"/>
          </a:xfrm>
          <a:custGeom>
            <a:avLst/>
            <a:gdLst/>
            <a:ahLst/>
            <a:cxnLst/>
            <a:rect l="l" t="t" r="r" b="b"/>
            <a:pathLst>
              <a:path w="3698382" h="3718665">
                <a:moveTo>
                  <a:pt x="0" y="0"/>
                </a:moveTo>
                <a:lnTo>
                  <a:pt x="3698382" y="0"/>
                </a:lnTo>
                <a:lnTo>
                  <a:pt x="3698382" y="3718665"/>
                </a:lnTo>
                <a:lnTo>
                  <a:pt x="0" y="37186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 flipH="1">
            <a:off x="5486400" y="2101170"/>
            <a:ext cx="7315200" cy="1889945"/>
          </a:xfrm>
          <a:custGeom>
            <a:avLst/>
            <a:gdLst/>
            <a:ahLst/>
            <a:cxnLst/>
            <a:rect l="l" t="t" r="r" b="b"/>
            <a:pathLst>
              <a:path w="7315200" h="1889945">
                <a:moveTo>
                  <a:pt x="7315200" y="0"/>
                </a:moveTo>
                <a:lnTo>
                  <a:pt x="0" y="0"/>
                </a:lnTo>
                <a:lnTo>
                  <a:pt x="0" y="1889945"/>
                </a:lnTo>
                <a:lnTo>
                  <a:pt x="7315200" y="1889945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73418">
            <a:off x="2898809" y="2967821"/>
            <a:ext cx="2090993" cy="2844889"/>
          </a:xfrm>
          <a:custGeom>
            <a:avLst/>
            <a:gdLst/>
            <a:ahLst/>
            <a:cxnLst/>
            <a:rect l="l" t="t" r="r" b="b"/>
            <a:pathLst>
              <a:path w="2090993" h="2844889">
                <a:moveTo>
                  <a:pt x="0" y="0"/>
                </a:moveTo>
                <a:lnTo>
                  <a:pt x="2090993" y="0"/>
                </a:lnTo>
                <a:lnTo>
                  <a:pt x="2090993" y="2844889"/>
                </a:lnTo>
                <a:lnTo>
                  <a:pt x="0" y="28448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38979" flipH="1">
            <a:off x="13348917" y="2750453"/>
            <a:ext cx="2090993" cy="2844889"/>
          </a:xfrm>
          <a:custGeom>
            <a:avLst/>
            <a:gdLst/>
            <a:ahLst/>
            <a:cxnLst/>
            <a:rect l="l" t="t" r="r" b="b"/>
            <a:pathLst>
              <a:path w="2090993" h="2844889">
                <a:moveTo>
                  <a:pt x="2090993" y="0"/>
                </a:moveTo>
                <a:lnTo>
                  <a:pt x="0" y="0"/>
                </a:lnTo>
                <a:lnTo>
                  <a:pt x="0" y="2844889"/>
                </a:lnTo>
                <a:lnTo>
                  <a:pt x="2090993" y="2844889"/>
                </a:lnTo>
                <a:lnTo>
                  <a:pt x="20909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855761">
            <a:off x="10720673" y="4366876"/>
            <a:ext cx="1516424" cy="1168561"/>
          </a:xfrm>
          <a:custGeom>
            <a:avLst/>
            <a:gdLst/>
            <a:ahLst/>
            <a:cxnLst/>
            <a:rect l="l" t="t" r="r" b="b"/>
            <a:pathLst>
              <a:path w="1516424" h="1168561">
                <a:moveTo>
                  <a:pt x="0" y="0"/>
                </a:moveTo>
                <a:lnTo>
                  <a:pt x="1516424" y="0"/>
                </a:lnTo>
                <a:lnTo>
                  <a:pt x="1516424" y="1168561"/>
                </a:lnTo>
                <a:lnTo>
                  <a:pt x="0" y="11685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37607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330350" y="2823984"/>
            <a:ext cx="6161450" cy="938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5"/>
              </a:lnSpc>
              <a:spcBef>
                <a:spcPct val="0"/>
              </a:spcBef>
            </a:pPr>
            <a:r>
              <a:rPr lang="en-US" sz="5439">
                <a:solidFill>
                  <a:srgbClr val="000000"/>
                </a:solidFill>
                <a:latin typeface="Balsamiq Sans"/>
              </a:rPr>
              <a:t>ENCUADRE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71075" y="6070929"/>
            <a:ext cx="2465277" cy="2696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0"/>
              </a:lnSpc>
            </a:pPr>
            <a:r>
              <a:rPr lang="en-US" sz="2557">
                <a:solidFill>
                  <a:srgbClr val="000000"/>
                </a:solidFill>
                <a:latin typeface="Balsamiq Sans"/>
              </a:rPr>
              <a:t>Horario</a:t>
            </a:r>
          </a:p>
          <a:p>
            <a:pPr algn="ctr">
              <a:lnSpc>
                <a:spcPts val="3580"/>
              </a:lnSpc>
            </a:pPr>
            <a:endParaRPr lang="en-US" sz="2557">
              <a:solidFill>
                <a:srgbClr val="000000"/>
              </a:solidFill>
              <a:latin typeface="Balsamiq Sans"/>
            </a:endParaRPr>
          </a:p>
          <a:p>
            <a:pPr algn="ctr">
              <a:lnSpc>
                <a:spcPts val="3580"/>
              </a:lnSpc>
            </a:pPr>
            <a:r>
              <a:rPr lang="en-US" sz="2557">
                <a:solidFill>
                  <a:srgbClr val="000000"/>
                </a:solidFill>
                <a:latin typeface="Balsamiq Sans"/>
              </a:rPr>
              <a:t>Secreto profesional</a:t>
            </a:r>
          </a:p>
          <a:p>
            <a:pPr algn="ctr">
              <a:lnSpc>
                <a:spcPts val="3580"/>
              </a:lnSpc>
            </a:pPr>
            <a:endParaRPr lang="en-US" sz="2557">
              <a:solidFill>
                <a:srgbClr val="000000"/>
              </a:solidFill>
              <a:latin typeface="Balsamiq Sans"/>
            </a:endParaRPr>
          </a:p>
          <a:p>
            <a:pPr algn="ctr">
              <a:lnSpc>
                <a:spcPts val="3580"/>
              </a:lnSpc>
              <a:spcBef>
                <a:spcPct val="0"/>
              </a:spcBef>
            </a:pPr>
            <a:r>
              <a:rPr lang="en-US" sz="2557">
                <a:solidFill>
                  <a:srgbClr val="000000"/>
                </a:solidFill>
                <a:latin typeface="Balsamiq Sans"/>
              </a:rPr>
              <a:t>Normas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902517" y="6061404"/>
            <a:ext cx="2413631" cy="238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1"/>
              </a:lnSpc>
            </a:pPr>
            <a:r>
              <a:rPr lang="en-US" sz="2715">
                <a:solidFill>
                  <a:srgbClr val="000000"/>
                </a:solidFill>
                <a:latin typeface="Balsamiq Sans"/>
              </a:rPr>
              <a:t>Espacio terapéutico </a:t>
            </a:r>
          </a:p>
          <a:p>
            <a:pPr algn="ctr">
              <a:lnSpc>
                <a:spcPts val="3801"/>
              </a:lnSpc>
            </a:pPr>
            <a:endParaRPr lang="en-US" sz="2715">
              <a:solidFill>
                <a:srgbClr val="000000"/>
              </a:solidFill>
              <a:latin typeface="Balsamiq Sans"/>
            </a:endParaRPr>
          </a:p>
          <a:p>
            <a:pPr algn="ctr">
              <a:lnSpc>
                <a:spcPts val="3801"/>
              </a:lnSpc>
            </a:pPr>
            <a:r>
              <a:rPr lang="en-US" sz="2715">
                <a:solidFill>
                  <a:srgbClr val="000000"/>
                </a:solidFill>
                <a:latin typeface="Balsamiq Sans"/>
              </a:rPr>
              <a:t>Lugar</a:t>
            </a:r>
          </a:p>
          <a:p>
            <a:pPr algn="ctr">
              <a:lnSpc>
                <a:spcPts val="3801"/>
              </a:lnSpc>
              <a:spcBef>
                <a:spcPct val="0"/>
              </a:spcBef>
            </a:pPr>
            <a:endParaRPr lang="en-US" sz="2715">
              <a:solidFill>
                <a:srgbClr val="000000"/>
              </a:solidFill>
              <a:latin typeface="Balsamiq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015958" y="6061404"/>
            <a:ext cx="2413631" cy="190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1"/>
              </a:lnSpc>
            </a:pPr>
            <a:r>
              <a:rPr lang="en-US" sz="2715">
                <a:solidFill>
                  <a:srgbClr val="000000"/>
                </a:solidFill>
                <a:latin typeface="Balsamiq Sans"/>
              </a:rPr>
              <a:t>Honorarios </a:t>
            </a:r>
          </a:p>
          <a:p>
            <a:pPr algn="ctr">
              <a:lnSpc>
                <a:spcPts val="3801"/>
              </a:lnSpc>
            </a:pPr>
            <a:endParaRPr lang="en-US" sz="2715">
              <a:solidFill>
                <a:srgbClr val="000000"/>
              </a:solidFill>
              <a:latin typeface="Balsamiq Sans"/>
            </a:endParaRPr>
          </a:p>
          <a:p>
            <a:pPr algn="ctr">
              <a:lnSpc>
                <a:spcPts val="3801"/>
              </a:lnSpc>
              <a:spcBef>
                <a:spcPct val="0"/>
              </a:spcBef>
            </a:pPr>
            <a:r>
              <a:rPr lang="en-US" sz="2715">
                <a:solidFill>
                  <a:srgbClr val="000000"/>
                </a:solidFill>
                <a:latin typeface="Balsamiq Sans"/>
              </a:rPr>
              <a:t>Contrato terapéutico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203294" y="5965885"/>
            <a:ext cx="2413631" cy="190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1"/>
              </a:lnSpc>
            </a:pPr>
            <a:endParaRPr/>
          </a:p>
          <a:p>
            <a:pPr algn="ctr">
              <a:lnSpc>
                <a:spcPts val="3801"/>
              </a:lnSpc>
            </a:pPr>
            <a:endParaRPr/>
          </a:p>
          <a:p>
            <a:pPr algn="ctr">
              <a:lnSpc>
                <a:spcPts val="3801"/>
              </a:lnSpc>
              <a:spcBef>
                <a:spcPct val="0"/>
              </a:spcBef>
            </a:pPr>
            <a:r>
              <a:rPr lang="en-US" sz="2715">
                <a:solidFill>
                  <a:srgbClr val="000000"/>
                </a:solidFill>
                <a:latin typeface="Balsamiq Sans"/>
              </a:rPr>
              <a:t>Ruptura del encuadre</a:t>
            </a:r>
          </a:p>
        </p:txBody>
      </p:sp>
      <p:sp>
        <p:nvSpPr>
          <p:cNvPr id="18" name="Freeform 18"/>
          <p:cNvSpPr/>
          <p:nvPr/>
        </p:nvSpPr>
        <p:spPr>
          <a:xfrm rot="-1995921" flipH="1">
            <a:off x="6676006" y="4366876"/>
            <a:ext cx="1516424" cy="1168561"/>
          </a:xfrm>
          <a:custGeom>
            <a:avLst/>
            <a:gdLst/>
            <a:ahLst/>
            <a:cxnLst/>
            <a:rect l="l" t="t" r="r" b="b"/>
            <a:pathLst>
              <a:path w="1516424" h="1168561">
                <a:moveTo>
                  <a:pt x="1516423" y="0"/>
                </a:moveTo>
                <a:lnTo>
                  <a:pt x="0" y="0"/>
                </a:lnTo>
                <a:lnTo>
                  <a:pt x="0" y="1168561"/>
                </a:lnTo>
                <a:lnTo>
                  <a:pt x="1516423" y="1168561"/>
                </a:lnTo>
                <a:lnTo>
                  <a:pt x="1516423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37607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428</Words>
  <Application>Microsoft Office PowerPoint</Application>
  <PresentationFormat>Personalizado</PresentationFormat>
  <Paragraphs>71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Lilita One</vt:lpstr>
      <vt:lpstr>Balsamiq Sans Bold</vt:lpstr>
      <vt:lpstr>Arial</vt:lpstr>
      <vt:lpstr>Calibri</vt:lpstr>
      <vt:lpstr>Balsamiq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transferencia contratransferencia encuadre</dc:title>
  <dc:creator>Liliana</dc:creator>
  <cp:lastModifiedBy>Liliana Margoth Robalino Morales</cp:lastModifiedBy>
  <cp:revision>2</cp:revision>
  <dcterms:created xsi:type="dcterms:W3CDTF">2006-08-16T00:00:00Z</dcterms:created>
  <dcterms:modified xsi:type="dcterms:W3CDTF">2025-06-16T19:41:29Z</dcterms:modified>
  <dc:identifier>DAFmkP_u4BM</dc:identifier>
</cp:coreProperties>
</file>