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412" r:id="rId3"/>
    <p:sldId id="411" r:id="rId4"/>
    <p:sldId id="415" r:id="rId5"/>
    <p:sldId id="424" r:id="rId6"/>
    <p:sldId id="416" r:id="rId7"/>
    <p:sldId id="423" r:id="rId8"/>
    <p:sldId id="425" r:id="rId9"/>
    <p:sldId id="427" r:id="rId10"/>
    <p:sldId id="428" r:id="rId11"/>
    <p:sldId id="429" r:id="rId12"/>
    <p:sldId id="430" r:id="rId13"/>
    <p:sldId id="431" r:id="rId14"/>
    <p:sldId id="433" r:id="rId15"/>
    <p:sldId id="435" r:id="rId16"/>
    <p:sldId id="432" r:id="rId17"/>
    <p:sldId id="434" r:id="rId18"/>
  </p:sldIdLst>
  <p:sldSz cx="9144000" cy="5143500" type="screen16x9"/>
  <p:notesSz cx="6858000" cy="9144000"/>
  <p:embeddedFontLst>
    <p:embeddedFont>
      <p:font typeface="Hammersmith One" panose="020B0604020202020204" charset="0"/>
      <p:regular r:id="rId20"/>
    </p:embeddedFont>
    <p:embeddedFont>
      <p:font typeface="Abel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E482FA-A554-4173-8151-B3B7E4F6C7F2}">
  <a:tblStyle styleId="{B9E482FA-A554-4173-8151-B3B7E4F6C7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6" name="Google Shape;14506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7" name="Google Shape;14507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0241" y="539995"/>
            <a:ext cx="4063478" cy="4063513"/>
            <a:chOff x="2540241" y="539995"/>
            <a:chExt cx="4063478" cy="406351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2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2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782" name="Google Shape;782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2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1039" name="Google Shape;1039;p2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" name="Google Shape;1043;p2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rgbClr val="1E8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2"/>
          <p:cNvSpPr txBox="1">
            <a:spLocks noGrp="1"/>
          </p:cNvSpPr>
          <p:nvPr>
            <p:ph type="ctrTitle"/>
          </p:nvPr>
        </p:nvSpPr>
        <p:spPr>
          <a:xfrm>
            <a:off x="339125" y="1902300"/>
            <a:ext cx="8470500" cy="1255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2" name="Google Shape;1052;p2"/>
          <p:cNvSpPr txBox="1">
            <a:spLocks noGrp="1"/>
          </p:cNvSpPr>
          <p:nvPr>
            <p:ph type="subTitle" idx="1"/>
          </p:nvPr>
        </p:nvSpPr>
        <p:spPr>
          <a:xfrm>
            <a:off x="2471850" y="3158100"/>
            <a:ext cx="4200300" cy="409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0" name="Google Shape;2100;p4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2101" name="Google Shape;2101;p4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7" name="Google Shape;2357;p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8" name="Google Shape;2358;p4"/>
          <p:cNvSpPr txBox="1">
            <a:spLocks noGrp="1"/>
          </p:cNvSpPr>
          <p:nvPr>
            <p:ph type="body" idx="1"/>
          </p:nvPr>
        </p:nvSpPr>
        <p:spPr>
          <a:xfrm>
            <a:off x="334175" y="949625"/>
            <a:ext cx="8475600" cy="3902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5" name="Google Shape;5235;p10"/>
          <p:cNvSpPr txBox="1">
            <a:spLocks noGrp="1"/>
          </p:cNvSpPr>
          <p:nvPr>
            <p:ph type="title"/>
          </p:nvPr>
        </p:nvSpPr>
        <p:spPr>
          <a:xfrm>
            <a:off x="720000" y="1611600"/>
            <a:ext cx="2377500" cy="1920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4" name="Google Shape;14204;p33"/>
          <p:cNvGrpSpPr/>
          <p:nvPr/>
        </p:nvGrpSpPr>
        <p:grpSpPr>
          <a:xfrm rot="10800000">
            <a:off x="8345954" y="157487"/>
            <a:ext cx="680119" cy="621701"/>
            <a:chOff x="6804422" y="-316297"/>
            <a:chExt cx="680119" cy="621701"/>
          </a:xfrm>
        </p:grpSpPr>
        <p:cxnSp>
          <p:nvCxnSpPr>
            <p:cNvPr id="14205" name="Google Shape;14205;p33"/>
            <p:cNvCxnSpPr>
              <a:stCxn id="14206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7" name="Google Shape;14207;p33"/>
            <p:cNvCxnSpPr>
              <a:stCxn id="14208" idx="6"/>
            </p:cNvCxnSpPr>
            <p:nvPr/>
          </p:nvCxnSpPr>
          <p:spPr>
            <a:xfrm>
              <a:off x="7184362" y="15673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09" name="Google Shape;14209;p33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4206" name="Google Shape;14206;p3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0" name="Google Shape;14210;p3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1" name="Google Shape;14211;p33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4212" name="Google Shape;14212;p3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3" name="Google Shape;14213;p3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4" name="Google Shape;14214;p33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4208" name="Google Shape;14208;p3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5" name="Google Shape;14215;p3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16" name="Google Shape;14216;p33"/>
          <p:cNvGrpSpPr/>
          <p:nvPr/>
        </p:nvGrpSpPr>
        <p:grpSpPr>
          <a:xfrm rot="1800044">
            <a:off x="243446" y="4282080"/>
            <a:ext cx="680105" cy="621687"/>
            <a:chOff x="6804422" y="-316297"/>
            <a:chExt cx="680119" cy="621701"/>
          </a:xfrm>
        </p:grpSpPr>
        <p:cxnSp>
          <p:nvCxnSpPr>
            <p:cNvPr id="14217" name="Google Shape;14217;p33"/>
            <p:cNvCxnSpPr>
              <a:stCxn id="14218" idx="5"/>
            </p:cNvCxnSpPr>
            <p:nvPr/>
          </p:nvCxnSpPr>
          <p:spPr>
            <a:xfrm rot="-1793934">
              <a:off x="7021575" y="-119028"/>
              <a:ext cx="13842" cy="2217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9" name="Google Shape;14219;p33"/>
            <p:cNvCxnSpPr>
              <a:stCxn id="14220" idx="6"/>
            </p:cNvCxnSpPr>
            <p:nvPr/>
          </p:nvCxnSpPr>
          <p:spPr>
            <a:xfrm rot="-1801102">
              <a:off x="7209147" y="116632"/>
              <a:ext cx="124731" cy="13239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21" name="Google Shape;14221;p33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4218" name="Google Shape;14218;p3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3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3" name="Google Shape;14223;p33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4224" name="Google Shape;14224;p3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5" name="Google Shape;14225;p3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6" name="Google Shape;14226;p33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4220" name="Google Shape;14220;p3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3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atomo/" TargetMode="External"/><Relationship Id="rId2" Type="http://schemas.openxmlformats.org/officeDocument/2006/relationships/hyperlink" Target="https://concepto.de/valencia-en-quimi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cepto.de/niquel/" TargetMode="External"/><Relationship Id="rId4" Type="http://schemas.openxmlformats.org/officeDocument/2006/relationships/hyperlink" Target="https://concepto.de/compuest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9" name="Google Shape;14509;p38"/>
          <p:cNvSpPr txBox="1">
            <a:spLocks noGrp="1"/>
          </p:cNvSpPr>
          <p:nvPr>
            <p:ph type="ctrTitle"/>
          </p:nvPr>
        </p:nvSpPr>
        <p:spPr>
          <a:xfrm>
            <a:off x="339125" y="1902300"/>
            <a:ext cx="8470500" cy="12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smtClean="0">
                <a:solidFill>
                  <a:schemeClr val="tx1"/>
                </a:solidFill>
              </a:rPr>
              <a:t>QUÍMICA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4510" name="Google Shape;14510;p38"/>
          <p:cNvSpPr txBox="1">
            <a:spLocks noGrp="1"/>
          </p:cNvSpPr>
          <p:nvPr>
            <p:ph type="subTitle" idx="1"/>
          </p:nvPr>
        </p:nvSpPr>
        <p:spPr>
          <a:xfrm>
            <a:off x="2471850" y="3158100"/>
            <a:ext cx="4200300" cy="40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09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is where your presentation begins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512" name="Google Shape;14512;p38"/>
          <p:cNvGrpSpPr/>
          <p:nvPr/>
        </p:nvGrpSpPr>
        <p:grpSpPr>
          <a:xfrm rot="10800000">
            <a:off x="8422062" y="309796"/>
            <a:ext cx="680167" cy="621792"/>
            <a:chOff x="6804466" y="-316297"/>
            <a:chExt cx="680167" cy="621792"/>
          </a:xfrm>
        </p:grpSpPr>
        <p:cxnSp>
          <p:nvCxnSpPr>
            <p:cNvPr id="14513" name="Google Shape;14513;p38"/>
            <p:cNvCxnSpPr>
              <a:stCxn id="14514" idx="5"/>
              <a:endCxn id="14515" idx="1"/>
            </p:cNvCxnSpPr>
            <p:nvPr/>
          </p:nvCxnSpPr>
          <p:spPr>
            <a:xfrm>
              <a:off x="6966929" y="-100831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6" name="Google Shape;14516;p38"/>
            <p:cNvCxnSpPr>
              <a:stCxn id="14517" idx="6"/>
              <a:endCxn id="14518" idx="2"/>
            </p:cNvCxnSpPr>
            <p:nvPr/>
          </p:nvCxnSpPr>
          <p:spPr>
            <a:xfrm>
              <a:off x="7184439" y="156868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19" name="Google Shape;14519;p38"/>
            <p:cNvGrpSpPr/>
            <p:nvPr/>
          </p:nvGrpSpPr>
          <p:grpSpPr>
            <a:xfrm>
              <a:off x="6804466" y="-316297"/>
              <a:ext cx="252434" cy="252434"/>
              <a:chOff x="6804466" y="-316297"/>
              <a:chExt cx="252434" cy="252434"/>
            </a:xfrm>
          </p:grpSpPr>
          <p:sp>
            <p:nvSpPr>
              <p:cNvPr id="14514" name="Google Shape;14514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0" name="Google Shape;14520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1" name="Google Shape;14521;p38"/>
            <p:cNvGrpSpPr/>
            <p:nvPr/>
          </p:nvGrpSpPr>
          <p:grpSpPr>
            <a:xfrm>
              <a:off x="7291941" y="112804"/>
              <a:ext cx="192691" cy="192691"/>
              <a:chOff x="7291941" y="112804"/>
              <a:chExt cx="192691" cy="192691"/>
            </a:xfrm>
          </p:grpSpPr>
          <p:sp>
            <p:nvSpPr>
              <p:cNvPr id="14522" name="Google Shape;14522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3" name="Google Shape;14523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4" name="Google Shape;14524;p38"/>
            <p:cNvGrpSpPr/>
            <p:nvPr/>
          </p:nvGrpSpPr>
          <p:grpSpPr>
            <a:xfrm>
              <a:off x="6969033" y="-17269"/>
              <a:ext cx="259696" cy="259696"/>
              <a:chOff x="6969033" y="-17269"/>
              <a:chExt cx="259696" cy="259696"/>
            </a:xfrm>
          </p:grpSpPr>
          <p:sp>
            <p:nvSpPr>
              <p:cNvPr id="14517" name="Google Shape;14517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5" name="Google Shape;14525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6" name="Google Shape;14526;p38"/>
          <p:cNvGrpSpPr/>
          <p:nvPr/>
        </p:nvGrpSpPr>
        <p:grpSpPr>
          <a:xfrm>
            <a:off x="339129" y="309806"/>
            <a:ext cx="1348426" cy="1070861"/>
            <a:chOff x="343354" y="291781"/>
            <a:chExt cx="1348426" cy="1070861"/>
          </a:xfrm>
        </p:grpSpPr>
        <p:cxnSp>
          <p:nvCxnSpPr>
            <p:cNvPr id="14527" name="Google Shape;14527;p38"/>
            <p:cNvCxnSpPr/>
            <p:nvPr/>
          </p:nvCxnSpPr>
          <p:spPr>
            <a:xfrm flipH="1">
              <a:off x="564642" y="847623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8" name="Google Shape;14528;p38"/>
            <p:cNvCxnSpPr>
              <a:stCxn id="14529" idx="6"/>
              <a:endCxn id="14530" idx="2"/>
            </p:cNvCxnSpPr>
            <p:nvPr/>
          </p:nvCxnSpPr>
          <p:spPr>
            <a:xfrm flipH="1">
              <a:off x="439781" y="1041798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31" name="Google Shape;14531;p38"/>
            <p:cNvGrpSpPr/>
            <p:nvPr/>
          </p:nvGrpSpPr>
          <p:grpSpPr>
            <a:xfrm rot="5400000">
              <a:off x="752993" y="639922"/>
              <a:ext cx="530363" cy="530363"/>
              <a:chOff x="6804466" y="-316297"/>
              <a:chExt cx="252434" cy="252434"/>
            </a:xfrm>
          </p:grpSpPr>
          <p:sp>
            <p:nvSpPr>
              <p:cNvPr id="14532" name="Google Shape;14532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3" name="Google Shape;14533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4" name="Google Shape;14534;p38"/>
            <p:cNvGrpSpPr/>
            <p:nvPr/>
          </p:nvGrpSpPr>
          <p:grpSpPr>
            <a:xfrm rot="5400000">
              <a:off x="343354" y="1149300"/>
              <a:ext cx="192691" cy="192691"/>
              <a:chOff x="7291941" y="112804"/>
              <a:chExt cx="192691" cy="192691"/>
            </a:xfrm>
          </p:grpSpPr>
          <p:sp>
            <p:nvSpPr>
              <p:cNvPr id="14535" name="Google Shape;14535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6" name="Google Shape;14536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7" name="Google Shape;14537;p38"/>
            <p:cNvGrpSpPr/>
            <p:nvPr/>
          </p:nvGrpSpPr>
          <p:grpSpPr>
            <a:xfrm rot="5400000">
              <a:off x="406422" y="826392"/>
              <a:ext cx="259696" cy="259696"/>
              <a:chOff x="6969033" y="-17269"/>
              <a:chExt cx="259696" cy="259696"/>
            </a:xfrm>
          </p:grpSpPr>
          <p:sp>
            <p:nvSpPr>
              <p:cNvPr id="14529" name="Google Shape;14529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8" name="Google Shape;14538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9" name="Google Shape;14539;p38"/>
            <p:cNvGrpSpPr/>
            <p:nvPr/>
          </p:nvGrpSpPr>
          <p:grpSpPr>
            <a:xfrm rot="5400000">
              <a:off x="1326029" y="996891"/>
              <a:ext cx="365751" cy="365751"/>
              <a:chOff x="6804466" y="-316297"/>
              <a:chExt cx="252434" cy="252434"/>
            </a:xfrm>
          </p:grpSpPr>
          <p:sp>
            <p:nvSpPr>
              <p:cNvPr id="14540" name="Google Shape;14540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1" name="Google Shape;14541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42" name="Google Shape;14542;p38"/>
            <p:cNvCxnSpPr>
              <a:stCxn id="14532" idx="0"/>
              <a:endCxn id="14540" idx="4"/>
            </p:cNvCxnSpPr>
            <p:nvPr/>
          </p:nvCxnSpPr>
          <p:spPr>
            <a:xfrm>
              <a:off x="1204615" y="983845"/>
              <a:ext cx="1758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43" name="Google Shape;14543;p38"/>
            <p:cNvGrpSpPr/>
            <p:nvPr/>
          </p:nvGrpSpPr>
          <p:grpSpPr>
            <a:xfrm rot="5400000">
              <a:off x="1055710" y="291781"/>
              <a:ext cx="274320" cy="274320"/>
              <a:chOff x="6804466" y="-316297"/>
              <a:chExt cx="252434" cy="252434"/>
            </a:xfrm>
          </p:grpSpPr>
          <p:sp>
            <p:nvSpPr>
              <p:cNvPr id="14544" name="Google Shape;14544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5" name="Google Shape;14545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46" name="Google Shape;14546;p38"/>
            <p:cNvCxnSpPr>
              <a:stCxn id="14532" idx="2"/>
              <a:endCxn id="14544" idx="6"/>
            </p:cNvCxnSpPr>
            <p:nvPr/>
          </p:nvCxnSpPr>
          <p:spPr>
            <a:xfrm rot="10800000" flipH="1">
              <a:off x="1096916" y="525464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547" name="Google Shape;14547;p38"/>
          <p:cNvGrpSpPr/>
          <p:nvPr/>
        </p:nvGrpSpPr>
        <p:grpSpPr>
          <a:xfrm rot="1800044">
            <a:off x="530588" y="3994978"/>
            <a:ext cx="680152" cy="621778"/>
            <a:chOff x="6804466" y="-316297"/>
            <a:chExt cx="680167" cy="621792"/>
          </a:xfrm>
        </p:grpSpPr>
        <p:cxnSp>
          <p:nvCxnSpPr>
            <p:cNvPr id="14548" name="Google Shape;14548;p38"/>
            <p:cNvCxnSpPr>
              <a:stCxn id="14549" idx="5"/>
              <a:endCxn id="14550" idx="1"/>
            </p:cNvCxnSpPr>
            <p:nvPr/>
          </p:nvCxnSpPr>
          <p:spPr>
            <a:xfrm rot="-1793934">
              <a:off x="7021508" y="-119170"/>
              <a:ext cx="13842" cy="2217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1" name="Google Shape;14551;p38"/>
            <p:cNvCxnSpPr>
              <a:stCxn id="14552" idx="6"/>
              <a:endCxn id="14553" idx="2"/>
            </p:cNvCxnSpPr>
            <p:nvPr/>
          </p:nvCxnSpPr>
          <p:spPr>
            <a:xfrm rot="-1801102">
              <a:off x="7209223" y="116770"/>
              <a:ext cx="124731" cy="13239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54" name="Google Shape;14554;p38"/>
            <p:cNvGrpSpPr/>
            <p:nvPr/>
          </p:nvGrpSpPr>
          <p:grpSpPr>
            <a:xfrm>
              <a:off x="6804466" y="-316297"/>
              <a:ext cx="252434" cy="252434"/>
              <a:chOff x="6804466" y="-316297"/>
              <a:chExt cx="252434" cy="252434"/>
            </a:xfrm>
          </p:grpSpPr>
          <p:sp>
            <p:nvSpPr>
              <p:cNvPr id="14549" name="Google Shape;14549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5" name="Google Shape;14555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6" name="Google Shape;14556;p38"/>
            <p:cNvGrpSpPr/>
            <p:nvPr/>
          </p:nvGrpSpPr>
          <p:grpSpPr>
            <a:xfrm>
              <a:off x="7291941" y="112804"/>
              <a:ext cx="192691" cy="192691"/>
              <a:chOff x="7291941" y="112804"/>
              <a:chExt cx="192691" cy="192691"/>
            </a:xfrm>
          </p:grpSpPr>
          <p:sp>
            <p:nvSpPr>
              <p:cNvPr id="14557" name="Google Shape;14557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8" name="Google Shape;14558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9" name="Google Shape;14559;p38"/>
            <p:cNvGrpSpPr/>
            <p:nvPr/>
          </p:nvGrpSpPr>
          <p:grpSpPr>
            <a:xfrm>
              <a:off x="6969033" y="-17269"/>
              <a:ext cx="259696" cy="259696"/>
              <a:chOff x="6969033" y="-17269"/>
              <a:chExt cx="259696" cy="259696"/>
            </a:xfrm>
          </p:grpSpPr>
          <p:sp>
            <p:nvSpPr>
              <p:cNvPr id="14552" name="Google Shape;14552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0" name="Google Shape;14560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1" name="Google Shape;14561;p38"/>
          <p:cNvGrpSpPr/>
          <p:nvPr/>
        </p:nvGrpSpPr>
        <p:grpSpPr>
          <a:xfrm rot="9900040">
            <a:off x="7553766" y="3886474"/>
            <a:ext cx="1348386" cy="1070829"/>
            <a:chOff x="343354" y="291781"/>
            <a:chExt cx="1348426" cy="1070861"/>
          </a:xfrm>
        </p:grpSpPr>
        <p:cxnSp>
          <p:nvCxnSpPr>
            <p:cNvPr id="14562" name="Google Shape;14562;p38"/>
            <p:cNvCxnSpPr/>
            <p:nvPr/>
          </p:nvCxnSpPr>
          <p:spPr>
            <a:xfrm rot="900154" flipH="1">
              <a:off x="585715" y="787465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3" name="Google Shape;14563;p38"/>
            <p:cNvCxnSpPr>
              <a:stCxn id="14564" idx="6"/>
              <a:endCxn id="14565" idx="2"/>
            </p:cNvCxnSpPr>
            <p:nvPr/>
          </p:nvCxnSpPr>
          <p:spPr>
            <a:xfrm rot="931447" flipH="1">
              <a:off x="462928" y="1037943"/>
              <a:ext cx="5604" cy="18171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66" name="Google Shape;14566;p38"/>
            <p:cNvGrpSpPr/>
            <p:nvPr/>
          </p:nvGrpSpPr>
          <p:grpSpPr>
            <a:xfrm rot="5400000">
              <a:off x="752993" y="639922"/>
              <a:ext cx="530363" cy="530363"/>
              <a:chOff x="6804466" y="-316297"/>
              <a:chExt cx="252434" cy="252434"/>
            </a:xfrm>
          </p:grpSpPr>
          <p:sp>
            <p:nvSpPr>
              <p:cNvPr id="14567" name="Google Shape;14567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8" name="Google Shape;14568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9" name="Google Shape;14569;p38"/>
            <p:cNvGrpSpPr/>
            <p:nvPr/>
          </p:nvGrpSpPr>
          <p:grpSpPr>
            <a:xfrm rot="5400000">
              <a:off x="343354" y="1149300"/>
              <a:ext cx="192691" cy="192691"/>
              <a:chOff x="7291941" y="112804"/>
              <a:chExt cx="192691" cy="192691"/>
            </a:xfrm>
          </p:grpSpPr>
          <p:sp>
            <p:nvSpPr>
              <p:cNvPr id="14570" name="Google Shape;14570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1" name="Google Shape;14571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2" name="Google Shape;14572;p38"/>
            <p:cNvGrpSpPr/>
            <p:nvPr/>
          </p:nvGrpSpPr>
          <p:grpSpPr>
            <a:xfrm rot="5400000">
              <a:off x="406422" y="826392"/>
              <a:ext cx="259696" cy="259696"/>
              <a:chOff x="6969033" y="-17269"/>
              <a:chExt cx="259696" cy="259696"/>
            </a:xfrm>
          </p:grpSpPr>
          <p:sp>
            <p:nvSpPr>
              <p:cNvPr id="14564" name="Google Shape;14564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3" name="Google Shape;14573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4" name="Google Shape;14574;p38"/>
            <p:cNvGrpSpPr/>
            <p:nvPr/>
          </p:nvGrpSpPr>
          <p:grpSpPr>
            <a:xfrm rot="5400000">
              <a:off x="1326029" y="996891"/>
              <a:ext cx="365751" cy="365751"/>
              <a:chOff x="6804466" y="-316297"/>
              <a:chExt cx="252434" cy="252434"/>
            </a:xfrm>
          </p:grpSpPr>
          <p:sp>
            <p:nvSpPr>
              <p:cNvPr id="14575" name="Google Shape;14575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6" name="Google Shape;14576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77" name="Google Shape;14577;p38"/>
            <p:cNvCxnSpPr>
              <a:stCxn id="14567" idx="0"/>
              <a:endCxn id="14575" idx="4"/>
            </p:cNvCxnSpPr>
            <p:nvPr/>
          </p:nvCxnSpPr>
          <p:spPr>
            <a:xfrm rot="900395">
              <a:off x="1189248" y="1008981"/>
              <a:ext cx="206233" cy="91329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78" name="Google Shape;14578;p38"/>
            <p:cNvGrpSpPr/>
            <p:nvPr/>
          </p:nvGrpSpPr>
          <p:grpSpPr>
            <a:xfrm rot="5400000">
              <a:off x="1055710" y="291781"/>
              <a:ext cx="274320" cy="274320"/>
              <a:chOff x="6804466" y="-316297"/>
              <a:chExt cx="252434" cy="252434"/>
            </a:xfrm>
          </p:grpSpPr>
          <p:sp>
            <p:nvSpPr>
              <p:cNvPr id="14579" name="Google Shape;14579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0" name="Google Shape;14580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81" name="Google Shape;14581;p38"/>
            <p:cNvCxnSpPr>
              <a:stCxn id="14567" idx="2"/>
              <a:endCxn id="14579" idx="6"/>
            </p:cNvCxnSpPr>
            <p:nvPr/>
          </p:nvCxnSpPr>
          <p:spPr>
            <a:xfrm rot="-9884693" flipH="1">
              <a:off x="1122806" y="521604"/>
              <a:ext cx="3421" cy="20091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Docente: Ing. Nicole Miranda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GENERALIDADES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s-ES" sz="1600" dirty="0"/>
              <a:t>La nomenclatura química es el sistema de reglas que se utiliza para nombrar y representar los </a:t>
            </a:r>
            <a:r>
              <a:rPr lang="es-ES" sz="1600" dirty="0" smtClean="0"/>
              <a:t>diversos compuestos químicos, conocidos </a:t>
            </a:r>
            <a:r>
              <a:rPr lang="es-ES" sz="1600" dirty="0"/>
              <a:t>por el </a:t>
            </a:r>
            <a:r>
              <a:rPr lang="es-ES" sz="1600" dirty="0" smtClean="0"/>
              <a:t>Ser Humano, dependiendo de los elementos que </a:t>
            </a:r>
            <a:r>
              <a:rPr lang="es-ES" sz="1600" dirty="0"/>
              <a:t>los componen y de la </a:t>
            </a:r>
            <a:r>
              <a:rPr lang="es-ES" sz="1600" dirty="0" smtClean="0"/>
              <a:t>proporción en </a:t>
            </a:r>
            <a:r>
              <a:rPr lang="es-ES" sz="1600" dirty="0"/>
              <a:t>cada elemento</a:t>
            </a:r>
            <a:r>
              <a:rPr lang="es-ES" sz="1600" dirty="0" smtClean="0"/>
              <a:t>.</a:t>
            </a:r>
          </a:p>
          <a:p>
            <a:pPr marL="152400" indent="0" algn="just">
              <a:buNone/>
            </a:pPr>
            <a:r>
              <a:rPr lang="es-ES" sz="1600" dirty="0"/>
              <a:t>La importancia de la nomenclatura química radica en la posibilidad de nombrar, organizar y clasificar los diversos tipos de </a:t>
            </a:r>
            <a:r>
              <a:rPr lang="es-ES" sz="1600" dirty="0" smtClean="0"/>
              <a:t>compuestos químicos, </a:t>
            </a:r>
            <a:r>
              <a:rPr lang="es-ES" sz="1600" dirty="0"/>
              <a:t>de manera tal que solamente </a:t>
            </a:r>
            <a:r>
              <a:rPr lang="es-ES" sz="1600" b="1" dirty="0"/>
              <a:t>con su término identificativo se pueda tener una idea de qué tipo de elementos los componen</a:t>
            </a:r>
            <a:r>
              <a:rPr lang="es-ES" sz="1600" dirty="0"/>
              <a:t> y, por lo tanto, qué tipo de reacciones pueden esperarse de estos compuestos</a:t>
            </a:r>
            <a:r>
              <a:rPr lang="es-ES" sz="1600" dirty="0" smtClean="0"/>
              <a:t>.</a:t>
            </a:r>
          </a:p>
          <a:p>
            <a:pPr marL="152400" indent="0" algn="just">
              <a:buNone/>
            </a:pPr>
            <a:endParaRPr lang="es-ES" sz="1600" dirty="0"/>
          </a:p>
          <a:p>
            <a:pPr marL="152400" indent="0" algn="just">
              <a:buNone/>
            </a:pPr>
            <a:endParaRPr lang="es-ES" sz="1600" dirty="0" smtClean="0"/>
          </a:p>
          <a:p>
            <a:pPr marL="152400" indent="0" algn="just">
              <a:buNone/>
            </a:pPr>
            <a:endParaRPr lang="es-ES" sz="1600" dirty="0"/>
          </a:p>
          <a:p>
            <a:pPr marL="152400" indent="0" algn="just">
              <a:buNone/>
            </a:pPr>
            <a:endParaRPr lang="es-ES" sz="1600" dirty="0" smtClean="0"/>
          </a:p>
          <a:p>
            <a:pPr marL="152400" indent="0" algn="just">
              <a:buNone/>
            </a:pPr>
            <a:endParaRPr lang="es-ES" sz="1600" dirty="0"/>
          </a:p>
          <a:p>
            <a:pPr marL="152400" indent="0" algn="just">
              <a:buNone/>
            </a:pPr>
            <a:endParaRPr lang="es-ES" sz="1600" dirty="0" smtClean="0"/>
          </a:p>
          <a:p>
            <a:pPr marL="152400" indent="0" algn="just">
              <a:buNone/>
            </a:pPr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9" y="2884406"/>
            <a:ext cx="3783305" cy="19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NOMENCLATURA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+mj-lt"/>
              <a:buAutoNum type="arabicPeriod"/>
            </a:pPr>
            <a:r>
              <a:rPr lang="es-ES" sz="1800" b="1" dirty="0"/>
              <a:t>Sistema funcional, clásico o tradicional. </a:t>
            </a:r>
            <a:r>
              <a:rPr lang="es-ES" sz="1800" dirty="0"/>
              <a:t>Emplea diversos sufijos y prefijos (como -oso, -</a:t>
            </a:r>
            <a:r>
              <a:rPr lang="es-ES" sz="1800" dirty="0" err="1"/>
              <a:t>ico</a:t>
            </a:r>
            <a:r>
              <a:rPr lang="es-ES" sz="1800" dirty="0"/>
              <a:t>, hipo-, per-) según la </a:t>
            </a:r>
            <a:r>
              <a:rPr lang="es-ES" sz="1800" dirty="0">
                <a:hlinkClick r:id="rId2"/>
              </a:rPr>
              <a:t>valencia</a:t>
            </a:r>
            <a:r>
              <a:rPr lang="es-ES" sz="1800" dirty="0"/>
              <a:t> atómica de los elementos del compuesto. Este sistema de nomenclatura se encuentra mayormente en desuso. Por ejemplo: El compuesto Ni</a:t>
            </a:r>
            <a:r>
              <a:rPr lang="es-ES" sz="1800" baseline="-25000" dirty="0"/>
              <a:t>2</a:t>
            </a:r>
            <a:r>
              <a:rPr lang="es-ES" sz="1800" dirty="0"/>
              <a:t>O</a:t>
            </a:r>
            <a:r>
              <a:rPr lang="es-ES" sz="1800" baseline="-25000" dirty="0"/>
              <a:t>3</a:t>
            </a:r>
            <a:r>
              <a:rPr lang="es-ES" sz="1800" dirty="0"/>
              <a:t> se llama óxido </a:t>
            </a:r>
            <a:r>
              <a:rPr lang="es-ES" sz="1800" dirty="0" err="1"/>
              <a:t>niquélico</a:t>
            </a:r>
            <a:r>
              <a:rPr lang="es-ES" sz="1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ES" sz="1800" b="1" dirty="0" smtClean="0"/>
              <a:t>Sistema </a:t>
            </a:r>
            <a:r>
              <a:rPr lang="es-ES" sz="1800" b="1" dirty="0" err="1"/>
              <a:t>estequiométrico</a:t>
            </a:r>
            <a:r>
              <a:rPr lang="es-ES" sz="1800" b="1" dirty="0"/>
              <a:t> o sistemático (recomendado por la IUPAC). </a:t>
            </a:r>
            <a:r>
              <a:rPr lang="es-ES" sz="1800" dirty="0"/>
              <a:t>Nombra los compuestos en base al número de </a:t>
            </a:r>
            <a:r>
              <a:rPr lang="es-ES" sz="1800" dirty="0">
                <a:hlinkClick r:id="rId3"/>
              </a:rPr>
              <a:t>átomos</a:t>
            </a:r>
            <a:r>
              <a:rPr lang="es-ES" sz="1800" dirty="0"/>
              <a:t> de cada elemento que los forman. Por ejemplo: El compuesto Ni</a:t>
            </a:r>
            <a:r>
              <a:rPr lang="es-ES" sz="1800" baseline="-25000" dirty="0"/>
              <a:t>2</a:t>
            </a:r>
            <a:r>
              <a:rPr lang="es-ES" sz="1800" dirty="0"/>
              <a:t>O</a:t>
            </a:r>
            <a:r>
              <a:rPr lang="es-ES" sz="1800" baseline="-25000" dirty="0"/>
              <a:t>3</a:t>
            </a:r>
            <a:r>
              <a:rPr lang="es-ES" sz="1800" dirty="0"/>
              <a:t> se llama trióxido de </a:t>
            </a:r>
            <a:r>
              <a:rPr lang="es-ES" sz="1800" dirty="0" err="1"/>
              <a:t>diníquel</a:t>
            </a:r>
            <a:r>
              <a:rPr lang="es-ES" sz="1800" dirty="0"/>
              <a:t>.</a:t>
            </a:r>
          </a:p>
          <a:p>
            <a:pPr algn="just"/>
            <a:r>
              <a:rPr lang="es-ES" sz="1800" b="1" dirty="0" smtClean="0"/>
              <a:t>Sistema </a:t>
            </a:r>
            <a:r>
              <a:rPr lang="es-ES" sz="1800" b="1" dirty="0"/>
              <a:t>STOCK. </a:t>
            </a:r>
            <a:r>
              <a:rPr lang="es-ES" sz="1800" dirty="0"/>
              <a:t>En este sistema el nombre del </a:t>
            </a:r>
            <a:r>
              <a:rPr lang="es-ES" sz="1800" dirty="0">
                <a:hlinkClick r:id="rId4"/>
              </a:rPr>
              <a:t>compuesto</a:t>
            </a:r>
            <a:r>
              <a:rPr lang="es-ES" sz="1800" dirty="0"/>
              <a:t> incluye en números romanos (y a veces como subíndice) la valencia de los átomos presentes en la molécula del compuesto. Por ejemplo: El compuesto Ni</a:t>
            </a:r>
            <a:r>
              <a:rPr lang="es-ES" sz="1800" baseline="-25000" dirty="0"/>
              <a:t>2</a:t>
            </a:r>
            <a:r>
              <a:rPr lang="es-ES" sz="1800" dirty="0"/>
              <a:t>O</a:t>
            </a:r>
            <a:r>
              <a:rPr lang="es-ES" sz="1800" baseline="-25000" dirty="0"/>
              <a:t>3</a:t>
            </a:r>
            <a:r>
              <a:rPr lang="es-ES" sz="1800" dirty="0"/>
              <a:t> se llama óxido de </a:t>
            </a:r>
            <a:r>
              <a:rPr lang="es-ES" sz="1800" dirty="0">
                <a:hlinkClick r:id="rId5"/>
              </a:rPr>
              <a:t>níquel</a:t>
            </a:r>
            <a:r>
              <a:rPr lang="es-ES" sz="1800" dirty="0"/>
              <a:t> (III).</a:t>
            </a:r>
          </a:p>
          <a:p>
            <a:pPr marL="152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1611600"/>
            <a:ext cx="2869020" cy="2183160"/>
          </a:xfrm>
        </p:spPr>
        <p:txBody>
          <a:bodyPr/>
          <a:lstStyle/>
          <a:p>
            <a:r>
              <a:rPr lang="es-EC" dirty="0" smtClean="0"/>
              <a:t>FORMULACIÓN Y NOMENCLATURA DE COMPUESTOS BINARIOS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28" y="533400"/>
            <a:ext cx="4967464" cy="34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Compuestos Binarios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S" dirty="0" smtClean="0"/>
              <a:t>Los </a:t>
            </a:r>
            <a:r>
              <a:rPr lang="es-ES" dirty="0"/>
              <a:t>compuestos binarios son aquellos formados por </a:t>
            </a:r>
            <a:r>
              <a:rPr lang="es-ES" b="1" dirty="0"/>
              <a:t>dos elementos diferentes</a:t>
            </a:r>
            <a:r>
              <a:rPr lang="es-ES" dirty="0"/>
              <a:t>. La correcta formulación y nomenclatura de estos compuestos depende de los elementos involucrados, sus estados de oxidación y si se trata de compuestos iónicos o </a:t>
            </a:r>
            <a:r>
              <a:rPr lang="es-ES" dirty="0" smtClean="0"/>
              <a:t>covalentes</a:t>
            </a:r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r>
              <a:rPr lang="es-ES" dirty="0" smtClean="0"/>
              <a:t>.</a:t>
            </a:r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5" name="AutoShape 2" descr="Compuestos binarios: formación, tipos, ejemplos, nomencl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82" y="2014875"/>
            <a:ext cx="3127058" cy="21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Compuestos Binarios con el Oxígeno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s-ES" sz="1400" b="1" dirty="0" smtClean="0">
                <a:solidFill>
                  <a:schemeClr val="accent2"/>
                </a:solidFill>
              </a:rPr>
              <a:t>Compuestos </a:t>
            </a:r>
            <a:r>
              <a:rPr lang="es-ES" sz="1400" b="1" dirty="0">
                <a:solidFill>
                  <a:schemeClr val="accent2"/>
                </a:solidFill>
              </a:rPr>
              <a:t>binarios con el oxígeno (óxidos)</a:t>
            </a:r>
          </a:p>
          <a:p>
            <a:pPr marL="152400" indent="0" algn="just">
              <a:buNone/>
            </a:pPr>
            <a:r>
              <a:rPr lang="es-ES" dirty="0"/>
              <a:t>Son compuestos formados por </a:t>
            </a:r>
            <a:r>
              <a:rPr lang="es-ES" b="1" dirty="0"/>
              <a:t>oxígeno y otro elemento</a:t>
            </a:r>
            <a:r>
              <a:rPr lang="es-ES" dirty="0"/>
              <a:t> (metal o no metal</a:t>
            </a:r>
            <a:r>
              <a:rPr lang="es-ES" dirty="0" smtClean="0"/>
              <a:t>).</a:t>
            </a:r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2"/>
                </a:solidFill>
              </a:rPr>
              <a:t>Óxidos </a:t>
            </a:r>
            <a:r>
              <a:rPr lang="es-ES" b="1" dirty="0">
                <a:solidFill>
                  <a:schemeClr val="bg2"/>
                </a:solidFill>
              </a:rPr>
              <a:t>metálicos (óxidos básicos):</a:t>
            </a:r>
          </a:p>
          <a:p>
            <a:pPr marL="152400" indent="0" algn="just">
              <a:buNone/>
            </a:pPr>
            <a:r>
              <a:rPr lang="es-ES" dirty="0"/>
              <a:t>Formados por un </a:t>
            </a:r>
            <a:r>
              <a:rPr lang="es-ES" b="1" dirty="0"/>
              <a:t>metal + oxígeno</a:t>
            </a:r>
            <a:r>
              <a:rPr lang="es-ES" dirty="0"/>
              <a:t>.</a:t>
            </a:r>
          </a:p>
          <a:p>
            <a:pPr marL="152400" indent="0" algn="just">
              <a:buNone/>
            </a:pPr>
            <a:r>
              <a:rPr lang="es-ES" dirty="0"/>
              <a:t>Ejemplo:</a:t>
            </a:r>
          </a:p>
          <a:p>
            <a:pPr lvl="1" algn="just"/>
            <a:r>
              <a:rPr lang="es-ES" dirty="0" err="1" smtClean="0"/>
              <a:t>Fe</a:t>
            </a:r>
            <a:r>
              <a:rPr lang="es-ES" dirty="0" err="1"/>
              <a:t>₂O</a:t>
            </a:r>
            <a:r>
              <a:rPr lang="es-ES" dirty="0"/>
              <a:t>₃: óxido férrico (si el hierro actúa con valencia +3)</a:t>
            </a:r>
          </a:p>
          <a:p>
            <a:pPr marL="152400" indent="0" algn="just">
              <a:buNone/>
            </a:pPr>
            <a:r>
              <a:rPr lang="en-US" b="1" dirty="0" err="1"/>
              <a:t>Nomenclatura</a:t>
            </a:r>
            <a:r>
              <a:rPr lang="en-US" b="1" dirty="0"/>
              <a:t>:</a:t>
            </a:r>
            <a:endParaRPr lang="en-US" dirty="0"/>
          </a:p>
          <a:p>
            <a:pPr marL="152400" indent="0" algn="just">
              <a:buNone/>
            </a:pPr>
            <a:r>
              <a:rPr lang="en-US" b="1" dirty="0" err="1"/>
              <a:t>Tradicional</a:t>
            </a:r>
            <a:r>
              <a:rPr lang="en-US" dirty="0"/>
              <a:t>: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prefijos</a:t>
            </a:r>
            <a:r>
              <a:rPr lang="en-US" dirty="0"/>
              <a:t> o </a:t>
            </a:r>
            <a:r>
              <a:rPr lang="en-US" dirty="0" err="1"/>
              <a:t>sufijos</a:t>
            </a:r>
            <a:r>
              <a:rPr lang="en-US" dirty="0"/>
              <a:t> (</a:t>
            </a:r>
            <a:r>
              <a:rPr lang="en-US" dirty="0" err="1"/>
              <a:t>óxido</a:t>
            </a:r>
            <a:r>
              <a:rPr lang="en-US" dirty="0"/>
              <a:t> </a:t>
            </a:r>
            <a:r>
              <a:rPr lang="en-US" dirty="0" err="1"/>
              <a:t>ferroso</a:t>
            </a:r>
            <a:r>
              <a:rPr lang="en-US" dirty="0"/>
              <a:t> / </a:t>
            </a:r>
            <a:r>
              <a:rPr lang="en-US" dirty="0" err="1"/>
              <a:t>férrico</a:t>
            </a:r>
            <a:r>
              <a:rPr lang="en-US" dirty="0"/>
              <a:t>)</a:t>
            </a:r>
          </a:p>
          <a:p>
            <a:pPr marL="152400" indent="0" algn="just">
              <a:buNone/>
            </a:pPr>
            <a:r>
              <a:rPr lang="en-US" b="1" dirty="0"/>
              <a:t>Stock</a:t>
            </a:r>
            <a:r>
              <a:rPr lang="en-US" dirty="0"/>
              <a:t>: se </a:t>
            </a:r>
            <a:r>
              <a:rPr lang="en-US" dirty="0" err="1"/>
              <a:t>indica</a:t>
            </a:r>
            <a:r>
              <a:rPr lang="en-US" dirty="0"/>
              <a:t> la </a:t>
            </a:r>
            <a:r>
              <a:rPr lang="en-US" dirty="0" err="1"/>
              <a:t>valencia</a:t>
            </a:r>
            <a:r>
              <a:rPr lang="en-US" dirty="0"/>
              <a:t> con </a:t>
            </a:r>
            <a:r>
              <a:rPr lang="en-US" dirty="0" err="1"/>
              <a:t>números</a:t>
            </a:r>
            <a:r>
              <a:rPr lang="en-US" dirty="0"/>
              <a:t> </a:t>
            </a:r>
            <a:r>
              <a:rPr lang="en-US" dirty="0" err="1"/>
              <a:t>romanos</a:t>
            </a:r>
            <a:r>
              <a:rPr lang="en-US" dirty="0"/>
              <a:t> (</a:t>
            </a:r>
            <a:r>
              <a:rPr lang="en-US" dirty="0" err="1"/>
              <a:t>óxido</a:t>
            </a:r>
            <a:r>
              <a:rPr lang="en-US" dirty="0"/>
              <a:t> de </a:t>
            </a:r>
            <a:r>
              <a:rPr lang="en-US" dirty="0" err="1"/>
              <a:t>hierro</a:t>
            </a:r>
            <a:r>
              <a:rPr lang="en-US" dirty="0"/>
              <a:t> (III))</a:t>
            </a:r>
          </a:p>
          <a:p>
            <a:pPr marL="152400" indent="0" algn="just">
              <a:buNone/>
            </a:pPr>
            <a:r>
              <a:rPr lang="en-US" b="1" dirty="0" err="1"/>
              <a:t>Sistemática</a:t>
            </a:r>
            <a:r>
              <a:rPr lang="en-US" dirty="0"/>
              <a:t>: se </a:t>
            </a:r>
            <a:r>
              <a:rPr lang="en-US" dirty="0" err="1"/>
              <a:t>usan</a:t>
            </a:r>
            <a:r>
              <a:rPr lang="en-US" dirty="0"/>
              <a:t> </a:t>
            </a:r>
            <a:r>
              <a:rPr lang="en-US" dirty="0" err="1"/>
              <a:t>prefijos</a:t>
            </a:r>
            <a:r>
              <a:rPr lang="en-US" dirty="0"/>
              <a:t> </a:t>
            </a:r>
            <a:r>
              <a:rPr lang="en-US" dirty="0" err="1"/>
              <a:t>griegos</a:t>
            </a:r>
            <a:r>
              <a:rPr lang="en-US" dirty="0"/>
              <a:t> (</a:t>
            </a:r>
            <a:r>
              <a:rPr lang="en-US" dirty="0" err="1"/>
              <a:t>trióxido</a:t>
            </a:r>
            <a:r>
              <a:rPr lang="en-US" dirty="0"/>
              <a:t> de </a:t>
            </a:r>
            <a:r>
              <a:rPr lang="en-US" dirty="0" err="1"/>
              <a:t>dihierro</a:t>
            </a:r>
            <a:r>
              <a:rPr lang="en-US" dirty="0" smtClean="0"/>
              <a:t>)</a:t>
            </a:r>
          </a:p>
          <a:p>
            <a:pPr marL="152400" indent="0" algn="just">
              <a:buNone/>
            </a:pPr>
            <a:endParaRPr lang="en-US" dirty="0"/>
          </a:p>
          <a:p>
            <a:pPr marL="4381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2"/>
                </a:solidFill>
              </a:rPr>
              <a:t>Óxidos</a:t>
            </a:r>
            <a:r>
              <a:rPr lang="en-US" b="1" dirty="0" smtClean="0">
                <a:solidFill>
                  <a:schemeClr val="bg2"/>
                </a:solidFill>
              </a:rPr>
              <a:t> no </a:t>
            </a:r>
            <a:r>
              <a:rPr lang="en-US" b="1" dirty="0" err="1" smtClean="0">
                <a:solidFill>
                  <a:schemeClr val="bg2"/>
                </a:solidFill>
              </a:rPr>
              <a:t>metálicos</a:t>
            </a:r>
            <a:r>
              <a:rPr lang="en-US" b="1" dirty="0" smtClean="0">
                <a:solidFill>
                  <a:schemeClr val="bg2"/>
                </a:solidFill>
              </a:rPr>
              <a:t> (</a:t>
            </a:r>
            <a:r>
              <a:rPr lang="en-US" b="1" dirty="0" err="1" smtClean="0">
                <a:solidFill>
                  <a:schemeClr val="bg2"/>
                </a:solidFill>
              </a:rPr>
              <a:t>óxidos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ácidos</a:t>
            </a:r>
            <a:r>
              <a:rPr lang="en-US" b="1" dirty="0" smtClean="0">
                <a:solidFill>
                  <a:schemeClr val="bg2"/>
                </a:solidFill>
              </a:rPr>
              <a:t> o </a:t>
            </a:r>
            <a:r>
              <a:rPr lang="en-US" b="1" dirty="0" err="1" smtClean="0">
                <a:solidFill>
                  <a:schemeClr val="bg2"/>
                </a:solidFill>
              </a:rPr>
              <a:t>anhídridos</a:t>
            </a:r>
            <a:r>
              <a:rPr lang="en-US" b="1" dirty="0" smtClean="0">
                <a:solidFill>
                  <a:schemeClr val="bg2"/>
                </a:solidFill>
              </a:rPr>
              <a:t>):                                          </a:t>
            </a:r>
          </a:p>
          <a:p>
            <a:pPr marL="152400" indent="0" algn="just">
              <a:buNone/>
            </a:pPr>
            <a:r>
              <a:rPr lang="en-US" dirty="0" err="1" smtClean="0"/>
              <a:t>Formados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b="1" dirty="0"/>
              <a:t>no metal + </a:t>
            </a:r>
            <a:r>
              <a:rPr lang="en-US" b="1" dirty="0" err="1"/>
              <a:t>oxígeno</a:t>
            </a:r>
            <a:r>
              <a:rPr lang="en-US" dirty="0"/>
              <a:t>.</a:t>
            </a:r>
          </a:p>
          <a:p>
            <a:pPr marL="152400" indent="0" algn="just">
              <a:buNone/>
            </a:pPr>
            <a:r>
              <a:rPr lang="en-US" dirty="0" err="1"/>
              <a:t>Ejemplo</a:t>
            </a:r>
            <a:r>
              <a:rPr lang="en-US" dirty="0"/>
              <a:t>:</a:t>
            </a:r>
          </a:p>
          <a:p>
            <a:pPr lvl="1" algn="just"/>
            <a:r>
              <a:rPr lang="en-US" dirty="0" smtClean="0"/>
              <a:t>SO</a:t>
            </a:r>
            <a:r>
              <a:rPr lang="en-US" dirty="0"/>
              <a:t>₃: </a:t>
            </a:r>
            <a:r>
              <a:rPr lang="en-US" dirty="0" err="1"/>
              <a:t>trióxido</a:t>
            </a:r>
            <a:r>
              <a:rPr lang="en-US" dirty="0"/>
              <a:t> de </a:t>
            </a:r>
            <a:r>
              <a:rPr lang="en-US" dirty="0" err="1" smtClean="0"/>
              <a:t>azufre</a:t>
            </a:r>
            <a:endParaRPr lang="es-ES" dirty="0"/>
          </a:p>
          <a:p>
            <a:pPr marL="152400" indent="0">
              <a:buNone/>
            </a:pPr>
            <a:endParaRPr lang="en-US" dirty="0"/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107" t="39254"/>
          <a:stretch/>
        </p:blipFill>
        <p:spPr>
          <a:xfrm>
            <a:off x="5311000" y="1188425"/>
            <a:ext cx="3185390" cy="838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62375" y="3731347"/>
            <a:ext cx="39471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Nomenclatura</a:t>
            </a:r>
            <a:r>
              <a:rPr lang="en-US" sz="1200" dirty="0" smtClean="0"/>
              <a:t>: </a:t>
            </a:r>
            <a:endParaRPr lang="en-US" sz="1200" dirty="0"/>
          </a:p>
          <a:p>
            <a:r>
              <a:rPr lang="en-US" sz="1200" dirty="0" err="1"/>
              <a:t>Tradicional</a:t>
            </a:r>
            <a:r>
              <a:rPr lang="en-US" sz="1200" dirty="0"/>
              <a:t>:  </a:t>
            </a:r>
            <a:r>
              <a:rPr lang="en-US" sz="1200" dirty="0" err="1"/>
              <a:t>Anhídrido</a:t>
            </a:r>
            <a:r>
              <a:rPr lang="en-US" sz="1200" dirty="0"/>
              <a:t> </a:t>
            </a:r>
            <a:r>
              <a:rPr lang="en-US" sz="1200" dirty="0" err="1"/>
              <a:t>sulfúrico</a:t>
            </a:r>
            <a:endParaRPr lang="en-US" sz="1200" dirty="0"/>
          </a:p>
          <a:p>
            <a:r>
              <a:rPr lang="en-US" sz="1200" dirty="0" smtClean="0"/>
              <a:t>Stock</a:t>
            </a:r>
            <a:r>
              <a:rPr lang="en-US" sz="1200" dirty="0"/>
              <a:t>: </a:t>
            </a:r>
            <a:r>
              <a:rPr lang="en-US" sz="1200" dirty="0" err="1" smtClean="0"/>
              <a:t>Óxido</a:t>
            </a:r>
            <a:r>
              <a:rPr lang="en-US" sz="1200" dirty="0" smtClean="0"/>
              <a:t> de </a:t>
            </a:r>
            <a:r>
              <a:rPr lang="en-US" sz="1200" dirty="0" err="1" smtClean="0"/>
              <a:t>Azufre</a:t>
            </a:r>
            <a:r>
              <a:rPr lang="en-US" sz="1200" dirty="0" smtClean="0"/>
              <a:t> (VI)</a:t>
            </a:r>
          </a:p>
          <a:p>
            <a:r>
              <a:rPr lang="en-US" sz="1200" dirty="0" err="1" smtClean="0"/>
              <a:t>Sistemática</a:t>
            </a:r>
            <a:r>
              <a:rPr lang="en-US" sz="1200" dirty="0" smtClean="0"/>
              <a:t>: </a:t>
            </a:r>
            <a:r>
              <a:rPr lang="en-US" sz="1200" dirty="0" err="1" smtClean="0"/>
              <a:t>Trióxido</a:t>
            </a:r>
            <a:r>
              <a:rPr lang="en-US" sz="1200" dirty="0" smtClean="0"/>
              <a:t> de </a:t>
            </a:r>
            <a:r>
              <a:rPr lang="en-US" sz="1200" dirty="0" err="1" smtClean="0"/>
              <a:t>Azufre</a:t>
            </a:r>
            <a:endParaRPr lang="en-U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30115" y="2571425"/>
            <a:ext cx="35662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Nomenclatura</a:t>
            </a:r>
            <a:r>
              <a:rPr lang="en-US" sz="1200" dirty="0" smtClean="0"/>
              <a:t>: </a:t>
            </a:r>
            <a:endParaRPr lang="en-US" sz="1200" dirty="0"/>
          </a:p>
          <a:p>
            <a:r>
              <a:rPr lang="en-US" sz="1200" dirty="0" err="1"/>
              <a:t>Tradicional</a:t>
            </a:r>
            <a:r>
              <a:rPr lang="en-US" sz="1200" dirty="0"/>
              <a:t>:  </a:t>
            </a:r>
            <a:r>
              <a:rPr lang="en-US" sz="1200" dirty="0" err="1" smtClean="0"/>
              <a:t>Óxido</a:t>
            </a:r>
            <a:r>
              <a:rPr lang="en-US" sz="1200" dirty="0" smtClean="0"/>
              <a:t> </a:t>
            </a:r>
            <a:r>
              <a:rPr lang="en-US" sz="1200" dirty="0" err="1" smtClean="0"/>
              <a:t>Férrico</a:t>
            </a:r>
            <a:endParaRPr lang="en-US" sz="1200" dirty="0" smtClean="0"/>
          </a:p>
          <a:p>
            <a:r>
              <a:rPr lang="en-US" sz="1200" dirty="0" smtClean="0"/>
              <a:t>Stock</a:t>
            </a:r>
            <a:r>
              <a:rPr lang="en-US" sz="1200" dirty="0"/>
              <a:t>: </a:t>
            </a:r>
            <a:r>
              <a:rPr lang="en-US" sz="1200" dirty="0" err="1" smtClean="0"/>
              <a:t>Óxido</a:t>
            </a:r>
            <a:r>
              <a:rPr lang="en-US" sz="1200" dirty="0" smtClean="0"/>
              <a:t> de </a:t>
            </a:r>
            <a:r>
              <a:rPr lang="en-US" sz="1200" dirty="0" err="1" smtClean="0"/>
              <a:t>Hierro</a:t>
            </a:r>
            <a:r>
              <a:rPr lang="en-US" sz="1200" dirty="0" smtClean="0"/>
              <a:t> (III)</a:t>
            </a:r>
          </a:p>
          <a:p>
            <a:r>
              <a:rPr lang="en-US" sz="1200" dirty="0" err="1" smtClean="0"/>
              <a:t>Sistemática</a:t>
            </a:r>
            <a:r>
              <a:rPr lang="en-US" sz="1200" dirty="0" smtClean="0"/>
              <a:t>: </a:t>
            </a:r>
            <a:r>
              <a:rPr lang="en-US" sz="1200" dirty="0" err="1" smtClean="0"/>
              <a:t>Trióxido</a:t>
            </a:r>
            <a:r>
              <a:rPr lang="en-US" sz="1200" dirty="0" smtClean="0"/>
              <a:t> de </a:t>
            </a:r>
            <a:r>
              <a:rPr lang="en-US" sz="1200" dirty="0" err="1" smtClean="0"/>
              <a:t>Dihierro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21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Peróxidos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S" dirty="0" smtClean="0"/>
              <a:t>Los </a:t>
            </a:r>
            <a:r>
              <a:rPr lang="es-ES" dirty="0"/>
              <a:t>peróxidos son compuestos químicos que contienen el grupo peróxido, es decir, el ion O₂²⁻, en el que cada átomo de oxígeno tiene estado de oxidación −</a:t>
            </a:r>
            <a:r>
              <a:rPr lang="es-ES" dirty="0" smtClean="0"/>
              <a:t>1.</a:t>
            </a:r>
          </a:p>
          <a:p>
            <a:pPr marL="152400" indent="0">
              <a:buNone/>
            </a:pPr>
            <a:r>
              <a:rPr lang="es-ES" dirty="0" smtClean="0"/>
              <a:t>Ejemplo:</a:t>
            </a:r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r>
              <a:rPr lang="en-US" sz="1400" b="1" dirty="0" err="1"/>
              <a:t>Na₂O</a:t>
            </a:r>
            <a:r>
              <a:rPr lang="en-US" sz="1400" b="1" dirty="0" smtClean="0"/>
              <a:t>₂                           </a:t>
            </a:r>
            <a:r>
              <a:rPr lang="en-US" sz="1400" b="1" dirty="0" err="1" smtClean="0"/>
              <a:t>Peróxido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Sodio</a:t>
            </a:r>
            <a:endParaRPr lang="en-US" sz="1400" b="1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r>
              <a:rPr lang="en-US" b="1" dirty="0" err="1"/>
              <a:t>CaO</a:t>
            </a:r>
            <a:r>
              <a:rPr lang="en-US" b="1" dirty="0" smtClean="0"/>
              <a:t>₂                                   </a:t>
            </a:r>
            <a:r>
              <a:rPr lang="en-US" sz="1200" b="1" dirty="0" err="1" smtClean="0"/>
              <a:t>Peróxido</a:t>
            </a:r>
            <a:r>
              <a:rPr lang="en-US" sz="1200" b="1" dirty="0" smtClean="0"/>
              <a:t> </a:t>
            </a:r>
            <a:r>
              <a:rPr lang="en-US" sz="1200" b="1" dirty="0"/>
              <a:t>de </a:t>
            </a:r>
            <a:r>
              <a:rPr lang="en-US" sz="1200" b="1" dirty="0" err="1" smtClean="0"/>
              <a:t>Calcio</a:t>
            </a:r>
            <a:endParaRPr lang="en-US" sz="1200" b="1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90" y="1403345"/>
            <a:ext cx="299466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Compuestos Binarios con el </a:t>
            </a:r>
            <a:r>
              <a:rPr lang="es-EC" dirty="0" smtClean="0"/>
              <a:t>Hidrógeno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r>
              <a:rPr lang="es-ES" sz="1400" b="1" dirty="0">
                <a:solidFill>
                  <a:schemeClr val="accent2"/>
                </a:solidFill>
              </a:rPr>
              <a:t>Compuestos binarios con el </a:t>
            </a:r>
            <a:r>
              <a:rPr lang="es-ES" sz="1400" b="1" dirty="0" smtClean="0">
                <a:solidFill>
                  <a:schemeClr val="accent2"/>
                </a:solidFill>
              </a:rPr>
              <a:t>Hidrógeno (hidruros</a:t>
            </a:r>
            <a:r>
              <a:rPr lang="es-ES" sz="1400" b="1" dirty="0">
                <a:solidFill>
                  <a:schemeClr val="accent2"/>
                </a:solidFill>
              </a:rPr>
              <a:t>)</a:t>
            </a:r>
          </a:p>
          <a:p>
            <a:pPr marL="152400" indent="0" algn="just">
              <a:buNone/>
            </a:pPr>
            <a:r>
              <a:rPr lang="es-ES" dirty="0"/>
              <a:t>Son compuestos formados por </a:t>
            </a:r>
            <a:r>
              <a:rPr lang="es-ES" b="1" dirty="0" smtClean="0"/>
              <a:t>hidrógeno y </a:t>
            </a:r>
            <a:r>
              <a:rPr lang="es-ES" b="1" dirty="0"/>
              <a:t>otro elemento</a:t>
            </a:r>
            <a:r>
              <a:rPr lang="es-ES" dirty="0"/>
              <a:t> (metal o no metal).</a:t>
            </a:r>
          </a:p>
          <a:p>
            <a:pPr marL="152400" indent="0">
              <a:buNone/>
            </a:pPr>
            <a:r>
              <a:rPr lang="es-ES" dirty="0" smtClean="0"/>
              <a:t>El hidrógeno cuando actúa con </a:t>
            </a:r>
            <a:r>
              <a:rPr lang="es-ES" b="1" dirty="0" smtClean="0"/>
              <a:t>un metal tiene carga de (-1), </a:t>
            </a:r>
            <a:r>
              <a:rPr lang="es-ES" dirty="0" smtClean="0"/>
              <a:t>y cuando actúa con </a:t>
            </a:r>
            <a:r>
              <a:rPr lang="es-ES" b="1" dirty="0" smtClean="0"/>
              <a:t>un no metal tiene carga (+1)</a:t>
            </a:r>
            <a:r>
              <a:rPr lang="es-ES" dirty="0" smtClean="0"/>
              <a:t>.</a:t>
            </a:r>
          </a:p>
          <a:p>
            <a:pPr marL="152400" indent="0">
              <a:buNone/>
            </a:pPr>
            <a:r>
              <a:rPr lang="es-ES" dirty="0" smtClean="0"/>
              <a:t>Se clasifican en: 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Hidruros Metálicos</a:t>
            </a:r>
          </a:p>
          <a:p>
            <a:pPr marL="152400" indent="0">
              <a:buNone/>
            </a:pPr>
            <a:r>
              <a:rPr lang="es-ES" b="1" dirty="0" smtClean="0"/>
              <a:t>                     </a:t>
            </a:r>
          </a:p>
          <a:p>
            <a:pPr marL="152400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                    </a:t>
            </a:r>
            <a:r>
              <a:rPr lang="es-ES" sz="1600" dirty="0" err="1" smtClean="0"/>
              <a:t>NaH</a:t>
            </a:r>
            <a:r>
              <a:rPr lang="es-ES" sz="1600" dirty="0" smtClean="0"/>
              <a:t>                    </a:t>
            </a:r>
          </a:p>
          <a:p>
            <a:pPr marL="152400" indent="0">
              <a:buNone/>
            </a:pPr>
            <a:endParaRPr lang="es-ES" b="1" dirty="0"/>
          </a:p>
          <a:p>
            <a:pPr marL="152400" indent="0">
              <a:buNone/>
            </a:pPr>
            <a:endParaRPr lang="es-ES" b="1" dirty="0" smtClean="0"/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Hidruros No Metálicos ( ácidos hidrácidos)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es-ES" b="1" dirty="0" smtClean="0"/>
          </a:p>
          <a:p>
            <a:pPr marL="152400" indent="0">
              <a:buNone/>
            </a:pPr>
            <a:r>
              <a:rPr lang="es-ES" sz="1600" dirty="0" smtClean="0"/>
              <a:t>                                     </a:t>
            </a:r>
            <a:r>
              <a:rPr lang="en-US" sz="1600" dirty="0" err="1"/>
              <a:t>H₂</a:t>
            </a:r>
            <a:r>
              <a:rPr lang="en-US" sz="1600" dirty="0" err="1" smtClean="0"/>
              <a:t>Se</a:t>
            </a:r>
            <a:endParaRPr lang="en-US" sz="1600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4152817" y="2155927"/>
            <a:ext cx="39471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Nomenclatura</a:t>
            </a:r>
            <a:r>
              <a:rPr lang="en-US" sz="1200" dirty="0" smtClean="0"/>
              <a:t>: </a:t>
            </a:r>
            <a:endParaRPr lang="en-US" sz="1200" dirty="0"/>
          </a:p>
          <a:p>
            <a:r>
              <a:rPr lang="en-US" sz="1200" dirty="0" err="1"/>
              <a:t>Tradicional</a:t>
            </a:r>
            <a:r>
              <a:rPr lang="en-US" sz="1200" dirty="0"/>
              <a:t>:  </a:t>
            </a:r>
            <a:r>
              <a:rPr lang="en-US" sz="1200" dirty="0" err="1" smtClean="0"/>
              <a:t>Hidruro</a:t>
            </a:r>
            <a:r>
              <a:rPr lang="en-US" sz="1200" dirty="0" smtClean="0"/>
              <a:t> de </a:t>
            </a:r>
            <a:r>
              <a:rPr lang="en-US" sz="1200" dirty="0" err="1" smtClean="0"/>
              <a:t>Sódico</a:t>
            </a:r>
            <a:endParaRPr lang="en-US" sz="1200" dirty="0" smtClean="0"/>
          </a:p>
          <a:p>
            <a:r>
              <a:rPr lang="en-US" sz="1200" dirty="0" err="1"/>
              <a:t>Sistemática</a:t>
            </a:r>
            <a:r>
              <a:rPr lang="en-US" sz="1200" dirty="0"/>
              <a:t>: </a:t>
            </a:r>
            <a:r>
              <a:rPr lang="en-US" sz="1200" dirty="0" err="1"/>
              <a:t>Hidruro</a:t>
            </a:r>
            <a:r>
              <a:rPr lang="en-US" sz="1200" dirty="0"/>
              <a:t> de </a:t>
            </a:r>
            <a:r>
              <a:rPr lang="en-US" sz="1200" dirty="0" err="1" smtClean="0"/>
              <a:t>Sodio</a:t>
            </a:r>
            <a:endParaRPr lang="en-US" sz="1200" dirty="0" smtClean="0"/>
          </a:p>
          <a:p>
            <a:r>
              <a:rPr lang="en-US" sz="1200" dirty="0" smtClean="0"/>
              <a:t>Stock</a:t>
            </a:r>
            <a:r>
              <a:rPr lang="en-US" sz="1200" dirty="0"/>
              <a:t>: </a:t>
            </a:r>
            <a:r>
              <a:rPr lang="en-US" sz="1200" dirty="0" err="1" smtClean="0"/>
              <a:t>Hidruro</a:t>
            </a:r>
            <a:r>
              <a:rPr lang="en-US" sz="1200" dirty="0" smtClean="0"/>
              <a:t> de </a:t>
            </a:r>
            <a:r>
              <a:rPr lang="en-US" sz="1200" dirty="0" err="1" smtClean="0"/>
              <a:t>Sodio</a:t>
            </a:r>
            <a:r>
              <a:rPr lang="en-US" sz="1200" dirty="0" smtClean="0"/>
              <a:t> (I)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52817" y="3418927"/>
            <a:ext cx="39471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Nomenclatura</a:t>
            </a:r>
            <a:r>
              <a:rPr lang="en-US" sz="1200" dirty="0" smtClean="0"/>
              <a:t>: </a:t>
            </a:r>
            <a:endParaRPr lang="en-US" sz="1200" dirty="0"/>
          </a:p>
          <a:p>
            <a:r>
              <a:rPr lang="en-US" sz="1200" dirty="0" err="1"/>
              <a:t>Tradicional</a:t>
            </a:r>
            <a:r>
              <a:rPr lang="en-US" sz="1200" dirty="0"/>
              <a:t>: </a:t>
            </a:r>
            <a:r>
              <a:rPr lang="en-US" sz="1200" dirty="0" err="1" smtClean="0"/>
              <a:t>Ácido</a:t>
            </a:r>
            <a:r>
              <a:rPr lang="en-US" sz="1200" dirty="0" smtClean="0"/>
              <a:t> </a:t>
            </a:r>
            <a:r>
              <a:rPr lang="en-US" sz="1200" dirty="0" err="1" smtClean="0"/>
              <a:t>Selenhídrico</a:t>
            </a:r>
            <a:endParaRPr lang="en-US" sz="1200" dirty="0"/>
          </a:p>
          <a:p>
            <a:r>
              <a:rPr lang="en-US" sz="1200" dirty="0" err="1" smtClean="0"/>
              <a:t>Sistemática</a:t>
            </a:r>
            <a:r>
              <a:rPr lang="en-US" sz="1200" dirty="0" smtClean="0"/>
              <a:t>: </a:t>
            </a:r>
            <a:r>
              <a:rPr lang="en-US" sz="1200" dirty="0" err="1" smtClean="0"/>
              <a:t>Selenuro</a:t>
            </a:r>
            <a:r>
              <a:rPr lang="en-US" sz="1200" dirty="0" smtClean="0"/>
              <a:t> de </a:t>
            </a:r>
            <a:r>
              <a:rPr lang="en-US" sz="1200" dirty="0" err="1" smtClean="0"/>
              <a:t>Dihidrógeno</a:t>
            </a:r>
            <a:endParaRPr lang="en-US" sz="12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17220" y="4065258"/>
            <a:ext cx="312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Nota: </a:t>
            </a:r>
            <a:r>
              <a:rPr lang="es-ES" dirty="0" smtClean="0"/>
              <a:t>Se utiliza prefijo uro porque el no metal actúa con carga negativa.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Sales Binarias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just">
              <a:buNone/>
            </a:pPr>
            <a:endParaRPr lang="es-ES" sz="1400" b="1" dirty="0">
              <a:solidFill>
                <a:schemeClr val="accent2"/>
              </a:solidFill>
            </a:endParaRPr>
          </a:p>
          <a:p>
            <a:pPr marL="152400" indent="0" algn="just">
              <a:buNone/>
            </a:pPr>
            <a:r>
              <a:rPr lang="es-ES" dirty="0"/>
              <a:t>Son </a:t>
            </a:r>
            <a:r>
              <a:rPr lang="es-ES" dirty="0" smtClean="0"/>
              <a:t>compuestos iónicos formados por un metal y no metal; el metal actúa con carga positiva y el no metal actúa con carga negativa.</a:t>
            </a:r>
          </a:p>
          <a:p>
            <a:pPr marL="152400" indent="0" algn="just">
              <a:buNone/>
            </a:pPr>
            <a:endParaRPr lang="es-ES" dirty="0"/>
          </a:p>
          <a:p>
            <a:pPr marL="152400" indent="0" algn="just">
              <a:buNone/>
            </a:pPr>
            <a:endParaRPr lang="es-ES" dirty="0" smtClean="0"/>
          </a:p>
          <a:p>
            <a:pPr marL="152400" indent="0" algn="just">
              <a:buNone/>
            </a:pPr>
            <a:endParaRPr lang="es-ES" dirty="0" smtClean="0"/>
          </a:p>
          <a:p>
            <a:pPr marL="152400" indent="0" algn="just">
              <a:buNone/>
            </a:pPr>
            <a:endParaRPr lang="es-ES" dirty="0"/>
          </a:p>
          <a:p>
            <a:pPr marL="152400" indent="0" algn="just">
              <a:buNone/>
            </a:pPr>
            <a:endParaRPr lang="es-ES" dirty="0" smtClean="0"/>
          </a:p>
          <a:p>
            <a:pPr marL="152400" indent="0" algn="just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</a:t>
            </a:r>
            <a:r>
              <a:rPr lang="en-US" sz="1400" dirty="0" err="1" smtClean="0"/>
              <a:t>CaF</a:t>
            </a:r>
            <a:r>
              <a:rPr lang="en-US" sz="1400" dirty="0"/>
              <a:t>₂</a:t>
            </a:r>
            <a:endParaRPr lang="es-ES" dirty="0"/>
          </a:p>
          <a:p>
            <a:pPr marL="152400" indent="0" algn="just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r>
              <a:rPr lang="en-US" sz="1600" dirty="0" smtClean="0"/>
              <a:t>                      </a:t>
            </a:r>
            <a:endParaRPr lang="es-ES" dirty="0" smtClean="0"/>
          </a:p>
          <a:p>
            <a:pPr marL="152400" indent="0">
              <a:buNone/>
            </a:pPr>
            <a:endParaRPr lang="es-ES" dirty="0" smtClean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535596" y="2489838"/>
            <a:ext cx="44120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Nomenclatura</a:t>
            </a:r>
            <a:r>
              <a:rPr lang="en-US" sz="1200" dirty="0" smtClean="0"/>
              <a:t>: </a:t>
            </a:r>
            <a:endParaRPr lang="en-US" sz="1200" dirty="0"/>
          </a:p>
          <a:p>
            <a:r>
              <a:rPr lang="en-US" sz="1200" dirty="0" err="1"/>
              <a:t>Tradicional</a:t>
            </a:r>
            <a:r>
              <a:rPr lang="en-US" sz="1200" dirty="0"/>
              <a:t>:  </a:t>
            </a:r>
            <a:r>
              <a:rPr lang="en-US" sz="1200" dirty="0" err="1" smtClean="0"/>
              <a:t>Fluoruro</a:t>
            </a:r>
            <a:r>
              <a:rPr lang="en-US" sz="1200" dirty="0" smtClean="0"/>
              <a:t> </a:t>
            </a:r>
            <a:r>
              <a:rPr lang="en-US" sz="1200" dirty="0" err="1" smtClean="0"/>
              <a:t>Cálcico</a:t>
            </a:r>
            <a:endParaRPr lang="en-US" sz="1200" dirty="0" smtClean="0"/>
          </a:p>
          <a:p>
            <a:r>
              <a:rPr lang="en-US" sz="1200" dirty="0" err="1"/>
              <a:t>Sistemática</a:t>
            </a:r>
            <a:r>
              <a:rPr lang="en-US" sz="1200" dirty="0"/>
              <a:t>: </a:t>
            </a:r>
            <a:r>
              <a:rPr lang="en-US" sz="1200" dirty="0" err="1" smtClean="0"/>
              <a:t>Difluoruro</a:t>
            </a:r>
            <a:r>
              <a:rPr lang="en-US" sz="1200" dirty="0" smtClean="0"/>
              <a:t> de </a:t>
            </a:r>
            <a:r>
              <a:rPr lang="en-US" sz="1200" dirty="0" err="1" smtClean="0"/>
              <a:t>Calcio</a:t>
            </a:r>
            <a:endParaRPr lang="en-US" sz="1200" dirty="0" smtClean="0"/>
          </a:p>
          <a:p>
            <a:r>
              <a:rPr lang="en-US" sz="1200" dirty="0" smtClean="0"/>
              <a:t>Stock: </a:t>
            </a:r>
            <a:r>
              <a:rPr lang="en-US" sz="1200" dirty="0" err="1" smtClean="0"/>
              <a:t>Fluoruro</a:t>
            </a:r>
            <a:r>
              <a:rPr lang="en-US" sz="1200" dirty="0" smtClean="0"/>
              <a:t> de </a:t>
            </a:r>
            <a:r>
              <a:rPr lang="en-US" sz="1200" dirty="0" err="1" smtClean="0"/>
              <a:t>Calcio</a:t>
            </a:r>
            <a:r>
              <a:rPr lang="en-US" sz="1200" dirty="0" smtClean="0"/>
              <a:t> (II)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7220" y="4065258"/>
            <a:ext cx="70104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Nota: </a:t>
            </a:r>
            <a:r>
              <a:rPr lang="es-ES" dirty="0" smtClean="0"/>
              <a:t>Se utiliza prefijo uro porque el no metal actúa con carga negativa.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ENLACE QUÍMICO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860" y="904875"/>
            <a:ext cx="5410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ENLACE QUÍMICO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S" sz="1400" dirty="0" smtClean="0"/>
              <a:t>.</a:t>
            </a:r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r>
              <a:rPr lang="es-ES" sz="1400" dirty="0"/>
              <a:t>Es la fuerza que mantiene unidos a dos o más átomos en una molécula o compuesto. </a:t>
            </a: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/>
          </a:p>
          <a:p>
            <a:pPr marL="152400" indent="0">
              <a:buNone/>
            </a:pPr>
            <a:endParaRPr lang="es-EC" b="1" dirty="0" smtClean="0"/>
          </a:p>
          <a:p>
            <a:pPr marL="152400" indent="0">
              <a:buNone/>
            </a:pPr>
            <a:endParaRPr lang="es-EC" b="1" dirty="0" smtClean="0"/>
          </a:p>
          <a:p>
            <a:pPr marL="152400" indent="0" algn="just">
              <a:buNone/>
            </a:pPr>
            <a:r>
              <a:rPr lang="es-ES" sz="1400" b="1" dirty="0"/>
              <a:t>REGLA DEL OCTETO: </a:t>
            </a:r>
            <a:r>
              <a:rPr lang="es-ES" sz="1400" dirty="0"/>
              <a:t>Los átomos tienden a formar enlaces para alcanzar una configuración estable (regla del octeto), lo que generalmente implica tener 8 electrones en su capa de valencia (excepto el hidrógeno y helio que se estabilizan con 2).</a:t>
            </a:r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S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2055076"/>
            <a:ext cx="6594492" cy="10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37260" y="182880"/>
            <a:ext cx="68580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EXCEPCIONES A LA REGLA DEL OCTETO</a:t>
            </a:r>
            <a:endParaRPr lang="es-ES" sz="1800" dirty="0"/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Esta regla solo puede ser cumplida por la mayoría de los elementos </a:t>
            </a:r>
            <a:r>
              <a:rPr lang="es-ES" sz="1800" b="1" dirty="0"/>
              <a:t>representativos</a:t>
            </a:r>
            <a:r>
              <a:rPr lang="es-ES" sz="1800" dirty="0"/>
              <a:t> (es decir, los de los grupos A), ya que los elementos de transición (B) pueden tener más de 8 electrones en su capa externa.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Algunos elementos de los grupos A también hacen parte de dichas excepciones, debido a que pueden albergar más o menos de los 8 electrones.</a:t>
            </a:r>
            <a:br>
              <a:rPr lang="es-ES" sz="1800" dirty="0"/>
            </a:br>
            <a:r>
              <a:rPr lang="es-ES" sz="1800" dirty="0"/>
              <a:t>Por ejemplo, </a:t>
            </a:r>
            <a:r>
              <a:rPr lang="es-ES" sz="1800" b="1" dirty="0"/>
              <a:t>boro</a:t>
            </a:r>
            <a:r>
              <a:rPr lang="es-ES" sz="1800" dirty="0"/>
              <a:t> (B) que se puede rodear de 4 o 6 electrones, el </a:t>
            </a:r>
            <a:r>
              <a:rPr lang="es-ES" sz="1800" b="1" dirty="0"/>
              <a:t>fósforo</a:t>
            </a:r>
            <a:r>
              <a:rPr lang="es-ES" sz="1800" dirty="0"/>
              <a:t> (P), puede tener 10 electrones y el </a:t>
            </a:r>
            <a:r>
              <a:rPr lang="es-ES" sz="1800" b="1" dirty="0"/>
              <a:t>azufre</a:t>
            </a:r>
            <a:r>
              <a:rPr lang="es-ES" sz="1800" dirty="0"/>
              <a:t> (S) 12.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Tanto el </a:t>
            </a:r>
            <a:r>
              <a:rPr lang="es-ES" sz="1800" b="1" dirty="0"/>
              <a:t>hidrógeno</a:t>
            </a:r>
            <a:r>
              <a:rPr lang="es-ES" sz="1800" dirty="0"/>
              <a:t> (H) como el </a:t>
            </a:r>
            <a:r>
              <a:rPr lang="es-ES" sz="1800" b="1" dirty="0"/>
              <a:t>helio</a:t>
            </a:r>
            <a:r>
              <a:rPr lang="es-ES" sz="1800" dirty="0"/>
              <a:t> (He), no pueden alcanzar dicha regla ya que por poseer solamente un orbital de tipo </a:t>
            </a:r>
            <a:r>
              <a:rPr lang="es-ES" sz="1800" b="1" dirty="0"/>
              <a:t>S</a:t>
            </a:r>
            <a:r>
              <a:rPr lang="es-ES" sz="1800" dirty="0"/>
              <a:t> solo pueden albergar 2 electrones en su capa exterior.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77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ENLACES QUÍMICOS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466"/>
          <a:stretch/>
        </p:blipFill>
        <p:spPr>
          <a:xfrm>
            <a:off x="4122682" y="735433"/>
            <a:ext cx="4461642" cy="35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ENLACE IÓNICO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C" sz="1800" dirty="0" smtClean="0"/>
              <a:t>Este tipo de enlace se da por la transferencia de electrones de un átomo a otro. Es la unión de 2 iones de carga opuesta: un anión (carga negativa), y un catión (carga positiva).</a:t>
            </a:r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202680" y="2316480"/>
            <a:ext cx="2042160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Un enlace iónico se forma por la combinación de un metal y un no metal debido a la transferencia de electrones</a:t>
            </a:r>
            <a:endParaRPr lang="en-US" dirty="0"/>
          </a:p>
        </p:txBody>
      </p:sp>
      <p:pic>
        <p:nvPicPr>
          <p:cNvPr id="3074" name="Picture 2" descr="⚙️ Metales, No Metales y Metaloides de la tabla periódica ⚗️ [Fácil y  Rápido] | QUÍMICA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6"/>
          <a:stretch/>
        </p:blipFill>
        <p:spPr bwMode="auto">
          <a:xfrm>
            <a:off x="520263" y="1876096"/>
            <a:ext cx="5517930" cy="22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ENLACE COVALENTE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EC" sz="1800" dirty="0" smtClean="0"/>
              <a:t>Es </a:t>
            </a:r>
            <a:r>
              <a:rPr lang="es-EC" sz="1800" dirty="0"/>
              <a:t>una fuerza que une a dos átomos de elementos no metálicos para formar una </a:t>
            </a:r>
            <a:r>
              <a:rPr lang="es-EC" sz="1800" dirty="0" smtClean="0"/>
              <a:t>molécula. Este tipo de enlace se da por la compartición de electrones para que ambos átomos cumplan con la regla del octeto.</a:t>
            </a:r>
            <a:endParaRPr lang="es-EC" dirty="0" smtClean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s-EC" dirty="0" smtClean="0"/>
          </a:p>
          <a:p>
            <a:pPr marL="152400" indent="0">
              <a:buNone/>
            </a:pPr>
            <a:endParaRPr lang="es-EC" dirty="0"/>
          </a:p>
          <a:p>
            <a:pPr marL="152400" indent="0">
              <a:buNone/>
            </a:pP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6202680" y="2316480"/>
            <a:ext cx="20421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El </a:t>
            </a:r>
            <a:r>
              <a:rPr lang="en-US" sz="1800" dirty="0"/>
              <a:t>enlace C</a:t>
            </a:r>
            <a:r>
              <a:rPr lang="en-US" sz="1800" dirty="0" smtClean="0"/>
              <a:t>ovalente </a:t>
            </a:r>
            <a:r>
              <a:rPr lang="en-US" sz="1800" dirty="0"/>
              <a:t>se forma entre no </a:t>
            </a:r>
            <a:r>
              <a:rPr lang="en-US" sz="1800" dirty="0" err="1" smtClean="0"/>
              <a:t>metales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AutoShape 2" descr="Enlace covalente: qué es, características, tipos y ejemplos - Enciclopedia  Signific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07" y="2316480"/>
            <a:ext cx="3292793" cy="21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2680" y="395437"/>
            <a:ext cx="4572000" cy="42473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s-ES" sz="1800" b="1" dirty="0">
                <a:solidFill>
                  <a:srgbClr val="001D35"/>
                </a:solidFill>
                <a:latin typeface="Google Sans"/>
              </a:rPr>
              <a:t>Enlace </a:t>
            </a:r>
            <a:r>
              <a:rPr lang="es-ES" sz="1800" b="1" dirty="0" smtClean="0">
                <a:solidFill>
                  <a:srgbClr val="001D35"/>
                </a:solidFill>
                <a:latin typeface="Google Sans"/>
              </a:rPr>
              <a:t>Covalente Simple</a:t>
            </a:r>
            <a:r>
              <a:rPr lang="es-ES" sz="1800" b="1" dirty="0">
                <a:solidFill>
                  <a:srgbClr val="001D35"/>
                </a:solidFill>
                <a:latin typeface="Google Sans"/>
              </a:rPr>
              <a:t>: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1D35"/>
                </a:solidFill>
                <a:latin typeface="Google Sans"/>
              </a:rPr>
              <a:t>Dos átomos comparten un par de electrones. </a:t>
            </a:r>
            <a:endParaRPr lang="es-ES" sz="1800" dirty="0">
              <a:solidFill>
                <a:srgbClr val="0B57D0"/>
              </a:solidFill>
              <a:latin typeface="Google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1D35"/>
                </a:solidFill>
                <a:latin typeface="Google Sans"/>
              </a:rPr>
              <a:t>Se representa con una línea entre los símbolos de los átomos. </a:t>
            </a:r>
            <a:endParaRPr lang="es-ES" sz="1800" dirty="0" smtClean="0">
              <a:solidFill>
                <a:srgbClr val="001D35"/>
              </a:solidFill>
              <a:latin typeface="Google Sans"/>
            </a:endParaRPr>
          </a:p>
          <a:p>
            <a:pPr algn="just"/>
            <a:r>
              <a:rPr lang="es-ES" sz="1800" b="1" dirty="0">
                <a:solidFill>
                  <a:srgbClr val="001D35"/>
                </a:solidFill>
                <a:latin typeface="Google Sans"/>
              </a:rPr>
              <a:t>Enlace </a:t>
            </a:r>
            <a:r>
              <a:rPr lang="es-ES" sz="1800" b="1" dirty="0" smtClean="0">
                <a:solidFill>
                  <a:srgbClr val="001D35"/>
                </a:solidFill>
                <a:latin typeface="Google Sans"/>
              </a:rPr>
              <a:t>Covalente Doble</a:t>
            </a:r>
            <a:r>
              <a:rPr lang="es-ES" sz="1800" b="1" dirty="0">
                <a:solidFill>
                  <a:srgbClr val="001D35"/>
                </a:solidFill>
                <a:latin typeface="Google Sans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1D35"/>
                </a:solidFill>
                <a:latin typeface="Google Sans"/>
              </a:rPr>
              <a:t>Dos átomos comparten dos pares de electrones.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1D35"/>
                </a:solidFill>
                <a:latin typeface="Google Sans"/>
              </a:rPr>
              <a:t>Se representa con dos líneas entre los símbolos de los átomos. </a:t>
            </a:r>
            <a:endParaRPr lang="es-ES" sz="1800" dirty="0" smtClean="0">
              <a:solidFill>
                <a:srgbClr val="001D35"/>
              </a:solidFill>
              <a:latin typeface="Google Sans"/>
            </a:endParaRPr>
          </a:p>
          <a:p>
            <a:pPr algn="just"/>
            <a:r>
              <a:rPr lang="es-ES" sz="1800" b="1" dirty="0">
                <a:solidFill>
                  <a:srgbClr val="001D35"/>
                </a:solidFill>
                <a:latin typeface="Google Sans"/>
              </a:rPr>
              <a:t>Enlace </a:t>
            </a:r>
            <a:r>
              <a:rPr lang="es-ES" sz="1800" b="1" dirty="0" smtClean="0">
                <a:solidFill>
                  <a:srgbClr val="001D35"/>
                </a:solidFill>
                <a:latin typeface="Google Sans"/>
              </a:rPr>
              <a:t>Covalente Triple</a:t>
            </a:r>
            <a:r>
              <a:rPr lang="es-ES" sz="1800" b="1" dirty="0">
                <a:solidFill>
                  <a:srgbClr val="001D35"/>
                </a:solidFill>
                <a:latin typeface="Google Sans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1D35"/>
                </a:solidFill>
                <a:latin typeface="Google Sans"/>
              </a:rPr>
              <a:t>Dos átomos comparten tres pares de electrones.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1D35"/>
                </a:solidFill>
                <a:latin typeface="Google Sans"/>
              </a:rPr>
              <a:t>Se representa con tres líneas entre los símbolos de los átomos. </a:t>
            </a:r>
          </a:p>
        </p:txBody>
      </p:sp>
    </p:spTree>
    <p:extLst>
      <p:ext uri="{BB962C8B-B14F-4D97-AF65-F5344CB8AC3E}">
        <p14:creationId xmlns:p14="http://schemas.microsoft.com/office/powerpoint/2010/main" val="36226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1611600"/>
            <a:ext cx="2495640" cy="1920300"/>
          </a:xfrm>
        </p:spPr>
        <p:txBody>
          <a:bodyPr/>
          <a:lstStyle/>
          <a:p>
            <a:r>
              <a:rPr lang="es-ES" dirty="0" smtClean="0"/>
              <a:t>NOMENCLATURA QUÍMICA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55" y="784860"/>
            <a:ext cx="5332597" cy="34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High School - 10th Grade: Atoms and the Periodic Table by Slidesgo">
  <a:themeElements>
    <a:clrScheme name="Simple Light">
      <a:dk1>
        <a:srgbClr val="000000"/>
      </a:dk1>
      <a:lt1>
        <a:srgbClr val="CBDDEF"/>
      </a:lt1>
      <a:dk2>
        <a:srgbClr val="FFB000"/>
      </a:dk2>
      <a:lt2>
        <a:srgbClr val="47B8EA"/>
      </a:lt2>
      <a:accent1>
        <a:srgbClr val="3394BE"/>
      </a:accent1>
      <a:accent2>
        <a:srgbClr val="00965F"/>
      </a:accent2>
      <a:accent3>
        <a:srgbClr val="FDDF78"/>
      </a:accent3>
      <a:accent4>
        <a:srgbClr val="BE33BA"/>
      </a:accent4>
      <a:accent5>
        <a:srgbClr val="7DDBAE"/>
      </a:accent5>
      <a:accent6>
        <a:srgbClr val="FF65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5219</TotalTime>
  <Words>742</Words>
  <Application>Microsoft Office PowerPoint</Application>
  <PresentationFormat>Presentación en pantalla (16:9)</PresentationFormat>
  <Paragraphs>187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Hammersmith One</vt:lpstr>
      <vt:lpstr>Abel</vt:lpstr>
      <vt:lpstr>Arial</vt:lpstr>
      <vt:lpstr>Google Sans</vt:lpstr>
      <vt:lpstr>Roboto Condensed Light</vt:lpstr>
      <vt:lpstr>Science Subject for High School - 10th Grade: Atoms and the Periodic Table by Slidesgo</vt:lpstr>
      <vt:lpstr>QUÍMICA</vt:lpstr>
      <vt:lpstr>ENLACE QUÍMICO</vt:lpstr>
      <vt:lpstr>ENLACE QUÍMICO</vt:lpstr>
      <vt:lpstr>Presentación de PowerPoint</vt:lpstr>
      <vt:lpstr>TIPOS DE ENLACES QUÍMICOS</vt:lpstr>
      <vt:lpstr>ENLACE IÓNICO</vt:lpstr>
      <vt:lpstr>ENLACE COVALENTE</vt:lpstr>
      <vt:lpstr>Presentación de PowerPoint</vt:lpstr>
      <vt:lpstr>NOMENCLATURA QUÍMICA</vt:lpstr>
      <vt:lpstr>GENERALIDADES</vt:lpstr>
      <vt:lpstr>TIPOS DE NOMENCLATURA</vt:lpstr>
      <vt:lpstr>FORMULACIÓN Y NOMENCLATURA DE COMPUESTOS BINARIOS</vt:lpstr>
      <vt:lpstr>Compuestos Binarios</vt:lpstr>
      <vt:lpstr>Compuestos Binarios con el Oxígeno</vt:lpstr>
      <vt:lpstr>Peróxidos</vt:lpstr>
      <vt:lpstr>Compuestos Binarios con el Hidrógeno</vt:lpstr>
      <vt:lpstr>Sales Binarias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USUARIO</dc:creator>
  <cp:lastModifiedBy>USUARIO</cp:lastModifiedBy>
  <cp:revision>213</cp:revision>
  <dcterms:modified xsi:type="dcterms:W3CDTF">2025-06-20T15:23:09Z</dcterms:modified>
</cp:coreProperties>
</file>