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654" r:id="rId3"/>
    <p:sldId id="655" r:id="rId4"/>
    <p:sldId id="656" r:id="rId5"/>
    <p:sldId id="658" r:id="rId6"/>
    <p:sldId id="659" r:id="rId7"/>
    <p:sldId id="660" r:id="rId8"/>
    <p:sldId id="657" r:id="rId9"/>
    <p:sldId id="662" r:id="rId10"/>
    <p:sldId id="661" r:id="rId11"/>
    <p:sldId id="663" r:id="rId1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60B6B5-FED2-47BD-B2D4-5E5E8D2E0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F81EA45-64FD-4029-8CDD-B82760BF90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1235C0-54E9-4C1E-99F4-62B86FF2C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EE68-B017-4AA3-9388-E35EA5C19491}" type="datetimeFigureOut">
              <a:rPr lang="es-EC" smtClean="0"/>
              <a:t>19/06/2025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1602F1-209F-44E5-95B0-5E9A60C4E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CACA89-C39C-4D03-B9E4-13C02F3F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486-7BE4-4AF7-A1D6-8FEFA98F869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12267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FB2026-CEC9-4080-93C8-3F87002FC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A6B9A70-802C-42BF-9FC7-2911C43AF6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49D326-6B24-4126-A778-57DCC1349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EE68-B017-4AA3-9388-E35EA5C19491}" type="datetimeFigureOut">
              <a:rPr lang="es-EC" smtClean="0"/>
              <a:t>19/06/2025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1F873E-BED0-4200-9E22-76C22007E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AB66DF-F792-411D-983C-B908E5764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486-7BE4-4AF7-A1D6-8FEFA98F869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7670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7B99C19-9B05-44D6-9B76-38B9A5100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9DBCBE-2AC0-473B-AFCD-4BB49C16D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57539D-65EE-4827-8C8A-77C5F08BB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EE68-B017-4AA3-9388-E35EA5C19491}" type="datetimeFigureOut">
              <a:rPr lang="es-EC" smtClean="0"/>
              <a:t>19/06/2025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2C8472-D676-4C2F-8BA2-76119A006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1B26B4-893D-4ECE-8CF6-A7EE0FEDE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486-7BE4-4AF7-A1D6-8FEFA98F869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4327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04C8EF-2E85-4AE8-B224-F5C3E1597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AE42FA-10F9-4283-9873-F55DE0AF9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1BF496-08F3-41E8-9A7C-F8E7FB324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EE68-B017-4AA3-9388-E35EA5C19491}" type="datetimeFigureOut">
              <a:rPr lang="es-EC" smtClean="0"/>
              <a:t>19/06/2025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A9A08B-3B55-43B8-AA25-6D13E7D84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4FE643-B2F4-4581-8C7C-AF75EE749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486-7BE4-4AF7-A1D6-8FEFA98F869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5081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20D82E-EAB8-49C1-BB82-D37E085DF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BA0578-D3BA-43CB-AEAF-43C58AC5D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A19547-1478-405E-BB75-031C315C5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EE68-B017-4AA3-9388-E35EA5C19491}" type="datetimeFigureOut">
              <a:rPr lang="es-EC" smtClean="0"/>
              <a:t>19/06/2025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0F378C-05F1-43C5-961F-8BE18E713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D8FD08-DD06-4315-A082-937AEF74E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486-7BE4-4AF7-A1D6-8FEFA98F869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01490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B9DFBA-E45B-4E32-9952-1FCCF393A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6A8B23-767B-4455-84E7-8F26E3DFA1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D81A305-61C1-4CC2-A1CE-F4B55D24A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D469F9-145F-4663-A14B-B68A1D316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EE68-B017-4AA3-9388-E35EA5C19491}" type="datetimeFigureOut">
              <a:rPr lang="es-EC" smtClean="0"/>
              <a:t>19/06/2025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E71004F-6E63-4B4B-B0CD-890109D46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653740-8352-474E-AD4C-17723B199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486-7BE4-4AF7-A1D6-8FEFA98F869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90921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14A95-D90F-479F-A939-49CA7E23D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E890BA-C023-424B-9336-499841ACF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1B6CD77-EE54-4424-92BD-8027EB4E6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367212D-6EF2-42C7-B8DB-69B8D58F91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A4D6682-D58E-4E95-B150-D815A73B73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D225BA2-97E8-41FA-AB7D-38C0C3120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EE68-B017-4AA3-9388-E35EA5C19491}" type="datetimeFigureOut">
              <a:rPr lang="es-EC" smtClean="0"/>
              <a:t>19/06/2025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AE9AE12-03D1-455B-B934-529C1074F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92EB2C3-828D-4983-B409-D3C5EF6F1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486-7BE4-4AF7-A1D6-8FEFA98F869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3191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CBDD8F-D920-4593-A417-08EF7A5D7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2B2478B-2F41-4C25-9CF1-FE831B8F8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EE68-B017-4AA3-9388-E35EA5C19491}" type="datetimeFigureOut">
              <a:rPr lang="es-EC" smtClean="0"/>
              <a:t>19/06/2025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26605F-62E7-447C-B95A-E6C9577CB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13E53D-46E7-48FC-B822-FBC81C5C2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486-7BE4-4AF7-A1D6-8FEFA98F869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11344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4C8E09A-98F2-433A-993C-CFCD313E7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EE68-B017-4AA3-9388-E35EA5C19491}" type="datetimeFigureOut">
              <a:rPr lang="es-EC" smtClean="0"/>
              <a:t>19/06/2025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02B3F31-B37D-4589-950E-8251CAE48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B62890E-CD19-471C-852F-26A457CD9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486-7BE4-4AF7-A1D6-8FEFA98F869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2120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BD7B5F-5BD2-4EC0-ACAF-298CE5554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DD2245-EA02-48DC-A7DD-47D92B7C1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01EAAC8-5A47-4520-B0EC-6B96F60EA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6052AC-C0BA-49C0-B45D-0337FA5FC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EE68-B017-4AA3-9388-E35EA5C19491}" type="datetimeFigureOut">
              <a:rPr lang="es-EC" smtClean="0"/>
              <a:t>19/06/2025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D1FD3F-936E-41AE-88E4-98FE050B0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1BBD1D-9B70-47BD-B817-CA26F149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486-7BE4-4AF7-A1D6-8FEFA98F869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8234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64C072-BF5A-41F2-B89D-7CD8BE08A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6424858-B769-4A7F-8D84-B16DF1C024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7C145E-8C94-414F-A27D-1048FC9C46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58AC11-3F4E-48CF-B045-41B4DDD77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EE68-B017-4AA3-9388-E35EA5C19491}" type="datetimeFigureOut">
              <a:rPr lang="es-EC" smtClean="0"/>
              <a:t>19/06/2025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B89AB7-8413-47E2-9024-0CD0363F7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310F3A-BF9B-4552-96A4-18AC0880B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E3486-7BE4-4AF7-A1D6-8FEFA98F869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7101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C9E6751-5B8E-4903-BC20-2CCE85F3D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545C03-A6BB-4900-A0C9-8388EF5F3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543D5A-E548-438E-8947-B852EFC323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CEE68-B017-4AA3-9388-E35EA5C19491}" type="datetimeFigureOut">
              <a:rPr lang="es-EC" smtClean="0"/>
              <a:t>19/06/2025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6857CF-5A92-47B7-BC25-1D97F2B700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A10809-C870-4DFF-9035-5A6C961141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E3486-7BE4-4AF7-A1D6-8FEFA98F869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84345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icio » Universidad Nacional de Chimborazo">
            <a:extLst>
              <a:ext uri="{FF2B5EF4-FFF2-40B4-BE49-F238E27FC236}">
                <a16:creationId xmlns:a16="http://schemas.microsoft.com/office/drawing/2014/main" id="{C5359708-EB58-4FC6-8414-5A37472A9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0" y="250702"/>
            <a:ext cx="26670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EB9571C4-FEAC-40C1-927F-D62A6EBF1887}"/>
              </a:ext>
            </a:extLst>
          </p:cNvPr>
          <p:cNvSpPr/>
          <p:nvPr/>
        </p:nvSpPr>
        <p:spPr>
          <a:xfrm>
            <a:off x="2260130" y="2736516"/>
            <a:ext cx="80801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FUNDAMENTOS DE DISEÑO 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E116BF4B-22FE-40E4-9F6C-E0620ED73601}"/>
              </a:ext>
            </a:extLst>
          </p:cNvPr>
          <p:cNvSpPr/>
          <p:nvPr/>
        </p:nvSpPr>
        <p:spPr>
          <a:xfrm>
            <a:off x="4279027" y="3946031"/>
            <a:ext cx="363394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1er SEMESTRE “B”</a:t>
            </a:r>
          </a:p>
        </p:txBody>
      </p:sp>
    </p:spTree>
    <p:extLst>
      <p:ext uri="{BB962C8B-B14F-4D97-AF65-F5344CB8AC3E}">
        <p14:creationId xmlns:p14="http://schemas.microsoft.com/office/powerpoint/2010/main" val="253483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9"/>
          <p:cNvSpPr/>
          <p:nvPr/>
        </p:nvSpPr>
        <p:spPr>
          <a:xfrm rot="5400000">
            <a:off x="-2526646" y="3419475"/>
            <a:ext cx="6858000" cy="0"/>
          </a:xfrm>
          <a:prstGeom prst="line">
            <a:avLst/>
          </a:prstGeom>
          <a:ln>
            <a:solidFill>
              <a:srgbClr val="297A83"/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sp>
      <p:grpSp>
        <p:nvGrpSpPr>
          <p:cNvPr id="10" name="Group 10"/>
          <p:cNvGrpSpPr/>
          <p:nvPr/>
        </p:nvGrpSpPr>
        <p:grpSpPr>
          <a:xfrm>
            <a:off x="1" y="0"/>
            <a:ext cx="829895" cy="6858000"/>
            <a:chOff x="0" y="0"/>
            <a:chExt cx="492714" cy="4071640"/>
          </a:xfrm>
          <a:solidFill>
            <a:srgbClr val="CE0000"/>
          </a:solidFill>
        </p:grpSpPr>
        <p:sp>
          <p:nvSpPr>
            <p:cNvPr id="11" name="Freeform 11"/>
            <p:cNvSpPr/>
            <p:nvPr/>
          </p:nvSpPr>
          <p:spPr>
            <a:xfrm>
              <a:off x="0" y="0"/>
              <a:ext cx="492714" cy="4071640"/>
            </a:xfrm>
            <a:custGeom>
              <a:avLst/>
              <a:gdLst/>
              <a:ahLst/>
              <a:cxnLst/>
              <a:rect l="l" t="t" r="r" b="b"/>
              <a:pathLst>
                <a:path w="492714" h="4071640">
                  <a:moveTo>
                    <a:pt x="0" y="0"/>
                  </a:moveTo>
                  <a:lnTo>
                    <a:pt x="492714" y="0"/>
                  </a:lnTo>
                  <a:lnTo>
                    <a:pt x="492714" y="4071640"/>
                  </a:lnTo>
                  <a:lnTo>
                    <a:pt x="0" y="4071640"/>
                  </a:lnTo>
                  <a:close/>
                </a:path>
              </a:pathLst>
            </a:custGeom>
            <a:grpFill/>
            <a:ln cap="sq">
              <a:noFill/>
              <a:prstDash val="solid"/>
              <a:miter/>
            </a:ln>
          </p:spPr>
        </p:sp>
        <p:sp>
          <p:nvSpPr>
            <p:cNvPr id="12" name="TextBox 12"/>
            <p:cNvSpPr txBox="1"/>
            <p:nvPr/>
          </p:nvSpPr>
          <p:spPr>
            <a:xfrm>
              <a:off x="0" y="-28575"/>
              <a:ext cx="492714" cy="4100215"/>
            </a:xfrm>
            <a:prstGeom prst="rect">
              <a:avLst/>
            </a:prstGeom>
            <a:solidFill>
              <a:srgbClr val="3BADB9"/>
            </a:solidFill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307"/>
                </a:lnSpc>
                <a:spcBef>
                  <a:spcPct val="0"/>
                </a:spcBef>
              </a:pPr>
              <a:endParaRPr sz="1200" dirty="0">
                <a:highlight>
                  <a:srgbClr val="3BADB9"/>
                </a:highlight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53DB6B2-9D78-4336-902F-3383CDFFFB75}"/>
              </a:ext>
            </a:extLst>
          </p:cNvPr>
          <p:cNvSpPr txBox="1"/>
          <p:nvPr/>
        </p:nvSpPr>
        <p:spPr>
          <a:xfrm rot="-5400000">
            <a:off x="-2841571" y="3271264"/>
            <a:ext cx="6444633" cy="3154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en-US" sz="1600" b="1" spc="678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ANÁLISIS DE REFERENTES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ED54DF-8746-4D44-A59B-8B15E3030B0D}"/>
              </a:ext>
            </a:extLst>
          </p:cNvPr>
          <p:cNvSpPr/>
          <p:nvPr/>
        </p:nvSpPr>
        <p:spPr>
          <a:xfrm>
            <a:off x="8646849" y="295182"/>
            <a:ext cx="3107183" cy="27676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877B527-3BAB-4911-9A4F-854E507FCB8E}"/>
              </a:ext>
            </a:extLst>
          </p:cNvPr>
          <p:cNvSpPr txBox="1"/>
          <p:nvPr/>
        </p:nvSpPr>
        <p:spPr>
          <a:xfrm>
            <a:off x="8347969" y="2677281"/>
            <a:ext cx="2559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dirty="0" err="1"/>
              <a:t>Fotografìa</a:t>
            </a:r>
            <a:r>
              <a:rPr lang="es-EC" dirty="0"/>
              <a:t> de los estudiantes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933FF71-D8C0-4554-A18E-64EBE7318C38}"/>
              </a:ext>
            </a:extLst>
          </p:cNvPr>
          <p:cNvSpPr txBox="1"/>
          <p:nvPr/>
        </p:nvSpPr>
        <p:spPr>
          <a:xfrm>
            <a:off x="1240720" y="428346"/>
            <a:ext cx="6094520" cy="455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Crítica personal </a:t>
            </a:r>
            <a:endParaRPr lang="es-EC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4593C35-B539-4566-A3FD-A36AB83F90DC}"/>
              </a:ext>
            </a:extLst>
          </p:cNvPr>
          <p:cNvSpPr/>
          <p:nvPr/>
        </p:nvSpPr>
        <p:spPr>
          <a:xfrm>
            <a:off x="8577307" y="3625787"/>
            <a:ext cx="3107183" cy="27676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grpSp>
        <p:nvGrpSpPr>
          <p:cNvPr id="18" name="Group 10">
            <a:extLst>
              <a:ext uri="{FF2B5EF4-FFF2-40B4-BE49-F238E27FC236}">
                <a16:creationId xmlns:a16="http://schemas.microsoft.com/office/drawing/2014/main" id="{FB938307-1C1F-4AD9-BD00-23C46D1D3468}"/>
              </a:ext>
            </a:extLst>
          </p:cNvPr>
          <p:cNvGrpSpPr/>
          <p:nvPr/>
        </p:nvGrpSpPr>
        <p:grpSpPr>
          <a:xfrm>
            <a:off x="8409118" y="0"/>
            <a:ext cx="3782882" cy="7054787"/>
            <a:chOff x="0" y="0"/>
            <a:chExt cx="492714" cy="4071640"/>
          </a:xfrm>
          <a:solidFill>
            <a:srgbClr val="CE0000"/>
          </a:solidFill>
        </p:grpSpPr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65F75E5E-92A7-4879-8AE3-8B13E71362BE}"/>
                </a:ext>
              </a:extLst>
            </p:cNvPr>
            <p:cNvSpPr/>
            <p:nvPr/>
          </p:nvSpPr>
          <p:spPr>
            <a:xfrm>
              <a:off x="0" y="0"/>
              <a:ext cx="492714" cy="4071640"/>
            </a:xfrm>
            <a:custGeom>
              <a:avLst/>
              <a:gdLst/>
              <a:ahLst/>
              <a:cxnLst/>
              <a:rect l="l" t="t" r="r" b="b"/>
              <a:pathLst>
                <a:path w="492714" h="4071640">
                  <a:moveTo>
                    <a:pt x="0" y="0"/>
                  </a:moveTo>
                  <a:lnTo>
                    <a:pt x="492714" y="0"/>
                  </a:lnTo>
                  <a:lnTo>
                    <a:pt x="492714" y="4071640"/>
                  </a:lnTo>
                  <a:lnTo>
                    <a:pt x="0" y="4071640"/>
                  </a:lnTo>
                  <a:close/>
                </a:path>
              </a:pathLst>
            </a:custGeom>
            <a:grpFill/>
            <a:ln cap="sq">
              <a:noFill/>
              <a:prstDash val="solid"/>
              <a:miter/>
            </a:ln>
          </p:spPr>
        </p:sp>
        <p:sp>
          <p:nvSpPr>
            <p:cNvPr id="20" name="TextBox 12">
              <a:extLst>
                <a:ext uri="{FF2B5EF4-FFF2-40B4-BE49-F238E27FC236}">
                  <a16:creationId xmlns:a16="http://schemas.microsoft.com/office/drawing/2014/main" id="{1650D39A-D9AF-42EA-8495-A66C3DE30F52}"/>
                </a:ext>
              </a:extLst>
            </p:cNvPr>
            <p:cNvSpPr txBox="1"/>
            <p:nvPr/>
          </p:nvSpPr>
          <p:spPr>
            <a:xfrm>
              <a:off x="0" y="-28575"/>
              <a:ext cx="492714" cy="4100215"/>
            </a:xfrm>
            <a:prstGeom prst="rect">
              <a:avLst/>
            </a:prstGeom>
            <a:solidFill>
              <a:srgbClr val="3BADB9"/>
            </a:solidFill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307"/>
                </a:lnSpc>
                <a:spcBef>
                  <a:spcPct val="0"/>
                </a:spcBef>
              </a:pPr>
              <a:endParaRPr sz="1200" dirty="0">
                <a:highlight>
                  <a:srgbClr val="3BADB9"/>
                </a:highlight>
              </a:endParaRPr>
            </a:p>
          </p:txBody>
        </p:sp>
      </p:grpSp>
      <p:sp>
        <p:nvSpPr>
          <p:cNvPr id="2" name="Rectángulo 1">
            <a:extLst>
              <a:ext uri="{FF2B5EF4-FFF2-40B4-BE49-F238E27FC236}">
                <a16:creationId xmlns:a16="http://schemas.microsoft.com/office/drawing/2014/main" id="{A1CB4709-581C-42B6-BCC1-F9687E2E506C}"/>
              </a:ext>
            </a:extLst>
          </p:cNvPr>
          <p:cNvSpPr/>
          <p:nvPr/>
        </p:nvSpPr>
        <p:spPr>
          <a:xfrm>
            <a:off x="9046346" y="405678"/>
            <a:ext cx="2559727" cy="27676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59AAC3A7-47F4-46C7-A791-1F75452FB622}"/>
              </a:ext>
            </a:extLst>
          </p:cNvPr>
          <p:cNvSpPr/>
          <p:nvPr/>
        </p:nvSpPr>
        <p:spPr>
          <a:xfrm>
            <a:off x="9046346" y="3473387"/>
            <a:ext cx="2559727" cy="27676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0182907C-1492-4B3A-908E-FBF5B3825994}"/>
              </a:ext>
            </a:extLst>
          </p:cNvPr>
          <p:cNvSpPr txBox="1"/>
          <p:nvPr/>
        </p:nvSpPr>
        <p:spPr>
          <a:xfrm>
            <a:off x="9258414" y="1451394"/>
            <a:ext cx="6094520" cy="374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Fotografía estudiante 1</a:t>
            </a:r>
            <a:endParaRPr lang="es-EC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5A05809C-EC07-4DF6-96DF-766F52CF02E7}"/>
              </a:ext>
            </a:extLst>
          </p:cNvPr>
          <p:cNvSpPr txBox="1"/>
          <p:nvPr/>
        </p:nvSpPr>
        <p:spPr>
          <a:xfrm>
            <a:off x="9258414" y="4563701"/>
            <a:ext cx="6094520" cy="374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Fotografía estudiante 2</a:t>
            </a:r>
            <a:endParaRPr lang="es-EC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018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9"/>
          <p:cNvSpPr/>
          <p:nvPr/>
        </p:nvSpPr>
        <p:spPr>
          <a:xfrm rot="5400000">
            <a:off x="-2526646" y="3419475"/>
            <a:ext cx="6858000" cy="0"/>
          </a:xfrm>
          <a:prstGeom prst="line">
            <a:avLst/>
          </a:prstGeom>
          <a:ln>
            <a:solidFill>
              <a:srgbClr val="297A83"/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sp>
      <p:grpSp>
        <p:nvGrpSpPr>
          <p:cNvPr id="10" name="Group 10"/>
          <p:cNvGrpSpPr/>
          <p:nvPr/>
        </p:nvGrpSpPr>
        <p:grpSpPr>
          <a:xfrm>
            <a:off x="1" y="0"/>
            <a:ext cx="829895" cy="6858000"/>
            <a:chOff x="0" y="0"/>
            <a:chExt cx="492714" cy="4071640"/>
          </a:xfrm>
          <a:solidFill>
            <a:srgbClr val="CE0000"/>
          </a:solidFill>
        </p:grpSpPr>
        <p:sp>
          <p:nvSpPr>
            <p:cNvPr id="11" name="Freeform 11"/>
            <p:cNvSpPr/>
            <p:nvPr/>
          </p:nvSpPr>
          <p:spPr>
            <a:xfrm>
              <a:off x="0" y="0"/>
              <a:ext cx="492714" cy="4071640"/>
            </a:xfrm>
            <a:custGeom>
              <a:avLst/>
              <a:gdLst/>
              <a:ahLst/>
              <a:cxnLst/>
              <a:rect l="l" t="t" r="r" b="b"/>
              <a:pathLst>
                <a:path w="492714" h="4071640">
                  <a:moveTo>
                    <a:pt x="0" y="0"/>
                  </a:moveTo>
                  <a:lnTo>
                    <a:pt x="492714" y="0"/>
                  </a:lnTo>
                  <a:lnTo>
                    <a:pt x="492714" y="4071640"/>
                  </a:lnTo>
                  <a:lnTo>
                    <a:pt x="0" y="4071640"/>
                  </a:lnTo>
                  <a:close/>
                </a:path>
              </a:pathLst>
            </a:custGeom>
            <a:grpFill/>
            <a:ln cap="sq">
              <a:noFill/>
              <a:prstDash val="solid"/>
              <a:miter/>
            </a:ln>
          </p:spPr>
        </p:sp>
        <p:sp>
          <p:nvSpPr>
            <p:cNvPr id="12" name="TextBox 12"/>
            <p:cNvSpPr txBox="1"/>
            <p:nvPr/>
          </p:nvSpPr>
          <p:spPr>
            <a:xfrm>
              <a:off x="0" y="-28575"/>
              <a:ext cx="492714" cy="4100215"/>
            </a:xfrm>
            <a:prstGeom prst="rect">
              <a:avLst/>
            </a:prstGeom>
            <a:solidFill>
              <a:srgbClr val="3BADB9"/>
            </a:solidFill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307"/>
                </a:lnSpc>
                <a:spcBef>
                  <a:spcPct val="0"/>
                </a:spcBef>
              </a:pPr>
              <a:endParaRPr sz="1200" dirty="0">
                <a:highlight>
                  <a:srgbClr val="3BADB9"/>
                </a:highlight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53DB6B2-9D78-4336-902F-3383CDFFFB75}"/>
              </a:ext>
            </a:extLst>
          </p:cNvPr>
          <p:cNvSpPr txBox="1"/>
          <p:nvPr/>
        </p:nvSpPr>
        <p:spPr>
          <a:xfrm rot="-5400000">
            <a:off x="-2841571" y="3271264"/>
            <a:ext cx="6444633" cy="3154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en-US" sz="1600" b="1" spc="678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ANÁLISIS DE REFERENTES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933FF71-D8C0-4554-A18E-64EBE7318C38}"/>
              </a:ext>
            </a:extLst>
          </p:cNvPr>
          <p:cNvSpPr txBox="1"/>
          <p:nvPr/>
        </p:nvSpPr>
        <p:spPr>
          <a:xfrm>
            <a:off x="1240720" y="428346"/>
            <a:ext cx="6094520" cy="455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Bibliografía</a:t>
            </a:r>
            <a:endParaRPr lang="es-EC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895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9"/>
          <p:cNvSpPr/>
          <p:nvPr/>
        </p:nvSpPr>
        <p:spPr>
          <a:xfrm rot="5400000">
            <a:off x="-2526646" y="3419475"/>
            <a:ext cx="6858000" cy="0"/>
          </a:xfrm>
          <a:prstGeom prst="line">
            <a:avLst/>
          </a:prstGeom>
          <a:ln>
            <a:solidFill>
              <a:srgbClr val="297A83"/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sp>
      <p:grpSp>
        <p:nvGrpSpPr>
          <p:cNvPr id="10" name="Group 10"/>
          <p:cNvGrpSpPr/>
          <p:nvPr/>
        </p:nvGrpSpPr>
        <p:grpSpPr>
          <a:xfrm>
            <a:off x="1" y="0"/>
            <a:ext cx="829895" cy="6858000"/>
            <a:chOff x="0" y="0"/>
            <a:chExt cx="492714" cy="4071640"/>
          </a:xfrm>
          <a:solidFill>
            <a:srgbClr val="CE0000"/>
          </a:solidFill>
        </p:grpSpPr>
        <p:sp>
          <p:nvSpPr>
            <p:cNvPr id="11" name="Freeform 11"/>
            <p:cNvSpPr/>
            <p:nvPr/>
          </p:nvSpPr>
          <p:spPr>
            <a:xfrm>
              <a:off x="0" y="0"/>
              <a:ext cx="492714" cy="4071640"/>
            </a:xfrm>
            <a:custGeom>
              <a:avLst/>
              <a:gdLst/>
              <a:ahLst/>
              <a:cxnLst/>
              <a:rect l="l" t="t" r="r" b="b"/>
              <a:pathLst>
                <a:path w="492714" h="4071640">
                  <a:moveTo>
                    <a:pt x="0" y="0"/>
                  </a:moveTo>
                  <a:lnTo>
                    <a:pt x="492714" y="0"/>
                  </a:lnTo>
                  <a:lnTo>
                    <a:pt x="492714" y="4071640"/>
                  </a:lnTo>
                  <a:lnTo>
                    <a:pt x="0" y="4071640"/>
                  </a:lnTo>
                  <a:close/>
                </a:path>
              </a:pathLst>
            </a:custGeom>
            <a:grpFill/>
            <a:ln cap="sq">
              <a:noFill/>
              <a:prstDash val="solid"/>
              <a:miter/>
            </a:ln>
          </p:spPr>
        </p:sp>
        <p:sp>
          <p:nvSpPr>
            <p:cNvPr id="12" name="TextBox 12"/>
            <p:cNvSpPr txBox="1"/>
            <p:nvPr/>
          </p:nvSpPr>
          <p:spPr>
            <a:xfrm>
              <a:off x="0" y="-28575"/>
              <a:ext cx="492714" cy="4100215"/>
            </a:xfrm>
            <a:prstGeom prst="rect">
              <a:avLst/>
            </a:prstGeom>
            <a:solidFill>
              <a:srgbClr val="3BADB9"/>
            </a:solidFill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307"/>
                </a:lnSpc>
                <a:spcBef>
                  <a:spcPct val="0"/>
                </a:spcBef>
              </a:pPr>
              <a:endParaRPr sz="1200" dirty="0">
                <a:highlight>
                  <a:srgbClr val="3BADB9"/>
                </a:highlight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53DB6B2-9D78-4336-902F-3383CDFFFB75}"/>
              </a:ext>
            </a:extLst>
          </p:cNvPr>
          <p:cNvSpPr txBox="1"/>
          <p:nvPr/>
        </p:nvSpPr>
        <p:spPr>
          <a:xfrm rot="-5400000">
            <a:off x="-2841571" y="3271264"/>
            <a:ext cx="6444633" cy="3154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en-US" sz="1600" b="1" spc="678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ANÁLISIS DE REFERENTES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ED54DF-8746-4D44-A59B-8B15E3030B0D}"/>
              </a:ext>
            </a:extLst>
          </p:cNvPr>
          <p:cNvSpPr/>
          <p:nvPr/>
        </p:nvSpPr>
        <p:spPr>
          <a:xfrm>
            <a:off x="1455937" y="443883"/>
            <a:ext cx="9925233" cy="50247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CE509D0-5E90-4EA5-9FDE-345B98715084}"/>
              </a:ext>
            </a:extLst>
          </p:cNvPr>
          <p:cNvSpPr/>
          <p:nvPr/>
        </p:nvSpPr>
        <p:spPr>
          <a:xfrm>
            <a:off x="3195410" y="5632829"/>
            <a:ext cx="688432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SERPENTINE GALLERY (AÑO)</a:t>
            </a:r>
            <a:endParaRPr lang="es-ES" sz="24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“Frase impactante del arquitecto que resuma la obra”</a:t>
            </a:r>
          </a:p>
          <a:p>
            <a:pPr algn="ctr"/>
            <a:r>
              <a:rPr lang="es-E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64EBE61-F5F8-4332-B641-BE53252F0173}"/>
              </a:ext>
            </a:extLst>
          </p:cNvPr>
          <p:cNvSpPr txBox="1"/>
          <p:nvPr/>
        </p:nvSpPr>
        <p:spPr>
          <a:xfrm>
            <a:off x="4051178" y="2301134"/>
            <a:ext cx="6684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FOTOGRAFÍA RELEVANTE DEL PABELLÓN</a:t>
            </a:r>
          </a:p>
        </p:txBody>
      </p:sp>
    </p:spTree>
    <p:extLst>
      <p:ext uri="{BB962C8B-B14F-4D97-AF65-F5344CB8AC3E}">
        <p14:creationId xmlns:p14="http://schemas.microsoft.com/office/powerpoint/2010/main" val="4199262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9"/>
          <p:cNvSpPr/>
          <p:nvPr/>
        </p:nvSpPr>
        <p:spPr>
          <a:xfrm rot="5400000">
            <a:off x="-2526646" y="3419475"/>
            <a:ext cx="6858000" cy="0"/>
          </a:xfrm>
          <a:prstGeom prst="line">
            <a:avLst/>
          </a:prstGeom>
          <a:ln>
            <a:solidFill>
              <a:srgbClr val="297A83"/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sp>
      <p:grpSp>
        <p:nvGrpSpPr>
          <p:cNvPr id="10" name="Group 10"/>
          <p:cNvGrpSpPr/>
          <p:nvPr/>
        </p:nvGrpSpPr>
        <p:grpSpPr>
          <a:xfrm>
            <a:off x="1" y="0"/>
            <a:ext cx="829895" cy="6858000"/>
            <a:chOff x="0" y="0"/>
            <a:chExt cx="492714" cy="4071640"/>
          </a:xfrm>
          <a:solidFill>
            <a:srgbClr val="CE0000"/>
          </a:solidFill>
        </p:grpSpPr>
        <p:sp>
          <p:nvSpPr>
            <p:cNvPr id="11" name="Freeform 11"/>
            <p:cNvSpPr/>
            <p:nvPr/>
          </p:nvSpPr>
          <p:spPr>
            <a:xfrm>
              <a:off x="0" y="0"/>
              <a:ext cx="492714" cy="4071640"/>
            </a:xfrm>
            <a:custGeom>
              <a:avLst/>
              <a:gdLst/>
              <a:ahLst/>
              <a:cxnLst/>
              <a:rect l="l" t="t" r="r" b="b"/>
              <a:pathLst>
                <a:path w="492714" h="4071640">
                  <a:moveTo>
                    <a:pt x="0" y="0"/>
                  </a:moveTo>
                  <a:lnTo>
                    <a:pt x="492714" y="0"/>
                  </a:lnTo>
                  <a:lnTo>
                    <a:pt x="492714" y="4071640"/>
                  </a:lnTo>
                  <a:lnTo>
                    <a:pt x="0" y="4071640"/>
                  </a:lnTo>
                  <a:close/>
                </a:path>
              </a:pathLst>
            </a:custGeom>
            <a:grpFill/>
            <a:ln cap="sq">
              <a:noFill/>
              <a:prstDash val="solid"/>
              <a:miter/>
            </a:ln>
          </p:spPr>
        </p:sp>
        <p:sp>
          <p:nvSpPr>
            <p:cNvPr id="12" name="TextBox 12"/>
            <p:cNvSpPr txBox="1"/>
            <p:nvPr/>
          </p:nvSpPr>
          <p:spPr>
            <a:xfrm>
              <a:off x="0" y="-28575"/>
              <a:ext cx="492714" cy="4100215"/>
            </a:xfrm>
            <a:prstGeom prst="rect">
              <a:avLst/>
            </a:prstGeom>
            <a:solidFill>
              <a:srgbClr val="3BADB9"/>
            </a:solidFill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307"/>
                </a:lnSpc>
                <a:spcBef>
                  <a:spcPct val="0"/>
                </a:spcBef>
              </a:pPr>
              <a:endParaRPr sz="1200" dirty="0">
                <a:highlight>
                  <a:srgbClr val="3BADB9"/>
                </a:highlight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53DB6B2-9D78-4336-902F-3383CDFFFB75}"/>
              </a:ext>
            </a:extLst>
          </p:cNvPr>
          <p:cNvSpPr txBox="1"/>
          <p:nvPr/>
        </p:nvSpPr>
        <p:spPr>
          <a:xfrm rot="-5400000">
            <a:off x="-2841571" y="3271264"/>
            <a:ext cx="6444633" cy="3154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en-US" sz="1600" b="1" spc="678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ANÁLISIS DE REFERENTES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ED54DF-8746-4D44-A59B-8B15E3030B0D}"/>
              </a:ext>
            </a:extLst>
          </p:cNvPr>
          <p:cNvSpPr/>
          <p:nvPr/>
        </p:nvSpPr>
        <p:spPr>
          <a:xfrm>
            <a:off x="7212342" y="428346"/>
            <a:ext cx="4376687" cy="60013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877B527-3BAB-4911-9A4F-854E507FCB8E}"/>
              </a:ext>
            </a:extLst>
          </p:cNvPr>
          <p:cNvSpPr txBox="1"/>
          <p:nvPr/>
        </p:nvSpPr>
        <p:spPr>
          <a:xfrm>
            <a:off x="8253275" y="3050143"/>
            <a:ext cx="393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FOTOGRAFÍA DEL AUTOR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933FF71-D8C0-4554-A18E-64EBE7318C38}"/>
              </a:ext>
            </a:extLst>
          </p:cNvPr>
          <p:cNvSpPr txBox="1"/>
          <p:nvPr/>
        </p:nvSpPr>
        <p:spPr>
          <a:xfrm>
            <a:off x="1276231" y="4154873"/>
            <a:ext cx="6094520" cy="2117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</a:t>
            </a:r>
            <a:endParaRPr lang="es-EC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ES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Edad</a:t>
            </a:r>
            <a:endParaRPr lang="es-EC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ES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Lugar de Origen</a:t>
            </a:r>
            <a:endParaRPr lang="es-EC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ES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Corriente arquitectónica</a:t>
            </a:r>
            <a:endParaRPr lang="es-EC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ES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Datos que considere relevantes</a:t>
            </a:r>
            <a:endParaRPr lang="es-EC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893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9"/>
          <p:cNvSpPr/>
          <p:nvPr/>
        </p:nvSpPr>
        <p:spPr>
          <a:xfrm rot="5400000">
            <a:off x="-2526646" y="3419475"/>
            <a:ext cx="6858000" cy="0"/>
          </a:xfrm>
          <a:prstGeom prst="line">
            <a:avLst/>
          </a:prstGeom>
          <a:ln>
            <a:solidFill>
              <a:srgbClr val="297A83"/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sp>
      <p:grpSp>
        <p:nvGrpSpPr>
          <p:cNvPr id="10" name="Group 10"/>
          <p:cNvGrpSpPr/>
          <p:nvPr/>
        </p:nvGrpSpPr>
        <p:grpSpPr>
          <a:xfrm>
            <a:off x="1" y="0"/>
            <a:ext cx="829895" cy="6858000"/>
            <a:chOff x="0" y="0"/>
            <a:chExt cx="492714" cy="4071640"/>
          </a:xfrm>
          <a:solidFill>
            <a:srgbClr val="CE0000"/>
          </a:solidFill>
        </p:grpSpPr>
        <p:sp>
          <p:nvSpPr>
            <p:cNvPr id="11" name="Freeform 11"/>
            <p:cNvSpPr/>
            <p:nvPr/>
          </p:nvSpPr>
          <p:spPr>
            <a:xfrm>
              <a:off x="0" y="0"/>
              <a:ext cx="492714" cy="4071640"/>
            </a:xfrm>
            <a:custGeom>
              <a:avLst/>
              <a:gdLst/>
              <a:ahLst/>
              <a:cxnLst/>
              <a:rect l="l" t="t" r="r" b="b"/>
              <a:pathLst>
                <a:path w="492714" h="4071640">
                  <a:moveTo>
                    <a:pt x="0" y="0"/>
                  </a:moveTo>
                  <a:lnTo>
                    <a:pt x="492714" y="0"/>
                  </a:lnTo>
                  <a:lnTo>
                    <a:pt x="492714" y="4071640"/>
                  </a:lnTo>
                  <a:lnTo>
                    <a:pt x="0" y="4071640"/>
                  </a:lnTo>
                  <a:close/>
                </a:path>
              </a:pathLst>
            </a:custGeom>
            <a:grpFill/>
            <a:ln cap="sq">
              <a:noFill/>
              <a:prstDash val="solid"/>
              <a:miter/>
            </a:ln>
          </p:spPr>
        </p:sp>
        <p:sp>
          <p:nvSpPr>
            <p:cNvPr id="12" name="TextBox 12"/>
            <p:cNvSpPr txBox="1"/>
            <p:nvPr/>
          </p:nvSpPr>
          <p:spPr>
            <a:xfrm>
              <a:off x="0" y="-28575"/>
              <a:ext cx="492714" cy="4100215"/>
            </a:xfrm>
            <a:prstGeom prst="rect">
              <a:avLst/>
            </a:prstGeom>
            <a:solidFill>
              <a:srgbClr val="3BADB9"/>
            </a:solidFill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307"/>
                </a:lnSpc>
                <a:spcBef>
                  <a:spcPct val="0"/>
                </a:spcBef>
              </a:pPr>
              <a:endParaRPr sz="1200" dirty="0">
                <a:highlight>
                  <a:srgbClr val="3BADB9"/>
                </a:highlight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53DB6B2-9D78-4336-902F-3383CDFFFB75}"/>
              </a:ext>
            </a:extLst>
          </p:cNvPr>
          <p:cNvSpPr txBox="1"/>
          <p:nvPr/>
        </p:nvSpPr>
        <p:spPr>
          <a:xfrm rot="-5400000">
            <a:off x="-2841571" y="3271264"/>
            <a:ext cx="6444633" cy="3154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en-US" sz="1600" b="1" spc="678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ANÁLISIS DE REFERENTES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ED54DF-8746-4D44-A59B-8B15E3030B0D}"/>
              </a:ext>
            </a:extLst>
          </p:cNvPr>
          <p:cNvSpPr/>
          <p:nvPr/>
        </p:nvSpPr>
        <p:spPr>
          <a:xfrm>
            <a:off x="1438897" y="719091"/>
            <a:ext cx="2564923" cy="31893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877B527-3BAB-4911-9A4F-854E507FCB8E}"/>
              </a:ext>
            </a:extLst>
          </p:cNvPr>
          <p:cNvSpPr txBox="1"/>
          <p:nvPr/>
        </p:nvSpPr>
        <p:spPr>
          <a:xfrm>
            <a:off x="1614012" y="3404935"/>
            <a:ext cx="393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Obra relevante 1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933FF71-D8C0-4554-A18E-64EBE7318C38}"/>
              </a:ext>
            </a:extLst>
          </p:cNvPr>
          <p:cNvSpPr txBox="1"/>
          <p:nvPr/>
        </p:nvSpPr>
        <p:spPr>
          <a:xfrm>
            <a:off x="1438897" y="4208138"/>
            <a:ext cx="6094520" cy="13440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Lugar:</a:t>
            </a:r>
          </a:p>
          <a:p>
            <a:pPr algn="just">
              <a:lnSpc>
                <a:spcPct val="150000"/>
              </a:lnSpc>
            </a:pPr>
            <a:r>
              <a:rPr lang="es-EC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que estaba destinado</a:t>
            </a:r>
          </a:p>
          <a:p>
            <a:pPr algn="just">
              <a:lnSpc>
                <a:spcPct val="150000"/>
              </a:lnSpc>
            </a:pPr>
            <a:r>
              <a:rPr lang="es-EC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 que es reconocida</a:t>
            </a:r>
          </a:p>
          <a:p>
            <a:pPr algn="just">
              <a:lnSpc>
                <a:spcPct val="150000"/>
              </a:lnSpc>
            </a:pPr>
            <a:r>
              <a:rPr lang="es-EC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Datos principales</a:t>
            </a:r>
            <a:endParaRPr lang="es-EC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5E7AD83-6574-41D0-92CC-8D0FAD787808}"/>
              </a:ext>
            </a:extLst>
          </p:cNvPr>
          <p:cNvSpPr/>
          <p:nvPr/>
        </p:nvSpPr>
        <p:spPr>
          <a:xfrm>
            <a:off x="4787936" y="719091"/>
            <a:ext cx="2564923" cy="31893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E8D4C94-E119-43F4-886B-3D23116C57DD}"/>
              </a:ext>
            </a:extLst>
          </p:cNvPr>
          <p:cNvSpPr/>
          <p:nvPr/>
        </p:nvSpPr>
        <p:spPr>
          <a:xfrm>
            <a:off x="8253275" y="719091"/>
            <a:ext cx="2564923" cy="31893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EAEBF46-0205-452E-8E89-4829932C3530}"/>
              </a:ext>
            </a:extLst>
          </p:cNvPr>
          <p:cNvSpPr txBox="1"/>
          <p:nvPr/>
        </p:nvSpPr>
        <p:spPr>
          <a:xfrm>
            <a:off x="5175437" y="3343509"/>
            <a:ext cx="393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Obra relevante 2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5FC6CE4-D119-4C03-ADB0-677F7E33874E}"/>
              </a:ext>
            </a:extLst>
          </p:cNvPr>
          <p:cNvSpPr txBox="1"/>
          <p:nvPr/>
        </p:nvSpPr>
        <p:spPr>
          <a:xfrm>
            <a:off x="8608625" y="3295870"/>
            <a:ext cx="393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Obra relevante 3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B01AB69-EA3D-4CA0-A6C9-AAC95624F501}"/>
              </a:ext>
            </a:extLst>
          </p:cNvPr>
          <p:cNvSpPr txBox="1"/>
          <p:nvPr/>
        </p:nvSpPr>
        <p:spPr>
          <a:xfrm>
            <a:off x="4955934" y="4342264"/>
            <a:ext cx="6094520" cy="13440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Lugar:</a:t>
            </a:r>
          </a:p>
          <a:p>
            <a:pPr algn="just">
              <a:lnSpc>
                <a:spcPct val="150000"/>
              </a:lnSpc>
            </a:pPr>
            <a:r>
              <a:rPr lang="es-EC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que estaba destinado</a:t>
            </a:r>
          </a:p>
          <a:p>
            <a:pPr algn="just">
              <a:lnSpc>
                <a:spcPct val="150000"/>
              </a:lnSpc>
            </a:pPr>
            <a:r>
              <a:rPr lang="es-EC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 que es reconocida</a:t>
            </a:r>
          </a:p>
          <a:p>
            <a:pPr algn="just">
              <a:lnSpc>
                <a:spcPct val="150000"/>
              </a:lnSpc>
            </a:pPr>
            <a:r>
              <a:rPr lang="es-EC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Datos principales</a:t>
            </a:r>
            <a:endParaRPr lang="es-EC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3DC30E2-491C-4B8A-8E8D-A4C078F848A5}"/>
              </a:ext>
            </a:extLst>
          </p:cNvPr>
          <p:cNvSpPr txBox="1"/>
          <p:nvPr/>
        </p:nvSpPr>
        <p:spPr>
          <a:xfrm>
            <a:off x="8470012" y="4389903"/>
            <a:ext cx="6094520" cy="13440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Lugar:</a:t>
            </a:r>
          </a:p>
          <a:p>
            <a:pPr algn="just">
              <a:lnSpc>
                <a:spcPct val="150000"/>
              </a:lnSpc>
            </a:pPr>
            <a:r>
              <a:rPr lang="es-EC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que estaba destinado</a:t>
            </a:r>
          </a:p>
          <a:p>
            <a:pPr algn="just">
              <a:lnSpc>
                <a:spcPct val="150000"/>
              </a:lnSpc>
            </a:pPr>
            <a:r>
              <a:rPr lang="es-EC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 que es reconocida</a:t>
            </a:r>
          </a:p>
          <a:p>
            <a:pPr algn="just">
              <a:lnSpc>
                <a:spcPct val="150000"/>
              </a:lnSpc>
            </a:pPr>
            <a:r>
              <a:rPr lang="es-EC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Datos principales</a:t>
            </a:r>
            <a:endParaRPr lang="es-EC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318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9"/>
          <p:cNvSpPr/>
          <p:nvPr/>
        </p:nvSpPr>
        <p:spPr>
          <a:xfrm rot="5400000">
            <a:off x="-2526646" y="3419475"/>
            <a:ext cx="6858000" cy="0"/>
          </a:xfrm>
          <a:prstGeom prst="line">
            <a:avLst/>
          </a:prstGeom>
          <a:ln>
            <a:solidFill>
              <a:srgbClr val="297A83"/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sp>
      <p:grpSp>
        <p:nvGrpSpPr>
          <p:cNvPr id="10" name="Group 10"/>
          <p:cNvGrpSpPr/>
          <p:nvPr/>
        </p:nvGrpSpPr>
        <p:grpSpPr>
          <a:xfrm>
            <a:off x="1" y="0"/>
            <a:ext cx="829895" cy="6858000"/>
            <a:chOff x="0" y="0"/>
            <a:chExt cx="492714" cy="4071640"/>
          </a:xfrm>
          <a:solidFill>
            <a:srgbClr val="CE0000"/>
          </a:solidFill>
        </p:grpSpPr>
        <p:sp>
          <p:nvSpPr>
            <p:cNvPr id="11" name="Freeform 11"/>
            <p:cNvSpPr/>
            <p:nvPr/>
          </p:nvSpPr>
          <p:spPr>
            <a:xfrm>
              <a:off x="0" y="0"/>
              <a:ext cx="492714" cy="4071640"/>
            </a:xfrm>
            <a:custGeom>
              <a:avLst/>
              <a:gdLst/>
              <a:ahLst/>
              <a:cxnLst/>
              <a:rect l="l" t="t" r="r" b="b"/>
              <a:pathLst>
                <a:path w="492714" h="4071640">
                  <a:moveTo>
                    <a:pt x="0" y="0"/>
                  </a:moveTo>
                  <a:lnTo>
                    <a:pt x="492714" y="0"/>
                  </a:lnTo>
                  <a:lnTo>
                    <a:pt x="492714" y="4071640"/>
                  </a:lnTo>
                  <a:lnTo>
                    <a:pt x="0" y="4071640"/>
                  </a:lnTo>
                  <a:close/>
                </a:path>
              </a:pathLst>
            </a:custGeom>
            <a:grpFill/>
            <a:ln cap="sq">
              <a:noFill/>
              <a:prstDash val="solid"/>
              <a:miter/>
            </a:ln>
          </p:spPr>
        </p:sp>
        <p:sp>
          <p:nvSpPr>
            <p:cNvPr id="12" name="TextBox 12"/>
            <p:cNvSpPr txBox="1"/>
            <p:nvPr/>
          </p:nvSpPr>
          <p:spPr>
            <a:xfrm>
              <a:off x="0" y="-28575"/>
              <a:ext cx="492714" cy="4100215"/>
            </a:xfrm>
            <a:prstGeom prst="rect">
              <a:avLst/>
            </a:prstGeom>
            <a:solidFill>
              <a:srgbClr val="3BADB9"/>
            </a:solidFill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307"/>
                </a:lnSpc>
                <a:spcBef>
                  <a:spcPct val="0"/>
                </a:spcBef>
              </a:pPr>
              <a:endParaRPr sz="1200" dirty="0">
                <a:highlight>
                  <a:srgbClr val="3BADB9"/>
                </a:highlight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53DB6B2-9D78-4336-902F-3383CDFFFB75}"/>
              </a:ext>
            </a:extLst>
          </p:cNvPr>
          <p:cNvSpPr txBox="1"/>
          <p:nvPr/>
        </p:nvSpPr>
        <p:spPr>
          <a:xfrm rot="-5400000">
            <a:off x="-2841571" y="3271264"/>
            <a:ext cx="6444633" cy="3154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en-US" sz="1600" b="1" spc="678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ANÁLISIS DE REFERENTES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64EBE61-F5F8-4332-B641-BE53252F0173}"/>
              </a:ext>
            </a:extLst>
          </p:cNvPr>
          <p:cNvSpPr txBox="1"/>
          <p:nvPr/>
        </p:nvSpPr>
        <p:spPr>
          <a:xfrm>
            <a:off x="4051178" y="2301134"/>
            <a:ext cx="6684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FOTOGRAFÍA EXTERNAS DEL PABELLÓN</a:t>
            </a:r>
          </a:p>
        </p:txBody>
      </p:sp>
    </p:spTree>
    <p:extLst>
      <p:ext uri="{BB962C8B-B14F-4D97-AF65-F5344CB8AC3E}">
        <p14:creationId xmlns:p14="http://schemas.microsoft.com/office/powerpoint/2010/main" val="1851497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9"/>
          <p:cNvSpPr/>
          <p:nvPr/>
        </p:nvSpPr>
        <p:spPr>
          <a:xfrm rot="5400000">
            <a:off x="-2526646" y="3419475"/>
            <a:ext cx="6858000" cy="0"/>
          </a:xfrm>
          <a:prstGeom prst="line">
            <a:avLst/>
          </a:prstGeom>
          <a:ln>
            <a:solidFill>
              <a:srgbClr val="297A83"/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sp>
      <p:grpSp>
        <p:nvGrpSpPr>
          <p:cNvPr id="10" name="Group 10"/>
          <p:cNvGrpSpPr/>
          <p:nvPr/>
        </p:nvGrpSpPr>
        <p:grpSpPr>
          <a:xfrm>
            <a:off x="1" y="0"/>
            <a:ext cx="829895" cy="6858000"/>
            <a:chOff x="0" y="0"/>
            <a:chExt cx="492714" cy="4071640"/>
          </a:xfrm>
          <a:solidFill>
            <a:srgbClr val="CE0000"/>
          </a:solidFill>
        </p:grpSpPr>
        <p:sp>
          <p:nvSpPr>
            <p:cNvPr id="11" name="Freeform 11"/>
            <p:cNvSpPr/>
            <p:nvPr/>
          </p:nvSpPr>
          <p:spPr>
            <a:xfrm>
              <a:off x="0" y="0"/>
              <a:ext cx="492714" cy="4071640"/>
            </a:xfrm>
            <a:custGeom>
              <a:avLst/>
              <a:gdLst/>
              <a:ahLst/>
              <a:cxnLst/>
              <a:rect l="l" t="t" r="r" b="b"/>
              <a:pathLst>
                <a:path w="492714" h="4071640">
                  <a:moveTo>
                    <a:pt x="0" y="0"/>
                  </a:moveTo>
                  <a:lnTo>
                    <a:pt x="492714" y="0"/>
                  </a:lnTo>
                  <a:lnTo>
                    <a:pt x="492714" y="4071640"/>
                  </a:lnTo>
                  <a:lnTo>
                    <a:pt x="0" y="4071640"/>
                  </a:lnTo>
                  <a:close/>
                </a:path>
              </a:pathLst>
            </a:custGeom>
            <a:grpFill/>
            <a:ln cap="sq">
              <a:noFill/>
              <a:prstDash val="solid"/>
              <a:miter/>
            </a:ln>
          </p:spPr>
        </p:sp>
        <p:sp>
          <p:nvSpPr>
            <p:cNvPr id="12" name="TextBox 12"/>
            <p:cNvSpPr txBox="1"/>
            <p:nvPr/>
          </p:nvSpPr>
          <p:spPr>
            <a:xfrm>
              <a:off x="0" y="-28575"/>
              <a:ext cx="492714" cy="4100215"/>
            </a:xfrm>
            <a:prstGeom prst="rect">
              <a:avLst/>
            </a:prstGeom>
            <a:solidFill>
              <a:srgbClr val="3BADB9"/>
            </a:solidFill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307"/>
                </a:lnSpc>
                <a:spcBef>
                  <a:spcPct val="0"/>
                </a:spcBef>
              </a:pPr>
              <a:endParaRPr sz="1200" dirty="0">
                <a:highlight>
                  <a:srgbClr val="3BADB9"/>
                </a:highlight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53DB6B2-9D78-4336-902F-3383CDFFFB75}"/>
              </a:ext>
            </a:extLst>
          </p:cNvPr>
          <p:cNvSpPr txBox="1"/>
          <p:nvPr/>
        </p:nvSpPr>
        <p:spPr>
          <a:xfrm rot="-5400000">
            <a:off x="-2841571" y="3271264"/>
            <a:ext cx="6444633" cy="3154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en-US" sz="1600" b="1" spc="678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ANÁLISIS DE REFERENTES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64EBE61-F5F8-4332-B641-BE53252F0173}"/>
              </a:ext>
            </a:extLst>
          </p:cNvPr>
          <p:cNvSpPr txBox="1"/>
          <p:nvPr/>
        </p:nvSpPr>
        <p:spPr>
          <a:xfrm>
            <a:off x="4051178" y="2301134"/>
            <a:ext cx="6684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FOTOGRAFÍA INTERNAS DEL PABELLÓN </a:t>
            </a:r>
          </a:p>
        </p:txBody>
      </p:sp>
    </p:spTree>
    <p:extLst>
      <p:ext uri="{BB962C8B-B14F-4D97-AF65-F5344CB8AC3E}">
        <p14:creationId xmlns:p14="http://schemas.microsoft.com/office/powerpoint/2010/main" val="226267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9"/>
          <p:cNvSpPr/>
          <p:nvPr/>
        </p:nvSpPr>
        <p:spPr>
          <a:xfrm rot="5400000">
            <a:off x="-2526646" y="3419475"/>
            <a:ext cx="6858000" cy="0"/>
          </a:xfrm>
          <a:prstGeom prst="line">
            <a:avLst/>
          </a:prstGeom>
          <a:ln>
            <a:solidFill>
              <a:srgbClr val="297A83"/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sp>
      <p:grpSp>
        <p:nvGrpSpPr>
          <p:cNvPr id="10" name="Group 10"/>
          <p:cNvGrpSpPr/>
          <p:nvPr/>
        </p:nvGrpSpPr>
        <p:grpSpPr>
          <a:xfrm>
            <a:off x="1" y="0"/>
            <a:ext cx="829895" cy="6858000"/>
            <a:chOff x="0" y="0"/>
            <a:chExt cx="492714" cy="4071640"/>
          </a:xfrm>
          <a:solidFill>
            <a:srgbClr val="CE0000"/>
          </a:solidFill>
        </p:grpSpPr>
        <p:sp>
          <p:nvSpPr>
            <p:cNvPr id="11" name="Freeform 11"/>
            <p:cNvSpPr/>
            <p:nvPr/>
          </p:nvSpPr>
          <p:spPr>
            <a:xfrm>
              <a:off x="0" y="0"/>
              <a:ext cx="492714" cy="4071640"/>
            </a:xfrm>
            <a:custGeom>
              <a:avLst/>
              <a:gdLst/>
              <a:ahLst/>
              <a:cxnLst/>
              <a:rect l="l" t="t" r="r" b="b"/>
              <a:pathLst>
                <a:path w="492714" h="4071640">
                  <a:moveTo>
                    <a:pt x="0" y="0"/>
                  </a:moveTo>
                  <a:lnTo>
                    <a:pt x="492714" y="0"/>
                  </a:lnTo>
                  <a:lnTo>
                    <a:pt x="492714" y="4071640"/>
                  </a:lnTo>
                  <a:lnTo>
                    <a:pt x="0" y="4071640"/>
                  </a:lnTo>
                  <a:close/>
                </a:path>
              </a:pathLst>
            </a:custGeom>
            <a:grpFill/>
            <a:ln cap="sq">
              <a:noFill/>
              <a:prstDash val="solid"/>
              <a:miter/>
            </a:ln>
          </p:spPr>
        </p:sp>
        <p:sp>
          <p:nvSpPr>
            <p:cNvPr id="12" name="TextBox 12"/>
            <p:cNvSpPr txBox="1"/>
            <p:nvPr/>
          </p:nvSpPr>
          <p:spPr>
            <a:xfrm>
              <a:off x="0" y="-28575"/>
              <a:ext cx="492714" cy="4100215"/>
            </a:xfrm>
            <a:prstGeom prst="rect">
              <a:avLst/>
            </a:prstGeom>
            <a:solidFill>
              <a:srgbClr val="3BADB9"/>
            </a:solidFill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307"/>
                </a:lnSpc>
                <a:spcBef>
                  <a:spcPct val="0"/>
                </a:spcBef>
              </a:pPr>
              <a:endParaRPr sz="1200" dirty="0">
                <a:highlight>
                  <a:srgbClr val="3BADB9"/>
                </a:highlight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53DB6B2-9D78-4336-902F-3383CDFFFB75}"/>
              </a:ext>
            </a:extLst>
          </p:cNvPr>
          <p:cNvSpPr txBox="1"/>
          <p:nvPr/>
        </p:nvSpPr>
        <p:spPr>
          <a:xfrm rot="-5400000">
            <a:off x="-2841571" y="3271264"/>
            <a:ext cx="6444633" cy="3154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en-US" sz="1600" b="1" spc="678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ANÁLISIS DE REFERENTES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ED54DF-8746-4D44-A59B-8B15E3030B0D}"/>
              </a:ext>
            </a:extLst>
          </p:cNvPr>
          <p:cNvSpPr/>
          <p:nvPr/>
        </p:nvSpPr>
        <p:spPr>
          <a:xfrm>
            <a:off x="7673605" y="295182"/>
            <a:ext cx="4080428" cy="63561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877B527-3BAB-4911-9A4F-854E507FCB8E}"/>
              </a:ext>
            </a:extLst>
          </p:cNvPr>
          <p:cNvSpPr txBox="1"/>
          <p:nvPr/>
        </p:nvSpPr>
        <p:spPr>
          <a:xfrm>
            <a:off x="8347969" y="2677281"/>
            <a:ext cx="2559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dirty="0"/>
              <a:t>Espacio para esquemas realizados a mono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933FF71-D8C0-4554-A18E-64EBE7318C38}"/>
              </a:ext>
            </a:extLst>
          </p:cNvPr>
          <p:cNvSpPr txBox="1"/>
          <p:nvPr/>
        </p:nvSpPr>
        <p:spPr>
          <a:xfrm>
            <a:off x="1240720" y="428346"/>
            <a:ext cx="6094520" cy="455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ANÁLISIS DEL PABELLON ( DE 2 A </a:t>
            </a:r>
            <a:r>
              <a:rPr lang="es-ES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LAMINAS</a:t>
            </a:r>
            <a:r>
              <a:rPr lang="es-E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EC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AutoShape 9">
            <a:extLst>
              <a:ext uri="{FF2B5EF4-FFF2-40B4-BE49-F238E27FC236}">
                <a16:creationId xmlns:a16="http://schemas.microsoft.com/office/drawing/2014/main" id="{F51E5857-8F00-4253-B3B6-6488B4C4B1C2}"/>
              </a:ext>
            </a:extLst>
          </p:cNvPr>
          <p:cNvSpPr/>
          <p:nvPr/>
        </p:nvSpPr>
        <p:spPr>
          <a:xfrm rot="5400000">
            <a:off x="3904551" y="3429000"/>
            <a:ext cx="6858000" cy="0"/>
          </a:xfrm>
          <a:prstGeom prst="line">
            <a:avLst/>
          </a:prstGeom>
          <a:ln>
            <a:solidFill>
              <a:srgbClr val="297A83"/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sp>
    </p:spTree>
    <p:extLst>
      <p:ext uri="{BB962C8B-B14F-4D97-AF65-F5344CB8AC3E}">
        <p14:creationId xmlns:p14="http://schemas.microsoft.com/office/powerpoint/2010/main" val="3863223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9"/>
          <p:cNvSpPr/>
          <p:nvPr/>
        </p:nvSpPr>
        <p:spPr>
          <a:xfrm rot="5400000">
            <a:off x="-2526646" y="3419475"/>
            <a:ext cx="6858000" cy="0"/>
          </a:xfrm>
          <a:prstGeom prst="line">
            <a:avLst/>
          </a:prstGeom>
          <a:ln>
            <a:solidFill>
              <a:srgbClr val="297A83"/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sp>
      <p:grpSp>
        <p:nvGrpSpPr>
          <p:cNvPr id="10" name="Group 10"/>
          <p:cNvGrpSpPr/>
          <p:nvPr/>
        </p:nvGrpSpPr>
        <p:grpSpPr>
          <a:xfrm>
            <a:off x="1" y="0"/>
            <a:ext cx="829895" cy="6858000"/>
            <a:chOff x="0" y="0"/>
            <a:chExt cx="492714" cy="4071640"/>
          </a:xfrm>
          <a:solidFill>
            <a:srgbClr val="CE0000"/>
          </a:solidFill>
        </p:grpSpPr>
        <p:sp>
          <p:nvSpPr>
            <p:cNvPr id="11" name="Freeform 11"/>
            <p:cNvSpPr/>
            <p:nvPr/>
          </p:nvSpPr>
          <p:spPr>
            <a:xfrm>
              <a:off x="0" y="0"/>
              <a:ext cx="492714" cy="4071640"/>
            </a:xfrm>
            <a:custGeom>
              <a:avLst/>
              <a:gdLst/>
              <a:ahLst/>
              <a:cxnLst/>
              <a:rect l="l" t="t" r="r" b="b"/>
              <a:pathLst>
                <a:path w="492714" h="4071640">
                  <a:moveTo>
                    <a:pt x="0" y="0"/>
                  </a:moveTo>
                  <a:lnTo>
                    <a:pt x="492714" y="0"/>
                  </a:lnTo>
                  <a:lnTo>
                    <a:pt x="492714" y="4071640"/>
                  </a:lnTo>
                  <a:lnTo>
                    <a:pt x="0" y="4071640"/>
                  </a:lnTo>
                  <a:close/>
                </a:path>
              </a:pathLst>
            </a:custGeom>
            <a:grpFill/>
            <a:ln cap="sq">
              <a:noFill/>
              <a:prstDash val="solid"/>
              <a:miter/>
            </a:ln>
          </p:spPr>
        </p:sp>
        <p:sp>
          <p:nvSpPr>
            <p:cNvPr id="12" name="TextBox 12"/>
            <p:cNvSpPr txBox="1"/>
            <p:nvPr/>
          </p:nvSpPr>
          <p:spPr>
            <a:xfrm>
              <a:off x="0" y="-28575"/>
              <a:ext cx="492714" cy="4100215"/>
            </a:xfrm>
            <a:prstGeom prst="rect">
              <a:avLst/>
            </a:prstGeom>
            <a:solidFill>
              <a:srgbClr val="3BADB9"/>
            </a:solidFill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307"/>
                </a:lnSpc>
                <a:spcBef>
                  <a:spcPct val="0"/>
                </a:spcBef>
              </a:pPr>
              <a:endParaRPr sz="1200" dirty="0">
                <a:highlight>
                  <a:srgbClr val="3BADB9"/>
                </a:highlight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53DB6B2-9D78-4336-902F-3383CDFFFB75}"/>
              </a:ext>
            </a:extLst>
          </p:cNvPr>
          <p:cNvSpPr txBox="1"/>
          <p:nvPr/>
        </p:nvSpPr>
        <p:spPr>
          <a:xfrm rot="-5400000">
            <a:off x="-2841571" y="3271264"/>
            <a:ext cx="6444633" cy="3154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en-US" sz="1600" b="1" spc="678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ANÁLISIS DE REFERENTES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933FF71-D8C0-4554-A18E-64EBE7318C38}"/>
              </a:ext>
            </a:extLst>
          </p:cNvPr>
          <p:cNvSpPr txBox="1"/>
          <p:nvPr/>
        </p:nvSpPr>
        <p:spPr>
          <a:xfrm>
            <a:off x="1242408" y="2545257"/>
            <a:ext cx="6094520" cy="455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Buenas fotografías maqueta exterior</a:t>
            </a:r>
            <a:endParaRPr lang="es-EC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AutoShape 9">
            <a:extLst>
              <a:ext uri="{FF2B5EF4-FFF2-40B4-BE49-F238E27FC236}">
                <a16:creationId xmlns:a16="http://schemas.microsoft.com/office/drawing/2014/main" id="{F51E5857-8F00-4253-B3B6-6488B4C4B1C2}"/>
              </a:ext>
            </a:extLst>
          </p:cNvPr>
          <p:cNvSpPr/>
          <p:nvPr/>
        </p:nvSpPr>
        <p:spPr>
          <a:xfrm rot="5400000">
            <a:off x="2853431" y="3429000"/>
            <a:ext cx="6858000" cy="0"/>
          </a:xfrm>
          <a:prstGeom prst="line">
            <a:avLst/>
          </a:prstGeom>
          <a:ln>
            <a:solidFill>
              <a:srgbClr val="297A83"/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1ACFDF8-4807-4793-9B05-8046FD92B405}"/>
              </a:ext>
            </a:extLst>
          </p:cNvPr>
          <p:cNvSpPr txBox="1"/>
          <p:nvPr/>
        </p:nvSpPr>
        <p:spPr>
          <a:xfrm>
            <a:off x="7014373" y="2545256"/>
            <a:ext cx="6094520" cy="455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C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Buenas fotografías maqueta interior</a:t>
            </a:r>
            <a:endParaRPr lang="es-EC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370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9"/>
          <p:cNvSpPr/>
          <p:nvPr/>
        </p:nvSpPr>
        <p:spPr>
          <a:xfrm rot="5400000">
            <a:off x="-2526646" y="3419475"/>
            <a:ext cx="6858000" cy="0"/>
          </a:xfrm>
          <a:prstGeom prst="line">
            <a:avLst/>
          </a:prstGeom>
          <a:ln>
            <a:solidFill>
              <a:srgbClr val="297A83"/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sp>
      <p:grpSp>
        <p:nvGrpSpPr>
          <p:cNvPr id="10" name="Group 10"/>
          <p:cNvGrpSpPr/>
          <p:nvPr/>
        </p:nvGrpSpPr>
        <p:grpSpPr>
          <a:xfrm>
            <a:off x="1" y="0"/>
            <a:ext cx="829895" cy="6858000"/>
            <a:chOff x="0" y="0"/>
            <a:chExt cx="492714" cy="4071640"/>
          </a:xfrm>
          <a:solidFill>
            <a:srgbClr val="CE0000"/>
          </a:solidFill>
        </p:grpSpPr>
        <p:sp>
          <p:nvSpPr>
            <p:cNvPr id="11" name="Freeform 11"/>
            <p:cNvSpPr/>
            <p:nvPr/>
          </p:nvSpPr>
          <p:spPr>
            <a:xfrm>
              <a:off x="0" y="0"/>
              <a:ext cx="492714" cy="4071640"/>
            </a:xfrm>
            <a:custGeom>
              <a:avLst/>
              <a:gdLst/>
              <a:ahLst/>
              <a:cxnLst/>
              <a:rect l="l" t="t" r="r" b="b"/>
              <a:pathLst>
                <a:path w="492714" h="4071640">
                  <a:moveTo>
                    <a:pt x="0" y="0"/>
                  </a:moveTo>
                  <a:lnTo>
                    <a:pt x="492714" y="0"/>
                  </a:lnTo>
                  <a:lnTo>
                    <a:pt x="492714" y="4071640"/>
                  </a:lnTo>
                  <a:lnTo>
                    <a:pt x="0" y="4071640"/>
                  </a:lnTo>
                  <a:close/>
                </a:path>
              </a:pathLst>
            </a:custGeom>
            <a:grpFill/>
            <a:ln cap="sq">
              <a:noFill/>
              <a:prstDash val="solid"/>
              <a:miter/>
            </a:ln>
          </p:spPr>
        </p:sp>
        <p:sp>
          <p:nvSpPr>
            <p:cNvPr id="12" name="TextBox 12"/>
            <p:cNvSpPr txBox="1"/>
            <p:nvPr/>
          </p:nvSpPr>
          <p:spPr>
            <a:xfrm>
              <a:off x="0" y="-28575"/>
              <a:ext cx="492714" cy="4100215"/>
            </a:xfrm>
            <a:prstGeom prst="rect">
              <a:avLst/>
            </a:prstGeom>
            <a:solidFill>
              <a:srgbClr val="3BADB9"/>
            </a:solidFill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307"/>
                </a:lnSpc>
                <a:spcBef>
                  <a:spcPct val="0"/>
                </a:spcBef>
              </a:pPr>
              <a:endParaRPr sz="1200" dirty="0">
                <a:highlight>
                  <a:srgbClr val="3BADB9"/>
                </a:highlight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53DB6B2-9D78-4336-902F-3383CDFFFB75}"/>
              </a:ext>
            </a:extLst>
          </p:cNvPr>
          <p:cNvSpPr txBox="1"/>
          <p:nvPr/>
        </p:nvSpPr>
        <p:spPr>
          <a:xfrm rot="-5400000">
            <a:off x="-2841571" y="3271264"/>
            <a:ext cx="6444633" cy="3154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5"/>
              </a:lnSpc>
            </a:pPr>
            <a:r>
              <a:rPr lang="en-US" sz="1600" b="1" spc="678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ANÁLISIS DE REFERENTES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64EBE61-F5F8-4332-B641-BE53252F0173}"/>
              </a:ext>
            </a:extLst>
          </p:cNvPr>
          <p:cNvSpPr txBox="1"/>
          <p:nvPr/>
        </p:nvSpPr>
        <p:spPr>
          <a:xfrm>
            <a:off x="3403108" y="2789406"/>
            <a:ext cx="6684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/>
              <a:t>FOTOGRAFÍA DE LA LÁMINA Y DETALLES QUE SE DESEN MOSTRAR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4551628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172</Words>
  <Application>Microsoft Office PowerPoint</Application>
  <PresentationFormat>Panorámica</PresentationFormat>
  <Paragraphs>49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Montserrat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Msi Stealth 15m</dc:creator>
  <cp:lastModifiedBy>Msi Stealth 15m</cp:lastModifiedBy>
  <cp:revision>3</cp:revision>
  <dcterms:created xsi:type="dcterms:W3CDTF">2025-06-19T13:06:22Z</dcterms:created>
  <dcterms:modified xsi:type="dcterms:W3CDTF">2025-06-19T15:58:45Z</dcterms:modified>
</cp:coreProperties>
</file>