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60" r:id="rId5"/>
    <p:sldId id="261" r:id="rId6"/>
    <p:sldId id="264" r:id="rId7"/>
    <p:sldId id="263" r:id="rId8"/>
    <p:sldId id="266" r:id="rId9"/>
    <p:sldId id="267" r:id="rId10"/>
    <p:sldId id="268" r:id="rId11"/>
    <p:sldId id="270" r:id="rId12"/>
    <p:sldId id="271" r:id="rId13"/>
    <p:sldId id="273" r:id="rId14"/>
    <p:sldId id="274" r:id="rId15"/>
    <p:sldId id="275" r:id="rId16"/>
    <p:sldId id="276"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1" d="100"/>
          <a:sy n="61" d="100"/>
        </p:scale>
        <p:origin x="16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6/17/2025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6/17/2025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6/17/2025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DCDE2-D88B-A889-1319-FD7B7DDE98B8}"/>
              </a:ext>
            </a:extLst>
          </p:cNvPr>
          <p:cNvSpPr>
            <a:spLocks noGrp="1"/>
          </p:cNvSpPr>
          <p:nvPr>
            <p:ph type="title"/>
          </p:nvPr>
        </p:nvSpPr>
        <p:spPr/>
        <p:txBody>
          <a:bodyPr>
            <a:noAutofit/>
          </a:bodyPr>
          <a:lstStyle/>
          <a:p>
            <a:r>
              <a:rPr lang="en-US" sz="2800" b="1" dirty="0"/>
              <a:t>CÓDIGO ORGÁNICO GENERAL DE PROCESOS DEL ECUADOR (COGEP)</a:t>
            </a:r>
            <a:br>
              <a:rPr lang="en-US" sz="2800" b="1" dirty="0"/>
            </a:br>
            <a:endParaRPr lang="es-EC" sz="2800" b="1" dirty="0"/>
          </a:p>
        </p:txBody>
      </p:sp>
      <p:sp>
        <p:nvSpPr>
          <p:cNvPr id="4" name="CuadroTexto 3">
            <a:extLst>
              <a:ext uri="{FF2B5EF4-FFF2-40B4-BE49-F238E27FC236}">
                <a16:creationId xmlns:a16="http://schemas.microsoft.com/office/drawing/2014/main" id="{F5FFFA5E-202F-9EAF-B534-0BD4F29ECD12}"/>
              </a:ext>
            </a:extLst>
          </p:cNvPr>
          <p:cNvSpPr txBox="1"/>
          <p:nvPr/>
        </p:nvSpPr>
        <p:spPr>
          <a:xfrm>
            <a:off x="567559" y="1417639"/>
            <a:ext cx="8119241" cy="4154984"/>
          </a:xfrm>
          <a:prstGeom prst="rect">
            <a:avLst/>
          </a:prstGeom>
          <a:noFill/>
        </p:spPr>
        <p:txBody>
          <a:bodyPr wrap="square">
            <a:spAutoFit/>
          </a:bodyPr>
          <a:lstStyle/>
          <a:p>
            <a:pPr algn="just" rtl="0"/>
            <a:r>
              <a:rPr lang="es-ES" sz="2400" dirty="0">
                <a:latin typeface="ADLaM Display" panose="02010000000000000000" pitchFamily="2" charset="0"/>
                <a:ea typeface="ADLaM Display" panose="02010000000000000000" pitchFamily="2" charset="0"/>
                <a:cs typeface="ADLaM Display" panose="02010000000000000000" pitchFamily="2" charset="0"/>
              </a:rPr>
              <a:t>Este documento explora la clasificación de los procedimientos establecidos en el Código Orgánico General de Procesos (COGEP) de Ecuador, destacando su importancia en la modernización de la justicia civil. Se analiza la doctrina general sobre los procedimientos y se detallan los diferentes tipos contemplados en el COGEP: ordinario, sumario, monitorio, ejecutivo, voluntario y especiales, incluyendo su base legal y características principales. El objetivo es proporcionar una visión clara y concisa de la estructura procesal ecuatoriana actual</a:t>
            </a:r>
          </a:p>
        </p:txBody>
      </p:sp>
    </p:spTree>
    <p:extLst>
      <p:ext uri="{BB962C8B-B14F-4D97-AF65-F5344CB8AC3E}">
        <p14:creationId xmlns:p14="http://schemas.microsoft.com/office/powerpoint/2010/main" val="1170569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CE97C3-2675-8CD7-B4A8-0C9349423B17}"/>
              </a:ext>
            </a:extLst>
          </p:cNvPr>
          <p:cNvSpPr>
            <a:spLocks noGrp="1"/>
          </p:cNvSpPr>
          <p:nvPr>
            <p:ph type="title"/>
          </p:nvPr>
        </p:nvSpPr>
        <p:spPr/>
        <p:txBody>
          <a:bodyPr/>
          <a:lstStyle/>
          <a:p>
            <a:r>
              <a:rPr lang="es-EC" b="1" dirty="0"/>
              <a:t>PROCEDIMIENTO MONITORIO</a:t>
            </a:r>
          </a:p>
        </p:txBody>
      </p:sp>
      <p:sp>
        <p:nvSpPr>
          <p:cNvPr id="4" name="CuadroTexto 3">
            <a:extLst>
              <a:ext uri="{FF2B5EF4-FFF2-40B4-BE49-F238E27FC236}">
                <a16:creationId xmlns:a16="http://schemas.microsoft.com/office/drawing/2014/main" id="{13989048-D2C0-0FD6-911F-241BA2FE1B06}"/>
              </a:ext>
            </a:extLst>
          </p:cNvPr>
          <p:cNvSpPr txBox="1"/>
          <p:nvPr/>
        </p:nvSpPr>
        <p:spPr>
          <a:xfrm>
            <a:off x="630621" y="2274838"/>
            <a:ext cx="8056179" cy="2677656"/>
          </a:xfrm>
          <a:prstGeom prst="rect">
            <a:avLst/>
          </a:prstGeom>
          <a:noFill/>
        </p:spPr>
        <p:txBody>
          <a:bodyPr wrap="square">
            <a:spAutoFit/>
          </a:bodyPr>
          <a:lstStyle/>
          <a:p>
            <a:pPr algn="just" rtl="0">
              <a:buNone/>
            </a:pPr>
            <a:r>
              <a:rPr lang="es-ES" sz="2400" b="1" dirty="0"/>
              <a:t>- Permite reclamar judicialmente deudas dinerarias líquidas, vencidas y exigibles mediante una vía expedita, siempre que se cuente con documentos que acrediten la obligación. Tiene por objeto la pronta recuperación de obligaciones no discutidas.</a:t>
            </a:r>
          </a:p>
          <a:p>
            <a:pPr algn="just" rtl="0"/>
            <a:r>
              <a:rPr lang="es-ES" sz="2400" b="1" i="1" dirty="0"/>
              <a:t>- Base legal:</a:t>
            </a:r>
            <a:r>
              <a:rPr lang="es-ES" sz="2400" b="1" dirty="0"/>
              <a:t> Art. 332 numeral 3, en concordancia con los Arts. 348 al 359 COGEP.</a:t>
            </a:r>
          </a:p>
        </p:txBody>
      </p:sp>
    </p:spTree>
    <p:extLst>
      <p:ext uri="{BB962C8B-B14F-4D97-AF65-F5344CB8AC3E}">
        <p14:creationId xmlns:p14="http://schemas.microsoft.com/office/powerpoint/2010/main" val="1747305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15568" y="2141982"/>
            <a:ext cx="1645920" cy="3291840"/>
            <a:chOff x="658368" y="1207008"/>
            <a:chExt cx="1645920" cy="3291840"/>
          </a:xfrm>
        </p:grpSpPr>
        <p:sp>
          <p:nvSpPr>
            <p:cNvPr id="2" name="Rounded Rectangle 1"/>
            <p:cNvSpPr/>
            <p:nvPr/>
          </p:nvSpPr>
          <p:spPr>
            <a:xfrm>
              <a:off x="658368"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close/>
                  <a:moveTo>
                    <a:pt x="0" y="329184"/>
                  </a:moveTo>
                  <a:lnTo>
                    <a:pt x="1645920" y="329184"/>
                  </a:lnTo>
                  <a:lnTo>
                    <a:pt x="1645920" y="1865376"/>
                  </a:lnTo>
                  <a:lnTo>
                    <a:pt x="0" y="1865376"/>
                  </a:lnTo>
                  <a:close/>
                  <a:moveTo>
                    <a:pt x="1645920" y="2986168"/>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2986168"/>
                  </a:lnTo>
                  <a:close/>
                  <a:moveTo>
                    <a:pt x="1645920" y="2986168"/>
                  </a:moveTo>
                  <a:lnTo>
                    <a:pt x="0" y="2986168"/>
                  </a:lnTo>
                  <a:lnTo>
                    <a:pt x="0" y="1865376"/>
                  </a:lnTo>
                  <a:lnTo>
                    <a:pt x="1645920" y="1865376"/>
                  </a:lnTo>
                  <a:close/>
                </a:path>
              </a:pathLst>
            </a:custGeom>
            <a:solidFill>
              <a:srgbClr val="FD6A65"/>
            </a:solidFill>
            <a:ln>
              <a:noFill/>
            </a:ln>
          </p:spPr>
          <p:txBody>
            <a:bodyPr rtlCol="0" anchor="ctr"/>
            <a:lstStyle/>
            <a:p>
              <a:pPr algn="ctr"/>
              <a:endParaRPr/>
            </a:p>
          </p:txBody>
        </p:sp>
        <p:sp>
          <p:nvSpPr>
            <p:cNvPr id="3" name="Rounded Rectangle 2"/>
            <p:cNvSpPr/>
            <p:nvPr/>
          </p:nvSpPr>
          <p:spPr>
            <a:xfrm>
              <a:off x="658368"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moveTo>
                    <a:pt x="1645920" y="1865376"/>
                  </a:moveTo>
                  <a:lnTo>
                    <a:pt x="1645920" y="329184"/>
                  </a:lnTo>
                  <a:moveTo>
                    <a:pt x="0" y="329184"/>
                  </a:moveTo>
                  <a:lnTo>
                    <a:pt x="0" y="1865376"/>
                  </a:lnTo>
                  <a:moveTo>
                    <a:pt x="1645920" y="1865376"/>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1865376"/>
                  </a:lnTo>
                </a:path>
              </a:pathLst>
            </a:custGeom>
            <a:noFill/>
            <a:ln w="13716">
              <a:solidFill>
                <a:srgbClr val="FFFFFF"/>
              </a:solidFill>
            </a:ln>
          </p:spPr>
          <p:txBody>
            <a:bodyPr rtlCol="0" anchor="ctr"/>
            <a:lstStyle/>
            <a:p>
              <a:pPr algn="ctr"/>
              <a:endParaRPr/>
            </a:p>
          </p:txBody>
        </p:sp>
      </p:grpSp>
      <p:grpSp>
        <p:nvGrpSpPr>
          <p:cNvPr id="7" name="Group 6"/>
          <p:cNvGrpSpPr/>
          <p:nvPr/>
        </p:nvGrpSpPr>
        <p:grpSpPr>
          <a:xfrm>
            <a:off x="2871216" y="2141982"/>
            <a:ext cx="1645920" cy="3291840"/>
            <a:chOff x="2414016" y="1207008"/>
            <a:chExt cx="1645920" cy="3291840"/>
          </a:xfrm>
        </p:grpSpPr>
        <p:sp>
          <p:nvSpPr>
            <p:cNvPr id="5" name="Rounded Rectangle 4"/>
            <p:cNvSpPr/>
            <p:nvPr/>
          </p:nvSpPr>
          <p:spPr>
            <a:xfrm>
              <a:off x="2414016"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close/>
                  <a:moveTo>
                    <a:pt x="0" y="329184"/>
                  </a:moveTo>
                  <a:lnTo>
                    <a:pt x="1645920" y="329184"/>
                  </a:lnTo>
                  <a:lnTo>
                    <a:pt x="1645920" y="1865376"/>
                  </a:lnTo>
                  <a:lnTo>
                    <a:pt x="0" y="1865376"/>
                  </a:lnTo>
                  <a:close/>
                  <a:moveTo>
                    <a:pt x="1645920" y="2986168"/>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2986168"/>
                  </a:lnTo>
                  <a:close/>
                  <a:moveTo>
                    <a:pt x="1645920" y="2986168"/>
                  </a:moveTo>
                  <a:lnTo>
                    <a:pt x="0" y="2986168"/>
                  </a:lnTo>
                  <a:lnTo>
                    <a:pt x="0" y="1865376"/>
                  </a:lnTo>
                  <a:lnTo>
                    <a:pt x="1645920" y="1865376"/>
                  </a:lnTo>
                  <a:close/>
                </a:path>
              </a:pathLst>
            </a:custGeom>
            <a:solidFill>
              <a:srgbClr val="DE8431"/>
            </a:solidFill>
            <a:ln>
              <a:noFill/>
            </a:ln>
          </p:spPr>
          <p:txBody>
            <a:bodyPr rtlCol="0" anchor="ctr"/>
            <a:lstStyle/>
            <a:p>
              <a:pPr algn="ctr"/>
              <a:endParaRPr/>
            </a:p>
          </p:txBody>
        </p:sp>
        <p:sp>
          <p:nvSpPr>
            <p:cNvPr id="6" name="Rounded Rectangle 5"/>
            <p:cNvSpPr/>
            <p:nvPr/>
          </p:nvSpPr>
          <p:spPr>
            <a:xfrm>
              <a:off x="2414016" y="1207008"/>
              <a:ext cx="1645920" cy="3291840"/>
            </a:xfrm>
            <a:custGeom>
              <a:avLst/>
              <a:gdLst/>
              <a:ahLst/>
              <a:cxnLst/>
              <a:rect l="0" t="0" r="0" b="0"/>
              <a:pathLst>
                <a:path w="1645920" h="3291840">
                  <a:moveTo>
                    <a:pt x="1645920" y="1865376"/>
                  </a:moveTo>
                  <a:lnTo>
                    <a:pt x="1645920" y="329184"/>
                  </a:lnTo>
                  <a:moveTo>
                    <a:pt x="0" y="329184"/>
                  </a:moveTo>
                  <a:lnTo>
                    <a:pt x="0" y="1865376"/>
                  </a:lnTo>
                  <a:moveTo>
                    <a:pt x="1645920" y="1865376"/>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1865376"/>
                  </a:lnTo>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path>
              </a:pathLst>
            </a:custGeom>
            <a:noFill/>
            <a:ln w="13716">
              <a:solidFill>
                <a:srgbClr val="FFFFFF"/>
              </a:solidFill>
            </a:ln>
          </p:spPr>
          <p:txBody>
            <a:bodyPr rtlCol="0" anchor="ctr"/>
            <a:lstStyle/>
            <a:p>
              <a:pPr algn="ctr"/>
              <a:endParaRPr/>
            </a:p>
          </p:txBody>
        </p:sp>
      </p:grpSp>
      <p:grpSp>
        <p:nvGrpSpPr>
          <p:cNvPr id="10" name="Group 9"/>
          <p:cNvGrpSpPr/>
          <p:nvPr/>
        </p:nvGrpSpPr>
        <p:grpSpPr>
          <a:xfrm>
            <a:off x="4626864" y="2141982"/>
            <a:ext cx="1645920" cy="3291840"/>
            <a:chOff x="4169664" y="1207008"/>
            <a:chExt cx="1645920" cy="3291840"/>
          </a:xfrm>
        </p:grpSpPr>
        <p:sp>
          <p:nvSpPr>
            <p:cNvPr id="8" name="Rounded Rectangle 7"/>
            <p:cNvSpPr/>
            <p:nvPr/>
          </p:nvSpPr>
          <p:spPr>
            <a:xfrm>
              <a:off x="4169664"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close/>
                  <a:moveTo>
                    <a:pt x="0" y="329184"/>
                  </a:moveTo>
                  <a:lnTo>
                    <a:pt x="1645920" y="329184"/>
                  </a:lnTo>
                  <a:lnTo>
                    <a:pt x="1645920" y="1865376"/>
                  </a:lnTo>
                  <a:lnTo>
                    <a:pt x="0" y="1865376"/>
                  </a:lnTo>
                  <a:close/>
                  <a:moveTo>
                    <a:pt x="1645920" y="2986168"/>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2986168"/>
                  </a:lnTo>
                  <a:close/>
                  <a:moveTo>
                    <a:pt x="1645920" y="2986168"/>
                  </a:moveTo>
                  <a:lnTo>
                    <a:pt x="0" y="2986168"/>
                  </a:lnTo>
                  <a:lnTo>
                    <a:pt x="0" y="1865376"/>
                  </a:lnTo>
                  <a:lnTo>
                    <a:pt x="1645920" y="1865376"/>
                  </a:lnTo>
                  <a:close/>
                </a:path>
              </a:pathLst>
            </a:custGeom>
            <a:solidFill>
              <a:srgbClr val="E0CB15"/>
            </a:solidFill>
            <a:ln>
              <a:noFill/>
            </a:ln>
          </p:spPr>
          <p:txBody>
            <a:bodyPr rtlCol="0" anchor="ctr"/>
            <a:lstStyle/>
            <a:p>
              <a:pPr algn="ctr"/>
              <a:endParaRPr/>
            </a:p>
          </p:txBody>
        </p:sp>
        <p:sp>
          <p:nvSpPr>
            <p:cNvPr id="9" name="Rounded Rectangle 8"/>
            <p:cNvSpPr/>
            <p:nvPr/>
          </p:nvSpPr>
          <p:spPr>
            <a:xfrm>
              <a:off x="4169664"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moveTo>
                    <a:pt x="1645920" y="1865376"/>
                  </a:moveTo>
                  <a:lnTo>
                    <a:pt x="1645920" y="329184"/>
                  </a:lnTo>
                  <a:moveTo>
                    <a:pt x="0" y="329184"/>
                  </a:moveTo>
                  <a:lnTo>
                    <a:pt x="0" y="1865376"/>
                  </a:lnTo>
                  <a:moveTo>
                    <a:pt x="1645920" y="1865376"/>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1865376"/>
                  </a:lnTo>
                </a:path>
              </a:pathLst>
            </a:custGeom>
            <a:noFill/>
            <a:ln w="13716">
              <a:solidFill>
                <a:srgbClr val="FFFFFF"/>
              </a:solidFill>
            </a:ln>
          </p:spPr>
          <p:txBody>
            <a:bodyPr rtlCol="0" anchor="ctr"/>
            <a:lstStyle/>
            <a:p>
              <a:pPr algn="ctr"/>
              <a:endParaRPr/>
            </a:p>
          </p:txBody>
        </p:sp>
      </p:grpSp>
      <p:grpSp>
        <p:nvGrpSpPr>
          <p:cNvPr id="13" name="Group 12"/>
          <p:cNvGrpSpPr/>
          <p:nvPr/>
        </p:nvGrpSpPr>
        <p:grpSpPr>
          <a:xfrm>
            <a:off x="6382512" y="2141982"/>
            <a:ext cx="1645920" cy="3291840"/>
            <a:chOff x="5925312" y="1207008"/>
            <a:chExt cx="1645920" cy="3291840"/>
          </a:xfrm>
        </p:grpSpPr>
        <p:sp>
          <p:nvSpPr>
            <p:cNvPr id="11" name="Rounded Rectangle 10"/>
            <p:cNvSpPr/>
            <p:nvPr/>
          </p:nvSpPr>
          <p:spPr>
            <a:xfrm>
              <a:off x="5925312"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close/>
                  <a:moveTo>
                    <a:pt x="0" y="329184"/>
                  </a:moveTo>
                  <a:lnTo>
                    <a:pt x="1645920" y="329184"/>
                  </a:lnTo>
                  <a:lnTo>
                    <a:pt x="1645920" y="1865376"/>
                  </a:lnTo>
                  <a:lnTo>
                    <a:pt x="0" y="1865376"/>
                  </a:lnTo>
                  <a:close/>
                  <a:moveTo>
                    <a:pt x="1645920" y="2986168"/>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2986168"/>
                  </a:lnTo>
                  <a:close/>
                  <a:moveTo>
                    <a:pt x="1645920" y="2986168"/>
                  </a:moveTo>
                  <a:lnTo>
                    <a:pt x="0" y="2986168"/>
                  </a:lnTo>
                  <a:lnTo>
                    <a:pt x="0" y="1865376"/>
                  </a:lnTo>
                  <a:lnTo>
                    <a:pt x="1645920" y="1865376"/>
                  </a:lnTo>
                  <a:close/>
                </a:path>
              </a:pathLst>
            </a:custGeom>
            <a:solidFill>
              <a:srgbClr val="44E095"/>
            </a:solidFill>
            <a:ln>
              <a:noFill/>
            </a:ln>
          </p:spPr>
          <p:txBody>
            <a:bodyPr rtlCol="0" anchor="ctr"/>
            <a:lstStyle/>
            <a:p>
              <a:pPr algn="ctr"/>
              <a:endParaRPr/>
            </a:p>
          </p:txBody>
        </p:sp>
        <p:sp>
          <p:nvSpPr>
            <p:cNvPr id="12" name="Rounded Rectangle 11"/>
            <p:cNvSpPr/>
            <p:nvPr/>
          </p:nvSpPr>
          <p:spPr>
            <a:xfrm>
              <a:off x="5925312" y="1207008"/>
              <a:ext cx="1645920" cy="3291840"/>
            </a:xfrm>
            <a:custGeom>
              <a:avLst/>
              <a:gdLst/>
              <a:ahLst/>
              <a:cxnLst/>
              <a:rect l="0" t="0" r="0" b="0"/>
              <a:pathLst>
                <a:path w="1645920" h="3291840">
                  <a:moveTo>
                    <a:pt x="0" y="329184"/>
                  </a:moveTo>
                  <a:lnTo>
                    <a:pt x="0" y="219456"/>
                  </a:lnTo>
                  <a:cubicBezTo>
                    <a:pt x="0" y="161252"/>
                    <a:pt x="23121" y="105433"/>
                    <a:pt x="64276" y="64276"/>
                  </a:cubicBezTo>
                  <a:cubicBezTo>
                    <a:pt x="105433" y="23121"/>
                    <a:pt x="161252" y="0"/>
                    <a:pt x="219456" y="0"/>
                  </a:cubicBezTo>
                  <a:lnTo>
                    <a:pt x="1426464" y="0"/>
                  </a:lnTo>
                  <a:cubicBezTo>
                    <a:pt x="1484667" y="0"/>
                    <a:pt x="1540486" y="23121"/>
                    <a:pt x="1581643" y="64276"/>
                  </a:cubicBezTo>
                  <a:cubicBezTo>
                    <a:pt x="1622798" y="105433"/>
                    <a:pt x="1645920" y="161252"/>
                    <a:pt x="1645920" y="219456"/>
                  </a:cubicBezTo>
                  <a:lnTo>
                    <a:pt x="1645920" y="329184"/>
                  </a:lnTo>
                  <a:moveTo>
                    <a:pt x="1645920" y="1865376"/>
                  </a:moveTo>
                  <a:lnTo>
                    <a:pt x="1645920" y="329184"/>
                  </a:lnTo>
                  <a:moveTo>
                    <a:pt x="0" y="329184"/>
                  </a:moveTo>
                  <a:lnTo>
                    <a:pt x="0" y="1865376"/>
                  </a:lnTo>
                  <a:moveTo>
                    <a:pt x="1645920" y="1865376"/>
                  </a:moveTo>
                  <a:lnTo>
                    <a:pt x="1645920" y="3088059"/>
                  </a:lnTo>
                  <a:cubicBezTo>
                    <a:pt x="1645920" y="3142105"/>
                    <a:pt x="1622798" y="3193937"/>
                    <a:pt x="1581643" y="3232154"/>
                  </a:cubicBezTo>
                  <a:cubicBezTo>
                    <a:pt x="1540486" y="3270369"/>
                    <a:pt x="1484667" y="3291840"/>
                    <a:pt x="1426464" y="3291840"/>
                  </a:cubicBezTo>
                  <a:lnTo>
                    <a:pt x="219456" y="3291840"/>
                  </a:lnTo>
                  <a:cubicBezTo>
                    <a:pt x="161252" y="3291840"/>
                    <a:pt x="105433" y="3270369"/>
                    <a:pt x="64276" y="3232154"/>
                  </a:cubicBezTo>
                  <a:cubicBezTo>
                    <a:pt x="23121" y="3193937"/>
                    <a:pt x="0" y="3142105"/>
                    <a:pt x="0" y="3088059"/>
                  </a:cubicBezTo>
                  <a:lnTo>
                    <a:pt x="0" y="1865376"/>
                  </a:lnTo>
                </a:path>
              </a:pathLst>
            </a:custGeom>
            <a:noFill/>
            <a:ln w="13716">
              <a:solidFill>
                <a:srgbClr val="FFFFFF"/>
              </a:solidFill>
            </a:ln>
          </p:spPr>
          <p:txBody>
            <a:bodyPr rtlCol="0" anchor="ctr"/>
            <a:lstStyle/>
            <a:p>
              <a:pPr algn="ctr"/>
              <a:endParaRPr/>
            </a:p>
          </p:txBody>
        </p:sp>
      </p:grpSp>
      <p:sp>
        <p:nvSpPr>
          <p:cNvPr id="14" name="Rounded Rectangle 13"/>
          <p:cNvSpPr/>
          <p:nvPr/>
        </p:nvSpPr>
        <p:spPr>
          <a:xfrm>
            <a:off x="786384" y="3678174"/>
            <a:ext cx="7571232" cy="1316743"/>
          </a:xfrm>
          <a:custGeom>
            <a:avLst/>
            <a:gdLst/>
            <a:ahLst/>
            <a:cxnLst/>
            <a:rect l="0" t="0" r="0" b="0"/>
            <a:pathLst>
              <a:path w="7571232" h="1316743">
                <a:moveTo>
                  <a:pt x="7525512" y="1179576"/>
                </a:moveTo>
                <a:lnTo>
                  <a:pt x="7461504" y="1252728"/>
                </a:lnTo>
                <a:lnTo>
                  <a:pt x="7397496" y="1179576"/>
                </a:lnTo>
                <a:moveTo>
                  <a:pt x="7397496" y="1179576"/>
                </a:moveTo>
                <a:lnTo>
                  <a:pt x="7461504" y="1252728"/>
                </a:lnTo>
                <a:lnTo>
                  <a:pt x="7525512" y="1179576"/>
                </a:lnTo>
                <a:moveTo>
                  <a:pt x="7068312" y="978408"/>
                </a:moveTo>
                <a:lnTo>
                  <a:pt x="7132320" y="905256"/>
                </a:lnTo>
                <a:lnTo>
                  <a:pt x="7196328" y="978408"/>
                </a:lnTo>
                <a:moveTo>
                  <a:pt x="7196328" y="978408"/>
                </a:moveTo>
                <a:lnTo>
                  <a:pt x="7132320" y="905256"/>
                </a:lnTo>
                <a:lnTo>
                  <a:pt x="7068312" y="978408"/>
                </a:lnTo>
                <a:moveTo>
                  <a:pt x="7068312" y="1088136"/>
                </a:moveTo>
                <a:lnTo>
                  <a:pt x="7132320" y="1014984"/>
                </a:lnTo>
                <a:lnTo>
                  <a:pt x="7196328" y="1088136"/>
                </a:lnTo>
                <a:moveTo>
                  <a:pt x="7196328" y="1088136"/>
                </a:moveTo>
                <a:lnTo>
                  <a:pt x="7132320" y="1014984"/>
                </a:lnTo>
                <a:lnTo>
                  <a:pt x="7068312" y="1088136"/>
                </a:lnTo>
                <a:moveTo>
                  <a:pt x="7068312" y="1197864"/>
                </a:moveTo>
                <a:lnTo>
                  <a:pt x="7132320" y="1124712"/>
                </a:lnTo>
                <a:lnTo>
                  <a:pt x="7196328" y="1197864"/>
                </a:lnTo>
                <a:moveTo>
                  <a:pt x="7196328" y="1197864"/>
                </a:moveTo>
                <a:lnTo>
                  <a:pt x="7132320" y="1124712"/>
                </a:lnTo>
                <a:lnTo>
                  <a:pt x="7068312" y="1197864"/>
                </a:lnTo>
                <a:moveTo>
                  <a:pt x="6656832" y="770204"/>
                </a:moveTo>
                <a:lnTo>
                  <a:pt x="6803136" y="652064"/>
                </a:lnTo>
                <a:lnTo>
                  <a:pt x="6949440" y="770204"/>
                </a:lnTo>
                <a:moveTo>
                  <a:pt x="6949440" y="770204"/>
                </a:moveTo>
                <a:lnTo>
                  <a:pt x="6803136" y="652064"/>
                </a:lnTo>
                <a:lnTo>
                  <a:pt x="6656832" y="770204"/>
                </a:lnTo>
                <a:moveTo>
                  <a:pt x="6656832" y="947495"/>
                </a:moveTo>
                <a:lnTo>
                  <a:pt x="6803136" y="829264"/>
                </a:lnTo>
                <a:lnTo>
                  <a:pt x="6949440" y="947495"/>
                </a:lnTo>
                <a:moveTo>
                  <a:pt x="6949440" y="947495"/>
                </a:moveTo>
                <a:lnTo>
                  <a:pt x="6803136" y="829264"/>
                </a:lnTo>
                <a:lnTo>
                  <a:pt x="6656832" y="947495"/>
                </a:lnTo>
                <a:moveTo>
                  <a:pt x="6656832" y="1124712"/>
                </a:moveTo>
                <a:lnTo>
                  <a:pt x="6803136" y="1006572"/>
                </a:lnTo>
                <a:lnTo>
                  <a:pt x="6949440" y="1124712"/>
                </a:lnTo>
                <a:moveTo>
                  <a:pt x="6949440" y="1124712"/>
                </a:moveTo>
                <a:lnTo>
                  <a:pt x="6803136" y="1006572"/>
                </a:lnTo>
                <a:lnTo>
                  <a:pt x="6656832" y="1124712"/>
                </a:lnTo>
                <a:moveTo>
                  <a:pt x="1170432" y="770204"/>
                </a:moveTo>
                <a:lnTo>
                  <a:pt x="1316736" y="652064"/>
                </a:lnTo>
                <a:lnTo>
                  <a:pt x="1463040" y="770204"/>
                </a:lnTo>
                <a:moveTo>
                  <a:pt x="1463040" y="770204"/>
                </a:moveTo>
                <a:lnTo>
                  <a:pt x="1316736" y="652064"/>
                </a:lnTo>
                <a:lnTo>
                  <a:pt x="1170432" y="770204"/>
                </a:lnTo>
                <a:moveTo>
                  <a:pt x="1170432" y="947495"/>
                </a:moveTo>
                <a:lnTo>
                  <a:pt x="1316736" y="829264"/>
                </a:lnTo>
                <a:lnTo>
                  <a:pt x="1463040" y="947495"/>
                </a:lnTo>
                <a:moveTo>
                  <a:pt x="1463040" y="947495"/>
                </a:moveTo>
                <a:lnTo>
                  <a:pt x="1316736" y="829264"/>
                </a:lnTo>
                <a:lnTo>
                  <a:pt x="1170432" y="947495"/>
                </a:lnTo>
                <a:moveTo>
                  <a:pt x="1170432" y="1124712"/>
                </a:moveTo>
                <a:lnTo>
                  <a:pt x="1316736" y="1006572"/>
                </a:lnTo>
                <a:lnTo>
                  <a:pt x="1463040" y="1124712"/>
                </a:lnTo>
                <a:moveTo>
                  <a:pt x="1463040" y="1124712"/>
                </a:moveTo>
                <a:lnTo>
                  <a:pt x="1316736" y="1006572"/>
                </a:lnTo>
                <a:lnTo>
                  <a:pt x="1170432" y="1124712"/>
                </a:lnTo>
                <a:moveTo>
                  <a:pt x="621792" y="770204"/>
                </a:moveTo>
                <a:lnTo>
                  <a:pt x="768096" y="652064"/>
                </a:lnTo>
                <a:lnTo>
                  <a:pt x="914400" y="770204"/>
                </a:lnTo>
                <a:moveTo>
                  <a:pt x="914400" y="770204"/>
                </a:moveTo>
                <a:lnTo>
                  <a:pt x="768096" y="652064"/>
                </a:lnTo>
                <a:lnTo>
                  <a:pt x="621792" y="770204"/>
                </a:lnTo>
                <a:moveTo>
                  <a:pt x="621792" y="947495"/>
                </a:moveTo>
                <a:lnTo>
                  <a:pt x="768096" y="829264"/>
                </a:lnTo>
                <a:lnTo>
                  <a:pt x="914400" y="947495"/>
                </a:lnTo>
                <a:moveTo>
                  <a:pt x="914400" y="947495"/>
                </a:moveTo>
                <a:lnTo>
                  <a:pt x="768096" y="829264"/>
                </a:lnTo>
                <a:lnTo>
                  <a:pt x="621792" y="947495"/>
                </a:lnTo>
                <a:moveTo>
                  <a:pt x="621792" y="1124712"/>
                </a:moveTo>
                <a:lnTo>
                  <a:pt x="768096" y="1006572"/>
                </a:lnTo>
                <a:lnTo>
                  <a:pt x="914400" y="1124712"/>
                </a:lnTo>
                <a:moveTo>
                  <a:pt x="914400" y="1124712"/>
                </a:moveTo>
                <a:lnTo>
                  <a:pt x="768096" y="1006572"/>
                </a:lnTo>
                <a:lnTo>
                  <a:pt x="621792" y="1124712"/>
                </a:lnTo>
                <a:moveTo>
                  <a:pt x="353964" y="1004477"/>
                </a:moveTo>
                <a:lnTo>
                  <a:pt x="437631" y="936902"/>
                </a:lnTo>
                <a:lnTo>
                  <a:pt x="521208" y="1004477"/>
                </a:lnTo>
                <a:moveTo>
                  <a:pt x="521208" y="1004477"/>
                </a:moveTo>
                <a:lnTo>
                  <a:pt x="437631" y="936902"/>
                </a:lnTo>
                <a:lnTo>
                  <a:pt x="353964" y="1004477"/>
                </a:lnTo>
                <a:moveTo>
                  <a:pt x="353964" y="1105684"/>
                </a:moveTo>
                <a:lnTo>
                  <a:pt x="437631" y="1038201"/>
                </a:lnTo>
                <a:lnTo>
                  <a:pt x="521208" y="1105684"/>
                </a:lnTo>
                <a:moveTo>
                  <a:pt x="521208" y="1105684"/>
                </a:moveTo>
                <a:lnTo>
                  <a:pt x="437631" y="1038201"/>
                </a:lnTo>
                <a:lnTo>
                  <a:pt x="353964" y="1105684"/>
                </a:lnTo>
                <a:moveTo>
                  <a:pt x="353964" y="1206999"/>
                </a:moveTo>
                <a:lnTo>
                  <a:pt x="437631" y="1139517"/>
                </a:lnTo>
                <a:lnTo>
                  <a:pt x="521208" y="1206999"/>
                </a:lnTo>
                <a:moveTo>
                  <a:pt x="521208" y="1206999"/>
                </a:moveTo>
                <a:lnTo>
                  <a:pt x="437631" y="1139517"/>
                </a:lnTo>
                <a:lnTo>
                  <a:pt x="353964" y="1206999"/>
                </a:lnTo>
                <a:moveTo>
                  <a:pt x="6647688" y="1179576"/>
                </a:moveTo>
                <a:lnTo>
                  <a:pt x="6583680" y="1252728"/>
                </a:lnTo>
                <a:lnTo>
                  <a:pt x="6519672" y="1179576"/>
                </a:lnTo>
                <a:moveTo>
                  <a:pt x="6519672" y="1179576"/>
                </a:moveTo>
                <a:lnTo>
                  <a:pt x="6583680" y="1252728"/>
                </a:lnTo>
                <a:lnTo>
                  <a:pt x="6647688" y="1179576"/>
                </a:lnTo>
                <a:moveTo>
                  <a:pt x="3026664" y="1179576"/>
                </a:moveTo>
                <a:lnTo>
                  <a:pt x="2962656" y="1252728"/>
                </a:lnTo>
                <a:lnTo>
                  <a:pt x="2898648" y="1179576"/>
                </a:lnTo>
                <a:moveTo>
                  <a:pt x="2898648" y="1179576"/>
                </a:moveTo>
                <a:lnTo>
                  <a:pt x="2962656" y="1252728"/>
                </a:lnTo>
                <a:lnTo>
                  <a:pt x="3026664" y="1179576"/>
                </a:lnTo>
                <a:moveTo>
                  <a:pt x="2807208" y="1179576"/>
                </a:moveTo>
                <a:lnTo>
                  <a:pt x="2743200" y="1252728"/>
                </a:lnTo>
                <a:lnTo>
                  <a:pt x="2679192" y="1179576"/>
                </a:lnTo>
                <a:moveTo>
                  <a:pt x="2679192" y="1179576"/>
                </a:moveTo>
                <a:lnTo>
                  <a:pt x="2743200" y="1252728"/>
                </a:lnTo>
                <a:lnTo>
                  <a:pt x="2807208" y="1179576"/>
                </a:lnTo>
                <a:moveTo>
                  <a:pt x="2587752" y="1179576"/>
                </a:moveTo>
                <a:lnTo>
                  <a:pt x="2523744" y="1252728"/>
                </a:lnTo>
                <a:lnTo>
                  <a:pt x="2459736" y="1179576"/>
                </a:lnTo>
                <a:moveTo>
                  <a:pt x="2459736" y="1179576"/>
                </a:moveTo>
                <a:lnTo>
                  <a:pt x="2523744" y="1252728"/>
                </a:lnTo>
                <a:lnTo>
                  <a:pt x="2587752" y="1179576"/>
                </a:lnTo>
                <a:moveTo>
                  <a:pt x="1051560" y="1179576"/>
                </a:moveTo>
                <a:lnTo>
                  <a:pt x="987552" y="1252728"/>
                </a:lnTo>
                <a:lnTo>
                  <a:pt x="923544" y="1179576"/>
                </a:lnTo>
                <a:moveTo>
                  <a:pt x="923544" y="1179576"/>
                </a:moveTo>
                <a:lnTo>
                  <a:pt x="987552" y="1252728"/>
                </a:lnTo>
                <a:lnTo>
                  <a:pt x="1051560" y="1179576"/>
                </a:lnTo>
                <a:moveTo>
                  <a:pt x="173736" y="1179576"/>
                </a:moveTo>
                <a:lnTo>
                  <a:pt x="109728" y="1252728"/>
                </a:lnTo>
                <a:lnTo>
                  <a:pt x="45720" y="1179576"/>
                </a:lnTo>
                <a:moveTo>
                  <a:pt x="45720" y="1179576"/>
                </a:moveTo>
                <a:lnTo>
                  <a:pt x="109728" y="1252728"/>
                </a:lnTo>
                <a:lnTo>
                  <a:pt x="173736" y="1179576"/>
                </a:lnTo>
                <a:moveTo>
                  <a:pt x="1458378" y="842528"/>
                </a:moveTo>
                <a:lnTo>
                  <a:pt x="1477306" y="846735"/>
                </a:lnTo>
                <a:cubicBezTo>
                  <a:pt x="1500075" y="851669"/>
                  <a:pt x="1523616" y="851877"/>
                  <a:pt x="1546468" y="847347"/>
                </a:cubicBezTo>
                <a:cubicBezTo>
                  <a:pt x="1569322" y="842818"/>
                  <a:pt x="1591002" y="833646"/>
                  <a:pt x="1610168" y="820400"/>
                </a:cubicBezTo>
                <a:lnTo>
                  <a:pt x="1713038" y="749350"/>
                </a:lnTo>
                <a:cubicBezTo>
                  <a:pt x="1728626" y="738554"/>
                  <a:pt x="1746457" y="731431"/>
                  <a:pt x="1765193" y="728517"/>
                </a:cubicBezTo>
                <a:cubicBezTo>
                  <a:pt x="1783929" y="725602"/>
                  <a:pt x="1803082" y="726973"/>
                  <a:pt x="1821212" y="732525"/>
                </a:cubicBezTo>
                <a:cubicBezTo>
                  <a:pt x="1838321" y="737752"/>
                  <a:pt x="1856349" y="739265"/>
                  <a:pt x="1874090" y="736963"/>
                </a:cubicBezTo>
                <a:cubicBezTo>
                  <a:pt x="1891830" y="734660"/>
                  <a:pt x="1908874" y="728596"/>
                  <a:pt x="1924082" y="719176"/>
                </a:cubicBezTo>
                <a:lnTo>
                  <a:pt x="2001623" y="671078"/>
                </a:lnTo>
                <a:cubicBezTo>
                  <a:pt x="2015824" y="662259"/>
                  <a:pt x="2032706" y="658795"/>
                  <a:pt x="2049233" y="661309"/>
                </a:cubicBezTo>
                <a:cubicBezTo>
                  <a:pt x="2065759" y="663824"/>
                  <a:pt x="2080847" y="672151"/>
                  <a:pt x="2091783" y="684794"/>
                </a:cubicBezTo>
                <a:lnTo>
                  <a:pt x="2281521" y="903610"/>
                </a:lnTo>
                <a:cubicBezTo>
                  <a:pt x="2326609" y="955564"/>
                  <a:pt x="2379890" y="999795"/>
                  <a:pt x="2439256" y="1034552"/>
                </a:cubicBezTo>
                <a:lnTo>
                  <a:pt x="2624329" y="1143000"/>
                </a:lnTo>
                <a:moveTo>
                  <a:pt x="2227842" y="841703"/>
                </a:moveTo>
                <a:cubicBezTo>
                  <a:pt x="2205403" y="825566"/>
                  <a:pt x="2180769" y="812726"/>
                  <a:pt x="2154690" y="803572"/>
                </a:cubicBezTo>
                <a:cubicBezTo>
                  <a:pt x="2145304" y="800129"/>
                  <a:pt x="2135273" y="798802"/>
                  <a:pt x="2125314" y="799687"/>
                </a:cubicBezTo>
                <a:cubicBezTo>
                  <a:pt x="2115354" y="800572"/>
                  <a:pt x="2105715" y="803647"/>
                  <a:pt x="2097083" y="808693"/>
                </a:cubicBezTo>
                <a:lnTo>
                  <a:pt x="2028320" y="848744"/>
                </a:lnTo>
                <a:moveTo>
                  <a:pt x="2143535" y="740664"/>
                </a:moveTo>
                <a:lnTo>
                  <a:pt x="2170967" y="744961"/>
                </a:lnTo>
                <a:moveTo>
                  <a:pt x="5294376" y="736000"/>
                </a:moveTo>
                <a:lnTo>
                  <a:pt x="5321808" y="731520"/>
                </a:lnTo>
                <a:moveTo>
                  <a:pt x="2143535" y="740664"/>
                </a:moveTo>
                <a:lnTo>
                  <a:pt x="2139696" y="739932"/>
                </a:lnTo>
                <a:lnTo>
                  <a:pt x="2139696" y="658368"/>
                </a:lnTo>
                <a:moveTo>
                  <a:pt x="1909448" y="1135328"/>
                </a:moveTo>
                <a:lnTo>
                  <a:pt x="1970621" y="1059980"/>
                </a:lnTo>
                <a:cubicBezTo>
                  <a:pt x="1975188" y="1054390"/>
                  <a:pt x="1981438" y="1050426"/>
                  <a:pt x="1988442" y="1048679"/>
                </a:cubicBezTo>
                <a:cubicBezTo>
                  <a:pt x="1995446" y="1046932"/>
                  <a:pt x="2002826" y="1047497"/>
                  <a:pt x="2009483" y="1050288"/>
                </a:cubicBezTo>
                <a:cubicBezTo>
                  <a:pt x="2030936" y="1058848"/>
                  <a:pt x="2053085" y="1065548"/>
                  <a:pt x="2075686" y="1070313"/>
                </a:cubicBezTo>
                <a:cubicBezTo>
                  <a:pt x="2083941" y="1072105"/>
                  <a:pt x="2091219" y="1076936"/>
                  <a:pt x="2096077" y="1083847"/>
                </a:cubicBezTo>
                <a:lnTo>
                  <a:pt x="2196661" y="1227498"/>
                </a:lnTo>
                <a:moveTo>
                  <a:pt x="1743213" y="1125161"/>
                </a:moveTo>
                <a:lnTo>
                  <a:pt x="1826332" y="1052009"/>
                </a:lnTo>
                <a:cubicBezTo>
                  <a:pt x="1833941" y="1045272"/>
                  <a:pt x="1843451" y="1041057"/>
                  <a:pt x="1853554" y="1039944"/>
                </a:cubicBezTo>
                <a:cubicBezTo>
                  <a:pt x="1863656" y="1038830"/>
                  <a:pt x="1873856" y="1040873"/>
                  <a:pt x="1882750" y="1045791"/>
                </a:cubicBezTo>
                <a:lnTo>
                  <a:pt x="1951421" y="1083465"/>
                </a:lnTo>
                <a:moveTo>
                  <a:pt x="4919472" y="1207015"/>
                </a:moveTo>
                <a:lnTo>
                  <a:pt x="4939680" y="1163673"/>
                </a:lnTo>
                <a:cubicBezTo>
                  <a:pt x="4960059" y="1121272"/>
                  <a:pt x="4983755" y="1080545"/>
                  <a:pt x="5010546" y="1041874"/>
                </a:cubicBezTo>
                <a:cubicBezTo>
                  <a:pt x="5034669" y="1007121"/>
                  <a:pt x="5061223" y="974121"/>
                  <a:pt x="5090007" y="943120"/>
                </a:cubicBezTo>
                <a:lnTo>
                  <a:pt x="5142859" y="886243"/>
                </a:lnTo>
                <a:cubicBezTo>
                  <a:pt x="5146024" y="882839"/>
                  <a:pt x="5149936" y="880215"/>
                  <a:pt x="5154286" y="878576"/>
                </a:cubicBezTo>
                <a:cubicBezTo>
                  <a:pt x="5158636" y="876937"/>
                  <a:pt x="5163305" y="876329"/>
                  <a:pt x="5167930" y="876798"/>
                </a:cubicBezTo>
                <a:cubicBezTo>
                  <a:pt x="5172555" y="877268"/>
                  <a:pt x="5177008" y="878803"/>
                  <a:pt x="5180940" y="881283"/>
                </a:cubicBezTo>
                <a:cubicBezTo>
                  <a:pt x="5184872" y="883763"/>
                  <a:pt x="5188175" y="887119"/>
                  <a:pt x="5190591" y="891091"/>
                </a:cubicBezTo>
                <a:lnTo>
                  <a:pt x="5245455" y="980609"/>
                </a:lnTo>
                <a:cubicBezTo>
                  <a:pt x="5263213" y="1009723"/>
                  <a:pt x="5289346" y="1032798"/>
                  <a:pt x="5320436" y="1046812"/>
                </a:cubicBezTo>
                <a:lnTo>
                  <a:pt x="5382707" y="1075067"/>
                </a:lnTo>
                <a:cubicBezTo>
                  <a:pt x="5415082" y="1089717"/>
                  <a:pt x="5441703" y="1114666"/>
                  <a:pt x="5458419" y="1146025"/>
                </a:cubicBezTo>
                <a:lnTo>
                  <a:pt x="5549859" y="1316743"/>
                </a:lnTo>
                <a:moveTo>
                  <a:pt x="5431080" y="1108352"/>
                </a:moveTo>
                <a:cubicBezTo>
                  <a:pt x="5388835" y="1119691"/>
                  <a:pt x="5335068" y="1172360"/>
                  <a:pt x="5335068" y="1172360"/>
                </a:cubicBezTo>
                <a:moveTo>
                  <a:pt x="5800220" y="975027"/>
                </a:moveTo>
                <a:lnTo>
                  <a:pt x="5912508" y="880387"/>
                </a:lnTo>
                <a:cubicBezTo>
                  <a:pt x="5925531" y="869388"/>
                  <a:pt x="5941551" y="862542"/>
                  <a:pt x="5958501" y="860733"/>
                </a:cubicBezTo>
                <a:cubicBezTo>
                  <a:pt x="5975451" y="858924"/>
                  <a:pt x="5992555" y="862234"/>
                  <a:pt x="6007606" y="870237"/>
                </a:cubicBezTo>
                <a:lnTo>
                  <a:pt x="6076826" y="906813"/>
                </a:lnTo>
                <a:cubicBezTo>
                  <a:pt x="6107142" y="923000"/>
                  <a:pt x="6141915" y="928843"/>
                  <a:pt x="6175855" y="923455"/>
                </a:cubicBezTo>
                <a:lnTo>
                  <a:pt x="6197527" y="920072"/>
                </a:lnTo>
                <a:cubicBezTo>
                  <a:pt x="6244779" y="912762"/>
                  <a:pt x="6290558" y="897944"/>
                  <a:pt x="6333132" y="876180"/>
                </a:cubicBezTo>
                <a:lnTo>
                  <a:pt x="6480259" y="800651"/>
                </a:lnTo>
                <a:cubicBezTo>
                  <a:pt x="6486835" y="797257"/>
                  <a:pt x="6494320" y="796039"/>
                  <a:pt x="6501633" y="797173"/>
                </a:cubicBezTo>
                <a:cubicBezTo>
                  <a:pt x="6508947" y="798306"/>
                  <a:pt x="6515710" y="801734"/>
                  <a:pt x="6520950" y="806960"/>
                </a:cubicBezTo>
                <a:lnTo>
                  <a:pt x="6563652" y="849663"/>
                </a:lnTo>
                <a:moveTo>
                  <a:pt x="5198181" y="902506"/>
                </a:moveTo>
                <a:lnTo>
                  <a:pt x="5321808" y="733525"/>
                </a:lnTo>
                <a:lnTo>
                  <a:pt x="5440680" y="570579"/>
                </a:lnTo>
                <a:cubicBezTo>
                  <a:pt x="5451019" y="556448"/>
                  <a:pt x="5464950" y="545341"/>
                  <a:pt x="5481029" y="538412"/>
                </a:cubicBezTo>
                <a:cubicBezTo>
                  <a:pt x="5497108" y="531482"/>
                  <a:pt x="5514748" y="528981"/>
                  <a:pt x="5532120" y="531168"/>
                </a:cubicBezTo>
                <a:lnTo>
                  <a:pt x="5650992" y="546073"/>
                </a:lnTo>
                <a:cubicBezTo>
                  <a:pt x="5666905" y="548062"/>
                  <a:pt x="5683061" y="546537"/>
                  <a:pt x="5698322" y="541609"/>
                </a:cubicBezTo>
                <a:cubicBezTo>
                  <a:pt x="5713583" y="536679"/>
                  <a:pt x="5727578" y="528465"/>
                  <a:pt x="5739323" y="517543"/>
                </a:cubicBezTo>
                <a:lnTo>
                  <a:pt x="5794187" y="466611"/>
                </a:lnTo>
                <a:cubicBezTo>
                  <a:pt x="5829046" y="434128"/>
                  <a:pt x="5867957" y="406283"/>
                  <a:pt x="5909950" y="383767"/>
                </a:cubicBezTo>
                <a:lnTo>
                  <a:pt x="5915436" y="380841"/>
                </a:lnTo>
                <a:cubicBezTo>
                  <a:pt x="5930541" y="372764"/>
                  <a:pt x="5947389" y="368493"/>
                  <a:pt x="5964517" y="368398"/>
                </a:cubicBezTo>
                <a:cubicBezTo>
                  <a:pt x="5981646" y="368302"/>
                  <a:pt x="5998539" y="372384"/>
                  <a:pt x="6013734" y="380292"/>
                </a:cubicBezTo>
                <a:lnTo>
                  <a:pt x="6047110" y="397666"/>
                </a:lnTo>
                <a:cubicBezTo>
                  <a:pt x="6064053" y="406459"/>
                  <a:pt x="6083067" y="410483"/>
                  <a:pt x="6102121" y="409307"/>
                </a:cubicBezTo>
                <a:cubicBezTo>
                  <a:pt x="6121173" y="408131"/>
                  <a:pt x="6139550" y="401800"/>
                  <a:pt x="6155283" y="390991"/>
                </a:cubicBezTo>
                <a:lnTo>
                  <a:pt x="6268394" y="313267"/>
                </a:lnTo>
                <a:cubicBezTo>
                  <a:pt x="6287684" y="299996"/>
                  <a:pt x="6310544" y="292886"/>
                  <a:pt x="6333957" y="292875"/>
                </a:cubicBezTo>
                <a:lnTo>
                  <a:pt x="6473037" y="292875"/>
                </a:lnTo>
                <a:cubicBezTo>
                  <a:pt x="6499691" y="292903"/>
                  <a:pt x="6525522" y="302105"/>
                  <a:pt x="6546189" y="318936"/>
                </a:cubicBezTo>
                <a:lnTo>
                  <a:pt x="6693408" y="438905"/>
                </a:lnTo>
                <a:moveTo>
                  <a:pt x="6546280" y="318950"/>
                </a:moveTo>
                <a:lnTo>
                  <a:pt x="6452462" y="393383"/>
                </a:lnTo>
                <a:cubicBezTo>
                  <a:pt x="6428702" y="412190"/>
                  <a:pt x="6410029" y="436647"/>
                  <a:pt x="6398147" y="464522"/>
                </a:cubicBezTo>
                <a:lnTo>
                  <a:pt x="6372086" y="525331"/>
                </a:lnTo>
                <a:moveTo>
                  <a:pt x="5651541" y="546086"/>
                </a:moveTo>
                <a:lnTo>
                  <a:pt x="5763463" y="677759"/>
                </a:lnTo>
                <a:cubicBezTo>
                  <a:pt x="5776988" y="693666"/>
                  <a:pt x="5794940" y="705187"/>
                  <a:pt x="5815036" y="710853"/>
                </a:cubicBezTo>
                <a:cubicBezTo>
                  <a:pt x="5835131" y="716521"/>
                  <a:pt x="5856458" y="716077"/>
                  <a:pt x="5876301" y="709580"/>
                </a:cubicBezTo>
                <a:lnTo>
                  <a:pt x="5952012" y="684800"/>
                </a:lnTo>
                <a:cubicBezTo>
                  <a:pt x="5969203" y="679144"/>
                  <a:pt x="5987563" y="678023"/>
                  <a:pt x="6005313" y="681548"/>
                </a:cubicBezTo>
                <a:cubicBezTo>
                  <a:pt x="6023064" y="685073"/>
                  <a:pt x="6039602" y="693122"/>
                  <a:pt x="6053328" y="704917"/>
                </a:cubicBezTo>
                <a:lnTo>
                  <a:pt x="6129955" y="770937"/>
                </a:lnTo>
                <a:moveTo>
                  <a:pt x="0" y="1316736"/>
                </a:moveTo>
                <a:lnTo>
                  <a:pt x="7571232" y="1316736"/>
                </a:lnTo>
                <a:moveTo>
                  <a:pt x="7461504" y="1152144"/>
                </a:moveTo>
                <a:lnTo>
                  <a:pt x="7461504" y="1316736"/>
                </a:lnTo>
                <a:moveTo>
                  <a:pt x="7132320" y="1316736"/>
                </a:moveTo>
                <a:lnTo>
                  <a:pt x="7132320" y="841248"/>
                </a:lnTo>
                <a:moveTo>
                  <a:pt x="6803136" y="1316736"/>
                </a:moveTo>
                <a:lnTo>
                  <a:pt x="6803136" y="548640"/>
                </a:lnTo>
                <a:moveTo>
                  <a:pt x="1316736" y="548640"/>
                </a:moveTo>
                <a:lnTo>
                  <a:pt x="1316736" y="1316736"/>
                </a:lnTo>
                <a:moveTo>
                  <a:pt x="768096" y="1316736"/>
                </a:moveTo>
                <a:lnTo>
                  <a:pt x="768096" y="548640"/>
                </a:lnTo>
                <a:moveTo>
                  <a:pt x="437630" y="877824"/>
                </a:moveTo>
                <a:lnTo>
                  <a:pt x="437630" y="1316736"/>
                </a:lnTo>
                <a:moveTo>
                  <a:pt x="6583680" y="1316736"/>
                </a:moveTo>
                <a:lnTo>
                  <a:pt x="6583680" y="1152144"/>
                </a:lnTo>
                <a:moveTo>
                  <a:pt x="2962656" y="1152144"/>
                </a:moveTo>
                <a:lnTo>
                  <a:pt x="2962656" y="1316736"/>
                </a:lnTo>
                <a:moveTo>
                  <a:pt x="2743200" y="1152144"/>
                </a:moveTo>
                <a:lnTo>
                  <a:pt x="2743200" y="1316736"/>
                </a:lnTo>
                <a:moveTo>
                  <a:pt x="2523744" y="1152144"/>
                </a:moveTo>
                <a:lnTo>
                  <a:pt x="2523744" y="1316736"/>
                </a:lnTo>
                <a:moveTo>
                  <a:pt x="987552" y="1316736"/>
                </a:moveTo>
                <a:lnTo>
                  <a:pt x="987552" y="1152144"/>
                </a:lnTo>
                <a:moveTo>
                  <a:pt x="109728" y="1152144"/>
                </a:moveTo>
                <a:lnTo>
                  <a:pt x="109728" y="1316736"/>
                </a:lnTo>
                <a:moveTo>
                  <a:pt x="5321808" y="658368"/>
                </a:moveTo>
                <a:lnTo>
                  <a:pt x="5321808" y="733623"/>
                </a:lnTo>
                <a:moveTo>
                  <a:pt x="6090361" y="164317"/>
                </a:moveTo>
                <a:lnTo>
                  <a:pt x="5925312" y="164317"/>
                </a:lnTo>
                <a:lnTo>
                  <a:pt x="5925312" y="54864"/>
                </a:lnTo>
                <a:lnTo>
                  <a:pt x="6090361" y="54864"/>
                </a:lnTo>
                <a:lnTo>
                  <a:pt x="6062929" y="109636"/>
                </a:lnTo>
                <a:close/>
                <a:moveTo>
                  <a:pt x="5925312" y="0"/>
                </a:moveTo>
                <a:lnTo>
                  <a:pt x="5925312" y="376275"/>
                </a:lnTo>
                <a:moveTo>
                  <a:pt x="2569463" y="429768"/>
                </a:moveTo>
                <a:cubicBezTo>
                  <a:pt x="2569463" y="409567"/>
                  <a:pt x="2585839" y="393192"/>
                  <a:pt x="2606039" y="393192"/>
                </a:cubicBezTo>
                <a:cubicBezTo>
                  <a:pt x="2626240" y="393192"/>
                  <a:pt x="2642615" y="409567"/>
                  <a:pt x="2642615" y="429768"/>
                </a:cubicBezTo>
                <a:cubicBezTo>
                  <a:pt x="2642615" y="449968"/>
                  <a:pt x="2626240" y="466344"/>
                  <a:pt x="2606039" y="466344"/>
                </a:cubicBezTo>
                <a:cubicBezTo>
                  <a:pt x="2585839" y="466344"/>
                  <a:pt x="2569463" y="449968"/>
                  <a:pt x="2569463" y="429768"/>
                </a:cubicBezTo>
                <a:close/>
                <a:moveTo>
                  <a:pt x="2644993" y="527694"/>
                </a:moveTo>
                <a:lnTo>
                  <a:pt x="2600096" y="565916"/>
                </a:lnTo>
                <a:cubicBezTo>
                  <a:pt x="2598967" y="566906"/>
                  <a:pt x="2597574" y="567547"/>
                  <a:pt x="2596088" y="567761"/>
                </a:cubicBezTo>
                <a:cubicBezTo>
                  <a:pt x="2594601" y="567977"/>
                  <a:pt x="2593085" y="567757"/>
                  <a:pt x="2591721" y="567128"/>
                </a:cubicBezTo>
                <a:cubicBezTo>
                  <a:pt x="2590357" y="566500"/>
                  <a:pt x="2589204" y="565489"/>
                  <a:pt x="2588402" y="564219"/>
                </a:cubicBezTo>
                <a:cubicBezTo>
                  <a:pt x="2587601" y="562949"/>
                  <a:pt x="2587184" y="561474"/>
                  <a:pt x="2587203" y="559973"/>
                </a:cubicBezTo>
                <a:lnTo>
                  <a:pt x="2587203" y="497062"/>
                </a:lnTo>
                <a:moveTo>
                  <a:pt x="2555931" y="596288"/>
                </a:moveTo>
                <a:lnTo>
                  <a:pt x="2555931" y="620154"/>
                </a:lnTo>
                <a:cubicBezTo>
                  <a:pt x="2555907" y="623294"/>
                  <a:pt x="2556747" y="626379"/>
                  <a:pt x="2558360" y="629073"/>
                </a:cubicBezTo>
                <a:cubicBezTo>
                  <a:pt x="2559973" y="631766"/>
                  <a:pt x="2562296" y="633964"/>
                  <a:pt x="2565075" y="635424"/>
                </a:cubicBezTo>
                <a:cubicBezTo>
                  <a:pt x="2587844" y="647129"/>
                  <a:pt x="2645451" y="686905"/>
                  <a:pt x="2656515" y="793615"/>
                </a:cubicBezTo>
                <a:moveTo>
                  <a:pt x="2550352" y="489746"/>
                </a:moveTo>
                <a:cubicBezTo>
                  <a:pt x="2530506" y="521805"/>
                  <a:pt x="2519059" y="558348"/>
                  <a:pt x="2517067" y="595999"/>
                </a:cubicBezTo>
                <a:cubicBezTo>
                  <a:pt x="2516970" y="598614"/>
                  <a:pt x="2516259" y="601171"/>
                  <a:pt x="2514994" y="603461"/>
                </a:cubicBezTo>
                <a:cubicBezTo>
                  <a:pt x="2513730" y="605753"/>
                  <a:pt x="2511945" y="607715"/>
                  <a:pt x="2509784" y="609191"/>
                </a:cubicBezTo>
                <a:cubicBezTo>
                  <a:pt x="2507623" y="610667"/>
                  <a:pt x="2505146" y="611616"/>
                  <a:pt x="2502552" y="611961"/>
                </a:cubicBezTo>
                <a:cubicBezTo>
                  <a:pt x="2499958" y="612306"/>
                  <a:pt x="2497319" y="612039"/>
                  <a:pt x="2494847" y="611179"/>
                </a:cubicBezTo>
                <a:cubicBezTo>
                  <a:pt x="2485653" y="608091"/>
                  <a:pt x="2477100" y="603349"/>
                  <a:pt x="2469610" y="597188"/>
                </a:cubicBezTo>
                <a:cubicBezTo>
                  <a:pt x="2463345" y="591750"/>
                  <a:pt x="2458975" y="584457"/>
                  <a:pt x="2457133" y="576369"/>
                </a:cubicBezTo>
                <a:cubicBezTo>
                  <a:pt x="2455291" y="568279"/>
                  <a:pt x="2456074" y="559813"/>
                  <a:pt x="2459369" y="552199"/>
                </a:cubicBezTo>
                <a:cubicBezTo>
                  <a:pt x="2469976" y="527328"/>
                  <a:pt x="2490458" y="486454"/>
                  <a:pt x="2518896" y="462862"/>
                </a:cubicBezTo>
                <a:cubicBezTo>
                  <a:pt x="2521072" y="461072"/>
                  <a:pt x="2523804" y="460093"/>
                  <a:pt x="2526623" y="460093"/>
                </a:cubicBezTo>
                <a:cubicBezTo>
                  <a:pt x="2529441" y="460093"/>
                  <a:pt x="2532172" y="461072"/>
                  <a:pt x="2534350" y="462862"/>
                </a:cubicBezTo>
                <a:lnTo>
                  <a:pt x="2547883" y="474292"/>
                </a:lnTo>
                <a:cubicBezTo>
                  <a:pt x="2550079" y="476144"/>
                  <a:pt x="2551536" y="478724"/>
                  <a:pt x="2551989" y="481560"/>
                </a:cubicBezTo>
                <a:cubicBezTo>
                  <a:pt x="2552443" y="484396"/>
                  <a:pt x="2551861" y="487302"/>
                  <a:pt x="2550352" y="489746"/>
                </a:cubicBezTo>
                <a:close/>
                <a:moveTo>
                  <a:pt x="2555932" y="676013"/>
                </a:moveTo>
                <a:lnTo>
                  <a:pt x="2489364" y="774585"/>
                </a:lnTo>
              </a:path>
            </a:pathLst>
          </a:custGeom>
          <a:noFill/>
          <a:ln w="13716">
            <a:solidFill>
              <a:srgbClr val="484848"/>
            </a:solidFill>
          </a:ln>
        </p:spPr>
        <p:txBody>
          <a:bodyPr rtlCol="0" anchor="ctr"/>
          <a:lstStyle/>
          <a:p>
            <a:pPr algn="ctr"/>
            <a:endParaRPr/>
          </a:p>
        </p:txBody>
      </p:sp>
      <p:sp>
        <p:nvSpPr>
          <p:cNvPr id="15" name="Rounded Rectangle 14"/>
          <p:cNvSpPr/>
          <p:nvPr/>
        </p:nvSpPr>
        <p:spPr>
          <a:xfrm>
            <a:off x="3008376" y="4418838"/>
            <a:ext cx="3044952" cy="230165"/>
          </a:xfrm>
          <a:custGeom>
            <a:avLst/>
            <a:gdLst/>
            <a:ahLst/>
            <a:cxnLst/>
            <a:rect l="0" t="0" r="0" b="0"/>
            <a:pathLst>
              <a:path w="3044952" h="230165">
                <a:moveTo>
                  <a:pt x="3044952" y="0"/>
                </a:moveTo>
                <a:cubicBezTo>
                  <a:pt x="1654027" y="230165"/>
                  <a:pt x="340890" y="64238"/>
                  <a:pt x="0" y="13205"/>
                </a:cubicBezTo>
              </a:path>
            </a:pathLst>
          </a:custGeom>
          <a:noFill/>
          <a:ln w="13716">
            <a:solidFill>
              <a:srgbClr val="484848"/>
            </a:solidFill>
            <a:prstDash val="dash"/>
          </a:ln>
        </p:spPr>
        <p:txBody>
          <a:bodyPr rtlCol="0" anchor="ctr"/>
          <a:lstStyle/>
          <a:p>
            <a:pPr algn="ctr"/>
            <a:endParaRPr/>
          </a:p>
        </p:txBody>
      </p:sp>
      <p:sp>
        <p:nvSpPr>
          <p:cNvPr id="16" name="TextBox 15"/>
          <p:cNvSpPr txBox="1"/>
          <p:nvPr/>
        </p:nvSpPr>
        <p:spPr>
          <a:xfrm>
            <a:off x="2829427" y="1424178"/>
            <a:ext cx="3840480" cy="320040"/>
          </a:xfrm>
          <a:prstGeom prst="rect">
            <a:avLst/>
          </a:prstGeom>
          <a:noFill/>
          <a:ln>
            <a:noFill/>
          </a:ln>
        </p:spPr>
        <p:txBody>
          <a:bodyPr wrap="none" lIns="0" tIns="0" rIns="0" bIns="0" anchor="t">
            <a:spAutoFit/>
          </a:bodyPr>
          <a:lstStyle/>
          <a:p>
            <a:pPr algn="ctr"/>
            <a:r>
              <a:rPr sz="1800" b="1">
                <a:solidFill>
                  <a:srgbClr val="484848"/>
                </a:solidFill>
                <a:latin typeface="Roboto"/>
              </a:rPr>
              <a:t>Recuperación de Deudas Expedita</a:t>
            </a:r>
          </a:p>
        </p:txBody>
      </p:sp>
      <p:sp>
        <p:nvSpPr>
          <p:cNvPr id="17" name="TextBox 16"/>
          <p:cNvSpPr txBox="1"/>
          <p:nvPr/>
        </p:nvSpPr>
        <p:spPr>
          <a:xfrm>
            <a:off x="1253916" y="2599182"/>
            <a:ext cx="1536192" cy="268833"/>
          </a:xfrm>
          <a:prstGeom prst="rect">
            <a:avLst/>
          </a:prstGeom>
          <a:noFill/>
          <a:ln>
            <a:noFill/>
          </a:ln>
        </p:spPr>
        <p:txBody>
          <a:bodyPr wrap="none" lIns="0" tIns="0" rIns="0" bIns="0" anchor="t">
            <a:spAutoFit/>
          </a:bodyPr>
          <a:lstStyle/>
          <a:p>
            <a:pPr algn="ctr"/>
            <a:r>
              <a:rPr sz="1400" b="1">
                <a:solidFill>
                  <a:srgbClr val="FFFFFF"/>
                </a:solidFill>
                <a:latin typeface="Roboto"/>
              </a:rPr>
              <a:t>Deudas Impagas</a:t>
            </a:r>
          </a:p>
        </p:txBody>
      </p:sp>
      <p:sp>
        <p:nvSpPr>
          <p:cNvPr id="18" name="TextBox 17"/>
          <p:cNvSpPr txBox="1"/>
          <p:nvPr/>
        </p:nvSpPr>
        <p:spPr>
          <a:xfrm>
            <a:off x="3104662" y="2599182"/>
            <a:ext cx="1440180" cy="537667"/>
          </a:xfrm>
          <a:prstGeom prst="rect">
            <a:avLst/>
          </a:prstGeom>
          <a:noFill/>
          <a:ln>
            <a:noFill/>
          </a:ln>
        </p:spPr>
        <p:txBody>
          <a:bodyPr wrap="none" lIns="0" tIns="0" rIns="0" bIns="0" anchor="t">
            <a:spAutoFit/>
          </a:bodyPr>
          <a:lstStyle/>
          <a:p>
            <a:pPr algn="ctr"/>
            <a:r>
              <a:rPr sz="1400" b="1">
                <a:solidFill>
                  <a:srgbClr val="FFFFFF"/>
                </a:solidFill>
                <a:latin typeface="Roboto"/>
              </a:rPr>
              <a:t>Proporcionar
Documentación</a:t>
            </a:r>
          </a:p>
        </p:txBody>
      </p:sp>
      <p:sp>
        <p:nvSpPr>
          <p:cNvPr id="19" name="TextBox 18"/>
          <p:cNvSpPr txBox="1"/>
          <p:nvPr/>
        </p:nvSpPr>
        <p:spPr>
          <a:xfrm>
            <a:off x="4895423" y="2599182"/>
            <a:ext cx="1165860" cy="537667"/>
          </a:xfrm>
          <a:prstGeom prst="rect">
            <a:avLst/>
          </a:prstGeom>
          <a:noFill/>
          <a:ln>
            <a:noFill/>
          </a:ln>
        </p:spPr>
        <p:txBody>
          <a:bodyPr wrap="none" lIns="0" tIns="0" rIns="0" bIns="0" anchor="t">
            <a:spAutoFit/>
          </a:bodyPr>
          <a:lstStyle/>
          <a:p>
            <a:pPr algn="ctr"/>
            <a:r>
              <a:rPr sz="1400" b="1">
                <a:solidFill>
                  <a:srgbClr val="FFFFFF"/>
                </a:solidFill>
                <a:latin typeface="Roboto"/>
              </a:rPr>
              <a:t>Reclamación
Judicial</a:t>
            </a:r>
          </a:p>
        </p:txBody>
      </p:sp>
      <p:sp>
        <p:nvSpPr>
          <p:cNvPr id="20" name="TextBox 19"/>
          <p:cNvSpPr txBox="1"/>
          <p:nvPr/>
        </p:nvSpPr>
        <p:spPr>
          <a:xfrm>
            <a:off x="6669450" y="2599182"/>
            <a:ext cx="1207008" cy="537667"/>
          </a:xfrm>
          <a:prstGeom prst="rect">
            <a:avLst/>
          </a:prstGeom>
          <a:noFill/>
          <a:ln>
            <a:noFill/>
          </a:ln>
        </p:spPr>
        <p:txBody>
          <a:bodyPr wrap="none" lIns="0" tIns="0" rIns="0" bIns="0" anchor="t">
            <a:spAutoFit/>
          </a:bodyPr>
          <a:lstStyle/>
          <a:p>
            <a:pPr algn="ctr"/>
            <a:r>
              <a:rPr sz="1400" b="1">
                <a:solidFill>
                  <a:srgbClr val="FFFFFF"/>
                </a:solidFill>
                <a:latin typeface="Roboto"/>
              </a:rPr>
              <a:t>Deudas
Recuperadas</a:t>
            </a:r>
          </a:p>
        </p:txBody>
      </p:sp>
      <p:sp>
        <p:nvSpPr>
          <p:cNvPr id="21" name="TextBox 20"/>
          <p:cNvSpPr txBox="1"/>
          <p:nvPr/>
        </p:nvSpPr>
        <p:spPr>
          <a:xfrm>
            <a:off x="1315913" y="2923794"/>
            <a:ext cx="1508760" cy="384048"/>
          </a:xfrm>
          <a:prstGeom prst="rect">
            <a:avLst/>
          </a:prstGeom>
          <a:noFill/>
          <a:ln>
            <a:noFill/>
          </a:ln>
        </p:spPr>
        <p:txBody>
          <a:bodyPr wrap="none" lIns="0" tIns="0" rIns="0" bIns="0" anchor="t">
            <a:spAutoFit/>
          </a:bodyPr>
          <a:lstStyle/>
          <a:p>
            <a:pPr algn="ctr"/>
            <a:r>
              <a:rPr sz="1000" b="0">
                <a:solidFill>
                  <a:srgbClr val="FFFFFF"/>
                </a:solidFill>
                <a:latin typeface="Roboto"/>
              </a:rPr>
              <a:t>Obligaciones
financieras vencidas</a:t>
            </a:r>
          </a:p>
        </p:txBody>
      </p:sp>
      <p:sp>
        <p:nvSpPr>
          <p:cNvPr id="22" name="TextBox 21"/>
          <p:cNvSpPr txBox="1"/>
          <p:nvPr/>
        </p:nvSpPr>
        <p:spPr>
          <a:xfrm>
            <a:off x="3046140" y="3143250"/>
            <a:ext cx="1687068" cy="384048"/>
          </a:xfrm>
          <a:prstGeom prst="rect">
            <a:avLst/>
          </a:prstGeom>
          <a:noFill/>
          <a:ln>
            <a:noFill/>
          </a:ln>
        </p:spPr>
        <p:txBody>
          <a:bodyPr wrap="none" lIns="0" tIns="0" rIns="0" bIns="0" anchor="t">
            <a:spAutoFit/>
          </a:bodyPr>
          <a:lstStyle/>
          <a:p>
            <a:pPr algn="ctr"/>
            <a:r>
              <a:rPr sz="1000" b="0">
                <a:solidFill>
                  <a:srgbClr val="FFFFFF"/>
                </a:solidFill>
                <a:latin typeface="Roboto"/>
              </a:rPr>
              <a:t>Presentar evidencia de
la deuda</a:t>
            </a:r>
          </a:p>
        </p:txBody>
      </p:sp>
      <p:sp>
        <p:nvSpPr>
          <p:cNvPr id="23" name="TextBox 22"/>
          <p:cNvSpPr txBox="1"/>
          <p:nvPr/>
        </p:nvSpPr>
        <p:spPr>
          <a:xfrm>
            <a:off x="4766858" y="3170682"/>
            <a:ext cx="1645920" cy="192024"/>
          </a:xfrm>
          <a:prstGeom prst="rect">
            <a:avLst/>
          </a:prstGeom>
          <a:noFill/>
          <a:ln>
            <a:noFill/>
          </a:ln>
        </p:spPr>
        <p:txBody>
          <a:bodyPr wrap="none" lIns="0" tIns="0" rIns="0" bIns="0" anchor="t">
            <a:spAutoFit/>
          </a:bodyPr>
          <a:lstStyle/>
          <a:p>
            <a:pPr algn="ctr"/>
            <a:r>
              <a:rPr sz="1000" b="0">
                <a:solidFill>
                  <a:srgbClr val="FFFFFF"/>
                </a:solidFill>
                <a:latin typeface="Roboto"/>
              </a:rPr>
              <a:t>Iniciar el proceso legal</a:t>
            </a:r>
          </a:p>
        </p:txBody>
      </p:sp>
      <p:sp>
        <p:nvSpPr>
          <p:cNvPr id="24" name="TextBox 23"/>
          <p:cNvSpPr txBox="1"/>
          <p:nvPr/>
        </p:nvSpPr>
        <p:spPr>
          <a:xfrm>
            <a:off x="6557619" y="3143250"/>
            <a:ext cx="1508760" cy="384048"/>
          </a:xfrm>
          <a:prstGeom prst="rect">
            <a:avLst/>
          </a:prstGeom>
          <a:noFill/>
          <a:ln>
            <a:noFill/>
          </a:ln>
        </p:spPr>
        <p:txBody>
          <a:bodyPr wrap="none" lIns="0" tIns="0" rIns="0" bIns="0" anchor="t">
            <a:spAutoFit/>
          </a:bodyPr>
          <a:lstStyle/>
          <a:p>
            <a:pPr algn="ctr"/>
            <a:r>
              <a:rPr sz="1000" b="0">
                <a:solidFill>
                  <a:srgbClr val="FFFFFF"/>
                </a:solidFill>
                <a:latin typeface="Roboto"/>
              </a:rPr>
              <a:t>Recuperación pronta
de obligaciones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FCC544-D1E8-6BD3-4CC9-3492DE177123}"/>
              </a:ext>
            </a:extLst>
          </p:cNvPr>
          <p:cNvSpPr>
            <a:spLocks noGrp="1"/>
          </p:cNvSpPr>
          <p:nvPr>
            <p:ph type="title"/>
          </p:nvPr>
        </p:nvSpPr>
        <p:spPr/>
        <p:txBody>
          <a:bodyPr/>
          <a:lstStyle/>
          <a:p>
            <a:r>
              <a:rPr lang="es-EC" b="1" dirty="0"/>
              <a:t>PROCEDIMIENTO EJECUTIVO</a:t>
            </a:r>
          </a:p>
        </p:txBody>
      </p:sp>
      <p:sp>
        <p:nvSpPr>
          <p:cNvPr id="6" name="CuadroTexto 5">
            <a:extLst>
              <a:ext uri="{FF2B5EF4-FFF2-40B4-BE49-F238E27FC236}">
                <a16:creationId xmlns:a16="http://schemas.microsoft.com/office/drawing/2014/main" id="{7ECC18BC-837E-7467-FCC4-C446FDFF3802}"/>
              </a:ext>
            </a:extLst>
          </p:cNvPr>
          <p:cNvSpPr txBox="1"/>
          <p:nvPr/>
        </p:nvSpPr>
        <p:spPr>
          <a:xfrm>
            <a:off x="725215" y="2413338"/>
            <a:ext cx="7788164" cy="2308324"/>
          </a:xfrm>
          <a:prstGeom prst="rect">
            <a:avLst/>
          </a:prstGeom>
          <a:noFill/>
        </p:spPr>
        <p:txBody>
          <a:bodyPr wrap="square">
            <a:spAutoFit/>
          </a:bodyPr>
          <a:lstStyle/>
          <a:p>
            <a:pPr algn="just" rtl="0">
              <a:buNone/>
            </a:pPr>
            <a:r>
              <a:rPr lang="es-ES" sz="2400" b="1" dirty="0"/>
              <a:t>- Procede cuando el actor tiene un título ejecutivo (ej. pagaré, cheque, letra de cambio) que representa una obligación clara, pura y exigible. La finalidad es ejecutar una obligación sin necesidad de discutir su existencia.</a:t>
            </a:r>
          </a:p>
          <a:p>
            <a:pPr algn="just" rtl="0"/>
            <a:r>
              <a:rPr lang="es-ES" sz="2400" b="1" i="1" dirty="0"/>
              <a:t>- Base legal:</a:t>
            </a:r>
            <a:r>
              <a:rPr lang="es-ES" sz="2400" b="1" dirty="0"/>
              <a:t> Art. 332 numeral 4, en concordancia con los Arts. 356 al 370 COGEP.</a:t>
            </a:r>
          </a:p>
        </p:txBody>
      </p:sp>
    </p:spTree>
    <p:extLst>
      <p:ext uri="{BB962C8B-B14F-4D97-AF65-F5344CB8AC3E}">
        <p14:creationId xmlns:p14="http://schemas.microsoft.com/office/powerpoint/2010/main" val="1214298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16998" y="4155714"/>
            <a:ext cx="5385088" cy="1309254"/>
            <a:chOff x="467590" y="3179618"/>
            <a:chExt cx="5385088" cy="1309254"/>
          </a:xfrm>
        </p:grpSpPr>
        <p:sp>
          <p:nvSpPr>
            <p:cNvPr id="2" name="Rounded Rectangle 1"/>
            <p:cNvSpPr/>
            <p:nvPr/>
          </p:nvSpPr>
          <p:spPr>
            <a:xfrm>
              <a:off x="467590" y="3179618"/>
              <a:ext cx="5385088" cy="1309254"/>
            </a:xfrm>
            <a:custGeom>
              <a:avLst/>
              <a:gdLst/>
              <a:ahLst/>
              <a:cxnLst/>
              <a:rect l="0" t="0" r="0" b="0"/>
              <a:pathLst>
                <a:path w="5385088" h="1309254">
                  <a:moveTo>
                    <a:pt x="3086100" y="467590"/>
                  </a:moveTo>
                  <a:lnTo>
                    <a:pt x="4021281" y="0"/>
                  </a:lnTo>
                  <a:lnTo>
                    <a:pt x="5385088" y="0"/>
                  </a:lnTo>
                  <a:lnTo>
                    <a:pt x="4675909" y="1215736"/>
                  </a:lnTo>
                  <a:lnTo>
                    <a:pt x="4675909" y="374072"/>
                  </a:lnTo>
                  <a:lnTo>
                    <a:pt x="4021281" y="374072"/>
                  </a:lnTo>
                  <a:lnTo>
                    <a:pt x="3086100" y="1309254"/>
                  </a:lnTo>
                  <a:lnTo>
                    <a:pt x="0" y="1309254"/>
                  </a:lnTo>
                  <a:lnTo>
                    <a:pt x="0" y="467590"/>
                  </a:lnTo>
                  <a:close/>
                </a:path>
              </a:pathLst>
            </a:custGeom>
            <a:solidFill>
              <a:srgbClr val="E0CB15"/>
            </a:solidFill>
            <a:ln>
              <a:noFill/>
            </a:ln>
          </p:spPr>
          <p:txBody>
            <a:bodyPr rtlCol="0" anchor="ctr"/>
            <a:lstStyle/>
            <a:p>
              <a:pPr algn="ctr"/>
              <a:endParaRPr/>
            </a:p>
          </p:txBody>
        </p:sp>
        <p:sp>
          <p:nvSpPr>
            <p:cNvPr id="3" name="Rounded Rectangle 2"/>
            <p:cNvSpPr/>
            <p:nvPr/>
          </p:nvSpPr>
          <p:spPr>
            <a:xfrm>
              <a:off x="467590" y="3179618"/>
              <a:ext cx="5385088" cy="1309254"/>
            </a:xfrm>
            <a:custGeom>
              <a:avLst/>
              <a:gdLst/>
              <a:ahLst/>
              <a:cxnLst/>
              <a:rect l="0" t="0" r="0" b="0"/>
              <a:pathLst>
                <a:path w="5385088" h="1309254">
                  <a:moveTo>
                    <a:pt x="3086100" y="467590"/>
                  </a:moveTo>
                  <a:lnTo>
                    <a:pt x="4021281" y="0"/>
                  </a:lnTo>
                  <a:lnTo>
                    <a:pt x="5385088" y="0"/>
                  </a:lnTo>
                  <a:lnTo>
                    <a:pt x="4675909" y="1215736"/>
                  </a:lnTo>
                  <a:lnTo>
                    <a:pt x="4675909" y="374072"/>
                  </a:lnTo>
                  <a:lnTo>
                    <a:pt x="4021281" y="374072"/>
                  </a:lnTo>
                  <a:lnTo>
                    <a:pt x="3086100" y="1309254"/>
                  </a:lnTo>
                  <a:lnTo>
                    <a:pt x="0" y="1309254"/>
                  </a:lnTo>
                  <a:lnTo>
                    <a:pt x="0" y="467590"/>
                  </a:lnTo>
                  <a:close/>
                </a:path>
              </a:pathLst>
            </a:custGeom>
            <a:noFill/>
            <a:ln w="11689">
              <a:solidFill>
                <a:srgbClr val="FFFFFF"/>
              </a:solidFill>
            </a:ln>
          </p:spPr>
          <p:txBody>
            <a:bodyPr rtlCol="0" anchor="ctr"/>
            <a:lstStyle/>
            <a:p>
              <a:pPr algn="ctr"/>
              <a:endParaRPr/>
            </a:p>
          </p:txBody>
        </p:sp>
      </p:grpSp>
      <p:grpSp>
        <p:nvGrpSpPr>
          <p:cNvPr id="7" name="Group 6"/>
          <p:cNvGrpSpPr/>
          <p:nvPr/>
        </p:nvGrpSpPr>
        <p:grpSpPr>
          <a:xfrm>
            <a:off x="916998" y="2098314"/>
            <a:ext cx="5388985" cy="1309254"/>
            <a:chOff x="467590" y="1122218"/>
            <a:chExt cx="5388985" cy="1309254"/>
          </a:xfrm>
        </p:grpSpPr>
        <p:sp>
          <p:nvSpPr>
            <p:cNvPr id="5" name="Rounded Rectangle 4"/>
            <p:cNvSpPr/>
            <p:nvPr/>
          </p:nvSpPr>
          <p:spPr>
            <a:xfrm>
              <a:off x="467590" y="1122218"/>
              <a:ext cx="5388985" cy="1309254"/>
            </a:xfrm>
            <a:custGeom>
              <a:avLst/>
              <a:gdLst/>
              <a:ahLst/>
              <a:cxnLst/>
              <a:rect l="0" t="0" r="0" b="0"/>
              <a:pathLst>
                <a:path w="5388985" h="1309254">
                  <a:moveTo>
                    <a:pt x="0" y="841663"/>
                  </a:moveTo>
                  <a:lnTo>
                    <a:pt x="0" y="0"/>
                  </a:lnTo>
                  <a:lnTo>
                    <a:pt x="3086100" y="0"/>
                  </a:lnTo>
                  <a:lnTo>
                    <a:pt x="4021281" y="935181"/>
                  </a:lnTo>
                  <a:lnTo>
                    <a:pt x="4675909" y="935181"/>
                  </a:lnTo>
                  <a:lnTo>
                    <a:pt x="4675909" y="93518"/>
                  </a:lnTo>
                  <a:lnTo>
                    <a:pt x="5388985" y="1309254"/>
                  </a:lnTo>
                  <a:lnTo>
                    <a:pt x="4021281" y="1309254"/>
                  </a:lnTo>
                  <a:lnTo>
                    <a:pt x="3086100" y="841663"/>
                  </a:lnTo>
                  <a:close/>
                </a:path>
              </a:pathLst>
            </a:custGeom>
            <a:solidFill>
              <a:srgbClr val="3CC583"/>
            </a:solidFill>
            <a:ln>
              <a:noFill/>
            </a:ln>
          </p:spPr>
          <p:txBody>
            <a:bodyPr rtlCol="0" anchor="ctr"/>
            <a:lstStyle/>
            <a:p>
              <a:pPr algn="ctr"/>
              <a:endParaRPr/>
            </a:p>
          </p:txBody>
        </p:sp>
        <p:sp>
          <p:nvSpPr>
            <p:cNvPr id="6" name="Rounded Rectangle 5"/>
            <p:cNvSpPr/>
            <p:nvPr/>
          </p:nvSpPr>
          <p:spPr>
            <a:xfrm>
              <a:off x="467590" y="1122218"/>
              <a:ext cx="5388985" cy="1309254"/>
            </a:xfrm>
            <a:custGeom>
              <a:avLst/>
              <a:gdLst/>
              <a:ahLst/>
              <a:cxnLst/>
              <a:rect l="0" t="0" r="0" b="0"/>
              <a:pathLst>
                <a:path w="5388985" h="1309254">
                  <a:moveTo>
                    <a:pt x="0" y="841663"/>
                  </a:moveTo>
                  <a:lnTo>
                    <a:pt x="0" y="0"/>
                  </a:lnTo>
                  <a:lnTo>
                    <a:pt x="3086100" y="0"/>
                  </a:lnTo>
                  <a:lnTo>
                    <a:pt x="4021281" y="935181"/>
                  </a:lnTo>
                  <a:lnTo>
                    <a:pt x="4675909" y="935181"/>
                  </a:lnTo>
                  <a:lnTo>
                    <a:pt x="4675909" y="93518"/>
                  </a:lnTo>
                  <a:lnTo>
                    <a:pt x="5388985" y="1309254"/>
                  </a:lnTo>
                  <a:lnTo>
                    <a:pt x="4021281" y="1309254"/>
                  </a:lnTo>
                  <a:lnTo>
                    <a:pt x="3086100" y="841663"/>
                  </a:lnTo>
                  <a:close/>
                </a:path>
              </a:pathLst>
            </a:custGeom>
            <a:noFill/>
            <a:ln w="11689">
              <a:solidFill>
                <a:srgbClr val="FFFFFF"/>
              </a:solidFill>
            </a:ln>
          </p:spPr>
          <p:txBody>
            <a:bodyPr rtlCol="0" anchor="ctr"/>
            <a:lstStyle/>
            <a:p>
              <a:pPr algn="ctr"/>
              <a:endParaRPr/>
            </a:p>
          </p:txBody>
        </p:sp>
      </p:grpSp>
      <p:grpSp>
        <p:nvGrpSpPr>
          <p:cNvPr id="10" name="Group 9"/>
          <p:cNvGrpSpPr/>
          <p:nvPr/>
        </p:nvGrpSpPr>
        <p:grpSpPr>
          <a:xfrm>
            <a:off x="916998" y="2939977"/>
            <a:ext cx="5611090" cy="841663"/>
            <a:chOff x="467590" y="1963881"/>
            <a:chExt cx="5611090" cy="841663"/>
          </a:xfrm>
        </p:grpSpPr>
        <p:sp>
          <p:nvSpPr>
            <p:cNvPr id="8" name="Rounded Rectangle 7"/>
            <p:cNvSpPr/>
            <p:nvPr/>
          </p:nvSpPr>
          <p:spPr>
            <a:xfrm>
              <a:off x="467590" y="1963881"/>
              <a:ext cx="5611090" cy="841663"/>
            </a:xfrm>
            <a:custGeom>
              <a:avLst/>
              <a:gdLst/>
              <a:ahLst/>
              <a:cxnLst/>
              <a:rect l="0" t="0" r="0" b="0"/>
              <a:pathLst>
                <a:path w="5611090" h="841663">
                  <a:moveTo>
                    <a:pt x="0" y="0"/>
                  </a:moveTo>
                  <a:lnTo>
                    <a:pt x="3086100" y="0"/>
                  </a:lnTo>
                  <a:lnTo>
                    <a:pt x="4021281" y="467590"/>
                  </a:lnTo>
                  <a:lnTo>
                    <a:pt x="5388985" y="467590"/>
                  </a:lnTo>
                  <a:lnTo>
                    <a:pt x="5611090" y="841663"/>
                  </a:lnTo>
                  <a:lnTo>
                    <a:pt x="0" y="841663"/>
                  </a:lnTo>
                  <a:close/>
                </a:path>
              </a:pathLst>
            </a:custGeom>
            <a:solidFill>
              <a:srgbClr val="1EABDA"/>
            </a:solidFill>
            <a:ln>
              <a:noFill/>
            </a:ln>
          </p:spPr>
          <p:txBody>
            <a:bodyPr rtlCol="0" anchor="ctr"/>
            <a:lstStyle/>
            <a:p>
              <a:pPr algn="ctr"/>
              <a:endParaRPr/>
            </a:p>
          </p:txBody>
        </p:sp>
        <p:sp>
          <p:nvSpPr>
            <p:cNvPr id="9" name="Rounded Rectangle 8"/>
            <p:cNvSpPr/>
            <p:nvPr/>
          </p:nvSpPr>
          <p:spPr>
            <a:xfrm>
              <a:off x="467590" y="1963881"/>
              <a:ext cx="5611090" cy="841663"/>
            </a:xfrm>
            <a:custGeom>
              <a:avLst/>
              <a:gdLst/>
              <a:ahLst/>
              <a:cxnLst/>
              <a:rect l="0" t="0" r="0" b="0"/>
              <a:pathLst>
                <a:path w="5611090" h="841663">
                  <a:moveTo>
                    <a:pt x="0" y="0"/>
                  </a:moveTo>
                  <a:lnTo>
                    <a:pt x="3086100" y="0"/>
                  </a:lnTo>
                  <a:lnTo>
                    <a:pt x="4021281" y="467590"/>
                  </a:lnTo>
                  <a:lnTo>
                    <a:pt x="5388985" y="467590"/>
                  </a:lnTo>
                  <a:lnTo>
                    <a:pt x="5611090" y="841663"/>
                  </a:lnTo>
                  <a:lnTo>
                    <a:pt x="0" y="841663"/>
                  </a:lnTo>
                  <a:close/>
                </a:path>
              </a:pathLst>
            </a:custGeom>
            <a:noFill/>
            <a:ln w="11689">
              <a:solidFill>
                <a:srgbClr val="FFFFFF"/>
              </a:solidFill>
            </a:ln>
          </p:spPr>
          <p:txBody>
            <a:bodyPr rtlCol="0" anchor="ctr"/>
            <a:lstStyle/>
            <a:p>
              <a:pPr algn="ctr"/>
              <a:endParaRPr/>
            </a:p>
          </p:txBody>
        </p:sp>
      </p:grpSp>
      <p:grpSp>
        <p:nvGrpSpPr>
          <p:cNvPr id="13" name="Group 12"/>
          <p:cNvGrpSpPr/>
          <p:nvPr/>
        </p:nvGrpSpPr>
        <p:grpSpPr>
          <a:xfrm>
            <a:off x="916998" y="3781641"/>
            <a:ext cx="5611090" cy="841663"/>
            <a:chOff x="467590" y="2805545"/>
            <a:chExt cx="5611090" cy="841663"/>
          </a:xfrm>
        </p:grpSpPr>
        <p:sp>
          <p:nvSpPr>
            <p:cNvPr id="11" name="Rounded Rectangle 10"/>
            <p:cNvSpPr/>
            <p:nvPr/>
          </p:nvSpPr>
          <p:spPr>
            <a:xfrm>
              <a:off x="467590" y="2805545"/>
              <a:ext cx="5611090" cy="841663"/>
            </a:xfrm>
            <a:custGeom>
              <a:avLst/>
              <a:gdLst/>
              <a:ahLst/>
              <a:cxnLst/>
              <a:rect l="0" t="0" r="0" b="0"/>
              <a:pathLst>
                <a:path w="5611090" h="841663">
                  <a:moveTo>
                    <a:pt x="0" y="0"/>
                  </a:moveTo>
                  <a:lnTo>
                    <a:pt x="5611090" y="0"/>
                  </a:lnTo>
                  <a:lnTo>
                    <a:pt x="5385088" y="374072"/>
                  </a:lnTo>
                  <a:lnTo>
                    <a:pt x="4021281" y="374072"/>
                  </a:lnTo>
                  <a:lnTo>
                    <a:pt x="3086100" y="841663"/>
                  </a:lnTo>
                  <a:lnTo>
                    <a:pt x="0" y="841663"/>
                  </a:lnTo>
                  <a:close/>
                </a:path>
              </a:pathLst>
            </a:custGeom>
            <a:solidFill>
              <a:srgbClr val="92BD39"/>
            </a:solidFill>
            <a:ln>
              <a:noFill/>
            </a:ln>
          </p:spPr>
          <p:txBody>
            <a:bodyPr rtlCol="0" anchor="ctr"/>
            <a:lstStyle/>
            <a:p>
              <a:pPr algn="ctr"/>
              <a:endParaRPr/>
            </a:p>
          </p:txBody>
        </p:sp>
        <p:sp>
          <p:nvSpPr>
            <p:cNvPr id="12" name="Rounded Rectangle 11"/>
            <p:cNvSpPr/>
            <p:nvPr/>
          </p:nvSpPr>
          <p:spPr>
            <a:xfrm>
              <a:off x="467590" y="2805545"/>
              <a:ext cx="5611090" cy="841663"/>
            </a:xfrm>
            <a:custGeom>
              <a:avLst/>
              <a:gdLst/>
              <a:ahLst/>
              <a:cxnLst/>
              <a:rect l="0" t="0" r="0" b="0"/>
              <a:pathLst>
                <a:path w="5611090" h="841663">
                  <a:moveTo>
                    <a:pt x="0" y="0"/>
                  </a:moveTo>
                  <a:lnTo>
                    <a:pt x="5611090" y="0"/>
                  </a:lnTo>
                  <a:lnTo>
                    <a:pt x="5385088" y="374072"/>
                  </a:lnTo>
                  <a:lnTo>
                    <a:pt x="4021281" y="374072"/>
                  </a:lnTo>
                  <a:lnTo>
                    <a:pt x="3086100" y="841663"/>
                  </a:lnTo>
                  <a:lnTo>
                    <a:pt x="0" y="841663"/>
                  </a:lnTo>
                  <a:close/>
                </a:path>
              </a:pathLst>
            </a:custGeom>
            <a:noFill/>
            <a:ln w="11689">
              <a:solidFill>
                <a:srgbClr val="FFFFFF"/>
              </a:solidFill>
            </a:ln>
          </p:spPr>
          <p:txBody>
            <a:bodyPr rtlCol="0" anchor="ctr"/>
            <a:lstStyle/>
            <a:p>
              <a:pPr algn="ctr"/>
              <a:endParaRPr/>
            </a:p>
          </p:txBody>
        </p:sp>
      </p:grpSp>
      <p:sp>
        <p:nvSpPr>
          <p:cNvPr id="14" name="TextBox 13"/>
          <p:cNvSpPr txBox="1"/>
          <p:nvPr/>
        </p:nvSpPr>
        <p:spPr>
          <a:xfrm>
            <a:off x="3155356" y="1393031"/>
            <a:ext cx="3051030" cy="272761"/>
          </a:xfrm>
          <a:prstGeom prst="rect">
            <a:avLst/>
          </a:prstGeom>
          <a:noFill/>
          <a:ln>
            <a:noFill/>
          </a:ln>
        </p:spPr>
        <p:txBody>
          <a:bodyPr wrap="none" lIns="0" tIns="0" rIns="0" bIns="0" anchor="t">
            <a:spAutoFit/>
          </a:bodyPr>
          <a:lstStyle/>
          <a:p>
            <a:pPr algn="ctr"/>
            <a:r>
              <a:rPr sz="1500" b="1">
                <a:solidFill>
                  <a:srgbClr val="484848"/>
                </a:solidFill>
                <a:latin typeface="Roboto"/>
              </a:rPr>
              <a:t>Camino hacia la Ejecución Legal</a:t>
            </a:r>
          </a:p>
        </p:txBody>
      </p:sp>
      <p:sp>
        <p:nvSpPr>
          <p:cNvPr id="15" name="TextBox 14"/>
          <p:cNvSpPr txBox="1"/>
          <p:nvPr/>
        </p:nvSpPr>
        <p:spPr>
          <a:xfrm>
            <a:off x="1587212" y="2261971"/>
            <a:ext cx="1250805" cy="229119"/>
          </a:xfrm>
          <a:prstGeom prst="rect">
            <a:avLst/>
          </a:prstGeom>
          <a:noFill/>
          <a:ln>
            <a:noFill/>
          </a:ln>
        </p:spPr>
        <p:txBody>
          <a:bodyPr wrap="none" lIns="0" tIns="0" rIns="0" bIns="0" anchor="t">
            <a:spAutoFit/>
          </a:bodyPr>
          <a:lstStyle/>
          <a:p>
            <a:pPr algn="l"/>
            <a:r>
              <a:rPr sz="1200" b="1">
                <a:solidFill>
                  <a:srgbClr val="FFFFFF"/>
                </a:solidFill>
                <a:latin typeface="Roboto"/>
              </a:rPr>
              <a:t>Título Ejecutivo</a:t>
            </a:r>
          </a:p>
        </p:txBody>
      </p:sp>
      <p:sp>
        <p:nvSpPr>
          <p:cNvPr id="16" name="TextBox 15"/>
          <p:cNvSpPr txBox="1"/>
          <p:nvPr/>
        </p:nvSpPr>
        <p:spPr>
          <a:xfrm>
            <a:off x="1587212" y="2538628"/>
            <a:ext cx="2840614" cy="327313"/>
          </a:xfrm>
          <a:prstGeom prst="rect">
            <a:avLst/>
          </a:prstGeom>
          <a:noFill/>
          <a:ln>
            <a:noFill/>
          </a:ln>
        </p:spPr>
        <p:txBody>
          <a:bodyPr wrap="none" lIns="0" tIns="0" rIns="0" bIns="0" anchor="t">
            <a:spAutoFit/>
          </a:bodyPr>
          <a:lstStyle/>
          <a:p>
            <a:pPr algn="l"/>
            <a:r>
              <a:rPr sz="900" b="0">
                <a:solidFill>
                  <a:srgbClr val="FFFFFF"/>
                </a:solidFill>
                <a:latin typeface="Roboto"/>
              </a:rPr>
              <a:t>Documento legal que prueba obligación clara
y exigible.</a:t>
            </a:r>
          </a:p>
        </p:txBody>
      </p:sp>
      <p:sp>
        <p:nvSpPr>
          <p:cNvPr id="17" name="TextBox 16"/>
          <p:cNvSpPr txBox="1"/>
          <p:nvPr/>
        </p:nvSpPr>
        <p:spPr>
          <a:xfrm>
            <a:off x="1587212" y="3103634"/>
            <a:ext cx="1250805" cy="229119"/>
          </a:xfrm>
          <a:prstGeom prst="rect">
            <a:avLst/>
          </a:prstGeom>
          <a:noFill/>
          <a:ln>
            <a:noFill/>
          </a:ln>
        </p:spPr>
        <p:txBody>
          <a:bodyPr wrap="none" lIns="0" tIns="0" rIns="0" bIns="0" anchor="t">
            <a:spAutoFit/>
          </a:bodyPr>
          <a:lstStyle/>
          <a:p>
            <a:pPr algn="l"/>
            <a:r>
              <a:rPr sz="1200" b="1">
                <a:solidFill>
                  <a:srgbClr val="FFFFFF"/>
                </a:solidFill>
                <a:latin typeface="Roboto"/>
              </a:rPr>
              <a:t>Obligación Clara</a:t>
            </a:r>
          </a:p>
        </p:txBody>
      </p:sp>
      <p:sp>
        <p:nvSpPr>
          <p:cNvPr id="18" name="TextBox 17"/>
          <p:cNvSpPr txBox="1"/>
          <p:nvPr/>
        </p:nvSpPr>
        <p:spPr>
          <a:xfrm>
            <a:off x="1587212" y="3380292"/>
            <a:ext cx="2396403" cy="327313"/>
          </a:xfrm>
          <a:prstGeom prst="rect">
            <a:avLst/>
          </a:prstGeom>
          <a:noFill/>
          <a:ln>
            <a:noFill/>
          </a:ln>
        </p:spPr>
        <p:txBody>
          <a:bodyPr wrap="none" lIns="0" tIns="0" rIns="0" bIns="0" anchor="t">
            <a:spAutoFit/>
          </a:bodyPr>
          <a:lstStyle/>
          <a:p>
            <a:pPr algn="l"/>
            <a:r>
              <a:rPr sz="900" b="0">
                <a:solidFill>
                  <a:srgbClr val="FFFFFF"/>
                </a:solidFill>
                <a:latin typeface="Roboto"/>
              </a:rPr>
              <a:t>Deuda sin ambigüedad ni condiciones
pendientes.</a:t>
            </a:r>
          </a:p>
        </p:txBody>
      </p:sp>
      <p:sp>
        <p:nvSpPr>
          <p:cNvPr id="19" name="TextBox 18"/>
          <p:cNvSpPr txBox="1"/>
          <p:nvPr/>
        </p:nvSpPr>
        <p:spPr>
          <a:xfrm>
            <a:off x="6730712" y="3524466"/>
            <a:ext cx="1496290" cy="654627"/>
          </a:xfrm>
          <a:prstGeom prst="rect">
            <a:avLst/>
          </a:prstGeom>
          <a:noFill/>
          <a:ln>
            <a:noFill/>
          </a:ln>
        </p:spPr>
        <p:txBody>
          <a:bodyPr wrap="none" lIns="0" tIns="0" rIns="0" bIns="0" anchor="t">
            <a:spAutoFit/>
          </a:bodyPr>
          <a:lstStyle/>
          <a:p>
            <a:pPr algn="l"/>
            <a:r>
              <a:rPr sz="1800" b="1">
                <a:solidFill>
                  <a:srgbClr val="3A4455"/>
                </a:solidFill>
                <a:latin typeface="Roboto"/>
              </a:rPr>
              <a:t>Ejecución de
Obligación</a:t>
            </a:r>
          </a:p>
        </p:txBody>
      </p:sp>
      <p:sp>
        <p:nvSpPr>
          <p:cNvPr id="20" name="TextBox 19"/>
          <p:cNvSpPr txBox="1"/>
          <p:nvPr/>
        </p:nvSpPr>
        <p:spPr>
          <a:xfrm>
            <a:off x="1587212" y="3945298"/>
            <a:ext cx="1215736" cy="229119"/>
          </a:xfrm>
          <a:prstGeom prst="rect">
            <a:avLst/>
          </a:prstGeom>
          <a:noFill/>
          <a:ln>
            <a:noFill/>
          </a:ln>
        </p:spPr>
        <p:txBody>
          <a:bodyPr wrap="none" lIns="0" tIns="0" rIns="0" bIns="0" anchor="t">
            <a:spAutoFit/>
          </a:bodyPr>
          <a:lstStyle/>
          <a:p>
            <a:pPr algn="l"/>
            <a:r>
              <a:rPr sz="1200" b="1">
                <a:solidFill>
                  <a:srgbClr val="FFFFFF"/>
                </a:solidFill>
                <a:latin typeface="Roboto"/>
              </a:rPr>
              <a:t>Obligación Pura</a:t>
            </a:r>
          </a:p>
        </p:txBody>
      </p:sp>
      <p:sp>
        <p:nvSpPr>
          <p:cNvPr id="21" name="TextBox 20"/>
          <p:cNvSpPr txBox="1"/>
          <p:nvPr/>
        </p:nvSpPr>
        <p:spPr>
          <a:xfrm>
            <a:off x="1587212" y="4221956"/>
            <a:ext cx="2092469" cy="327313"/>
          </a:xfrm>
          <a:prstGeom prst="rect">
            <a:avLst/>
          </a:prstGeom>
          <a:noFill/>
          <a:ln>
            <a:noFill/>
          </a:ln>
        </p:spPr>
        <p:txBody>
          <a:bodyPr wrap="none" lIns="0" tIns="0" rIns="0" bIns="0" anchor="t">
            <a:spAutoFit/>
          </a:bodyPr>
          <a:lstStyle/>
          <a:p>
            <a:pPr algn="l"/>
            <a:r>
              <a:rPr sz="900" b="0">
                <a:solidFill>
                  <a:srgbClr val="FFFFFF"/>
                </a:solidFill>
                <a:latin typeface="Roboto"/>
              </a:rPr>
              <a:t>Deuda sin términos ni condiciones
adicionales.</a:t>
            </a:r>
          </a:p>
        </p:txBody>
      </p:sp>
      <p:sp>
        <p:nvSpPr>
          <p:cNvPr id="22" name="TextBox 21"/>
          <p:cNvSpPr txBox="1"/>
          <p:nvPr/>
        </p:nvSpPr>
        <p:spPr>
          <a:xfrm>
            <a:off x="1587212" y="4833721"/>
            <a:ext cx="1449531" cy="229119"/>
          </a:xfrm>
          <a:prstGeom prst="rect">
            <a:avLst/>
          </a:prstGeom>
          <a:noFill/>
          <a:ln>
            <a:noFill/>
          </a:ln>
        </p:spPr>
        <p:txBody>
          <a:bodyPr wrap="none" lIns="0" tIns="0" rIns="0" bIns="0" anchor="t">
            <a:spAutoFit/>
          </a:bodyPr>
          <a:lstStyle/>
          <a:p>
            <a:pPr algn="l"/>
            <a:r>
              <a:rPr sz="1200" b="1">
                <a:solidFill>
                  <a:srgbClr val="FFFFFF"/>
                </a:solidFill>
                <a:latin typeface="Roboto"/>
              </a:rPr>
              <a:t>Obligación Exigible</a:t>
            </a:r>
          </a:p>
        </p:txBody>
      </p:sp>
      <p:sp>
        <p:nvSpPr>
          <p:cNvPr id="23" name="TextBox 22"/>
          <p:cNvSpPr txBox="1"/>
          <p:nvPr/>
        </p:nvSpPr>
        <p:spPr>
          <a:xfrm>
            <a:off x="1587212" y="5133758"/>
            <a:ext cx="2793855" cy="163656"/>
          </a:xfrm>
          <a:prstGeom prst="rect">
            <a:avLst/>
          </a:prstGeom>
          <a:noFill/>
          <a:ln>
            <a:noFill/>
          </a:ln>
        </p:spPr>
        <p:txBody>
          <a:bodyPr wrap="none" lIns="0" tIns="0" rIns="0" bIns="0" anchor="t">
            <a:spAutoFit/>
          </a:bodyPr>
          <a:lstStyle/>
          <a:p>
            <a:pPr algn="l"/>
            <a:r>
              <a:rPr sz="900" b="0">
                <a:solidFill>
                  <a:srgbClr val="FFFFFF"/>
                </a:solidFill>
                <a:latin typeface="Roboto"/>
              </a:rPr>
              <a:t>Deuda que puede ser legalmente requerida.</a:t>
            </a:r>
          </a:p>
        </p:txBody>
      </p:sp>
      <p:sp>
        <p:nvSpPr>
          <p:cNvPr id="24" name="Rounded Rectangle 23"/>
          <p:cNvSpPr/>
          <p:nvPr/>
        </p:nvSpPr>
        <p:spPr>
          <a:xfrm>
            <a:off x="1104035" y="2339902"/>
            <a:ext cx="364954" cy="352251"/>
          </a:xfrm>
          <a:custGeom>
            <a:avLst/>
            <a:gdLst/>
            <a:ahLst/>
            <a:cxnLst/>
            <a:rect l="0" t="0" r="0" b="0"/>
            <a:pathLst>
              <a:path w="364954" h="352251">
                <a:moveTo>
                  <a:pt x="0" y="0"/>
                </a:moveTo>
                <a:moveTo>
                  <a:pt x="324196" y="352251"/>
                </a:moveTo>
                <a:lnTo>
                  <a:pt x="277265" y="324476"/>
                </a:lnTo>
                <a:cubicBezTo>
                  <a:pt x="268863" y="318455"/>
                  <a:pt x="264629" y="308171"/>
                  <a:pt x="266355" y="297980"/>
                </a:cubicBezTo>
                <a:lnTo>
                  <a:pt x="266355" y="269020"/>
                </a:lnTo>
                <a:lnTo>
                  <a:pt x="248758" y="251470"/>
                </a:lnTo>
                <a:cubicBezTo>
                  <a:pt x="240555" y="243260"/>
                  <a:pt x="240555" y="229957"/>
                  <a:pt x="248758" y="221747"/>
                </a:cubicBezTo>
                <a:cubicBezTo>
                  <a:pt x="249735" y="220767"/>
                  <a:pt x="250805" y="219885"/>
                  <a:pt x="251953" y="219113"/>
                </a:cubicBezTo>
                <a:lnTo>
                  <a:pt x="251953" y="219113"/>
                </a:lnTo>
                <a:cubicBezTo>
                  <a:pt x="260290" y="213586"/>
                  <a:pt x="271364" y="214687"/>
                  <a:pt x="278450" y="221747"/>
                </a:cubicBezTo>
                <a:lnTo>
                  <a:pt x="303170" y="246482"/>
                </a:lnTo>
                <a:moveTo>
                  <a:pt x="278169" y="139529"/>
                </a:moveTo>
                <a:lnTo>
                  <a:pt x="336213" y="190964"/>
                </a:lnTo>
                <a:cubicBezTo>
                  <a:pt x="344861" y="203058"/>
                  <a:pt x="349510" y="217555"/>
                  <a:pt x="349508" y="232423"/>
                </a:cubicBezTo>
                <a:lnTo>
                  <a:pt x="349508" y="266994"/>
                </a:lnTo>
                <a:cubicBezTo>
                  <a:pt x="349494" y="276922"/>
                  <a:pt x="353418" y="286451"/>
                  <a:pt x="360419" y="293491"/>
                </a:cubicBezTo>
                <a:lnTo>
                  <a:pt x="364954" y="298011"/>
                </a:lnTo>
                <a:moveTo>
                  <a:pt x="70902" y="246482"/>
                </a:moveTo>
                <a:lnTo>
                  <a:pt x="95622" y="221747"/>
                </a:lnTo>
                <a:cubicBezTo>
                  <a:pt x="102708" y="214687"/>
                  <a:pt x="113782" y="213586"/>
                  <a:pt x="122119" y="219113"/>
                </a:cubicBezTo>
                <a:lnTo>
                  <a:pt x="122119" y="219113"/>
                </a:lnTo>
                <a:cubicBezTo>
                  <a:pt x="123266" y="219885"/>
                  <a:pt x="124336" y="220767"/>
                  <a:pt x="125314" y="221747"/>
                </a:cubicBezTo>
                <a:cubicBezTo>
                  <a:pt x="133517" y="229956"/>
                  <a:pt x="133517" y="243260"/>
                  <a:pt x="125314" y="251470"/>
                </a:cubicBezTo>
                <a:lnTo>
                  <a:pt x="107779" y="269020"/>
                </a:lnTo>
                <a:lnTo>
                  <a:pt x="107779" y="297917"/>
                </a:lnTo>
                <a:cubicBezTo>
                  <a:pt x="109505" y="308109"/>
                  <a:pt x="105271" y="318393"/>
                  <a:pt x="96869" y="324414"/>
                </a:cubicBezTo>
                <a:lnTo>
                  <a:pt x="49876" y="352251"/>
                </a:lnTo>
                <a:moveTo>
                  <a:pt x="9071" y="297917"/>
                </a:moveTo>
                <a:lnTo>
                  <a:pt x="13606" y="293397"/>
                </a:lnTo>
                <a:cubicBezTo>
                  <a:pt x="20607" y="286357"/>
                  <a:pt x="24531" y="276829"/>
                  <a:pt x="24517" y="266900"/>
                </a:cubicBezTo>
                <a:lnTo>
                  <a:pt x="24517" y="232345"/>
                </a:lnTo>
                <a:cubicBezTo>
                  <a:pt x="24515" y="217477"/>
                  <a:pt x="29164" y="202980"/>
                  <a:pt x="37812" y="190886"/>
                </a:cubicBezTo>
                <a:lnTo>
                  <a:pt x="95902" y="139529"/>
                </a:lnTo>
                <a:moveTo>
                  <a:pt x="96245" y="221747"/>
                </a:moveTo>
                <a:lnTo>
                  <a:pt x="96245" y="65462"/>
                </a:lnTo>
                <a:cubicBezTo>
                  <a:pt x="96245" y="58894"/>
                  <a:pt x="101570" y="53570"/>
                  <a:pt x="108138" y="53570"/>
                </a:cubicBezTo>
                <a:lnTo>
                  <a:pt x="155676" y="53570"/>
                </a:lnTo>
                <a:cubicBezTo>
                  <a:pt x="155676" y="36061"/>
                  <a:pt x="169870" y="21867"/>
                  <a:pt x="187379" y="21867"/>
                </a:cubicBezTo>
                <a:cubicBezTo>
                  <a:pt x="204888" y="21867"/>
                  <a:pt x="219081" y="36061"/>
                  <a:pt x="219081" y="53570"/>
                </a:cubicBezTo>
                <a:lnTo>
                  <a:pt x="266635" y="53570"/>
                </a:lnTo>
                <a:cubicBezTo>
                  <a:pt x="273200" y="53578"/>
                  <a:pt x="278519" y="58898"/>
                  <a:pt x="278528" y="65462"/>
                </a:cubicBezTo>
                <a:lnTo>
                  <a:pt x="278528" y="221747"/>
                </a:lnTo>
                <a:moveTo>
                  <a:pt x="266635" y="296717"/>
                </a:moveTo>
                <a:lnTo>
                  <a:pt x="108138" y="296717"/>
                </a:lnTo>
                <a:moveTo>
                  <a:pt x="177949" y="103228"/>
                </a:moveTo>
                <a:lnTo>
                  <a:pt x="127449" y="103228"/>
                </a:lnTo>
                <a:moveTo>
                  <a:pt x="248150" y="103228"/>
                </a:moveTo>
                <a:lnTo>
                  <a:pt x="233592" y="103228"/>
                </a:lnTo>
                <a:moveTo>
                  <a:pt x="127449" y="139607"/>
                </a:moveTo>
                <a:lnTo>
                  <a:pt x="177949" y="139607"/>
                </a:lnTo>
                <a:moveTo>
                  <a:pt x="248150" y="139607"/>
                </a:moveTo>
                <a:lnTo>
                  <a:pt x="233592" y="139607"/>
                </a:lnTo>
                <a:moveTo>
                  <a:pt x="177949" y="184558"/>
                </a:moveTo>
                <a:lnTo>
                  <a:pt x="127449" y="184558"/>
                </a:lnTo>
                <a:moveTo>
                  <a:pt x="233592" y="184558"/>
                </a:moveTo>
                <a:lnTo>
                  <a:pt x="248150" y="184558"/>
                </a:lnTo>
              </a:path>
            </a:pathLst>
          </a:custGeom>
          <a:noFill/>
          <a:ln w="11689">
            <a:solidFill>
              <a:srgbClr val="FFFFFF"/>
            </a:solidFill>
          </a:ln>
        </p:spPr>
        <p:txBody>
          <a:bodyPr rtlCol="0" anchor="ctr"/>
          <a:lstStyle/>
          <a:p>
            <a:pPr algn="ctr"/>
            <a:endParaRPr/>
          </a:p>
        </p:txBody>
      </p:sp>
      <p:sp>
        <p:nvSpPr>
          <p:cNvPr id="25" name="Rounded Rectangle 24"/>
          <p:cNvSpPr/>
          <p:nvPr/>
        </p:nvSpPr>
        <p:spPr>
          <a:xfrm>
            <a:off x="1104035" y="3181566"/>
            <a:ext cx="357512" cy="344335"/>
          </a:xfrm>
          <a:custGeom>
            <a:avLst/>
            <a:gdLst/>
            <a:ahLst/>
            <a:cxnLst/>
            <a:rect l="0" t="0" r="0" b="0"/>
            <a:pathLst>
              <a:path w="357512" h="344335">
                <a:moveTo>
                  <a:pt x="357512" y="284661"/>
                </a:moveTo>
                <a:cubicBezTo>
                  <a:pt x="353495" y="284661"/>
                  <a:pt x="349528" y="284142"/>
                  <a:pt x="345892" y="283141"/>
                </a:cubicBezTo>
                <a:cubicBezTo>
                  <a:pt x="342254" y="282139"/>
                  <a:pt x="339036" y="280679"/>
                  <a:pt x="336464" y="278864"/>
                </a:cubicBezTo>
                <a:lnTo>
                  <a:pt x="310043" y="260209"/>
                </a:lnTo>
                <a:cubicBezTo>
                  <a:pt x="307472" y="258395"/>
                  <a:pt x="304253" y="256934"/>
                  <a:pt x="300617" y="255934"/>
                </a:cubicBezTo>
                <a:cubicBezTo>
                  <a:pt x="296979" y="254932"/>
                  <a:pt x="293012" y="254413"/>
                  <a:pt x="288996" y="254413"/>
                </a:cubicBezTo>
                <a:cubicBezTo>
                  <a:pt x="284981" y="254413"/>
                  <a:pt x="281012" y="254932"/>
                  <a:pt x="277376" y="255934"/>
                </a:cubicBezTo>
                <a:cubicBezTo>
                  <a:pt x="273738" y="256934"/>
                  <a:pt x="270520" y="258395"/>
                  <a:pt x="267948" y="260209"/>
                </a:cubicBezTo>
                <a:lnTo>
                  <a:pt x="241529" y="278864"/>
                </a:lnTo>
                <a:cubicBezTo>
                  <a:pt x="238956" y="280679"/>
                  <a:pt x="235739" y="282139"/>
                  <a:pt x="232101" y="283141"/>
                </a:cubicBezTo>
                <a:cubicBezTo>
                  <a:pt x="228463" y="284142"/>
                  <a:pt x="224496" y="284661"/>
                  <a:pt x="220481" y="284661"/>
                </a:cubicBezTo>
                <a:cubicBezTo>
                  <a:pt x="216464" y="284661"/>
                  <a:pt x="212498" y="284142"/>
                  <a:pt x="208860" y="283141"/>
                </a:cubicBezTo>
                <a:cubicBezTo>
                  <a:pt x="205224" y="282139"/>
                  <a:pt x="202005" y="280679"/>
                  <a:pt x="199432" y="278864"/>
                </a:cubicBezTo>
                <a:lnTo>
                  <a:pt x="173013" y="260209"/>
                </a:lnTo>
                <a:cubicBezTo>
                  <a:pt x="170441" y="258395"/>
                  <a:pt x="167222" y="256934"/>
                  <a:pt x="163585" y="255934"/>
                </a:cubicBezTo>
                <a:cubicBezTo>
                  <a:pt x="159948" y="254932"/>
                  <a:pt x="155980" y="254413"/>
                  <a:pt x="151965" y="254413"/>
                </a:cubicBezTo>
                <a:cubicBezTo>
                  <a:pt x="147949" y="254413"/>
                  <a:pt x="143982" y="254932"/>
                  <a:pt x="140344" y="255934"/>
                </a:cubicBezTo>
                <a:cubicBezTo>
                  <a:pt x="136707" y="256934"/>
                  <a:pt x="133489" y="258395"/>
                  <a:pt x="130917" y="260209"/>
                </a:cubicBezTo>
                <a:lnTo>
                  <a:pt x="104497" y="278864"/>
                </a:lnTo>
                <a:cubicBezTo>
                  <a:pt x="101925" y="280679"/>
                  <a:pt x="98706" y="282139"/>
                  <a:pt x="95069" y="283141"/>
                </a:cubicBezTo>
                <a:cubicBezTo>
                  <a:pt x="91432" y="284142"/>
                  <a:pt x="87465" y="284661"/>
                  <a:pt x="83449" y="284661"/>
                </a:cubicBezTo>
                <a:cubicBezTo>
                  <a:pt x="79433" y="284661"/>
                  <a:pt x="75466" y="284142"/>
                  <a:pt x="71829" y="283141"/>
                </a:cubicBezTo>
                <a:cubicBezTo>
                  <a:pt x="68192" y="282139"/>
                  <a:pt x="64973" y="280679"/>
                  <a:pt x="62401" y="278864"/>
                </a:cubicBezTo>
                <a:lnTo>
                  <a:pt x="35981" y="260209"/>
                </a:lnTo>
                <a:cubicBezTo>
                  <a:pt x="33409" y="258395"/>
                  <a:pt x="30191" y="256934"/>
                  <a:pt x="26554" y="255934"/>
                </a:cubicBezTo>
                <a:cubicBezTo>
                  <a:pt x="22916" y="254932"/>
                  <a:pt x="18949" y="254413"/>
                  <a:pt x="14933" y="254413"/>
                </a:cubicBezTo>
                <a:moveTo>
                  <a:pt x="357512" y="344335"/>
                </a:moveTo>
                <a:cubicBezTo>
                  <a:pt x="353495" y="344335"/>
                  <a:pt x="349528" y="343816"/>
                  <a:pt x="345892" y="342814"/>
                </a:cubicBezTo>
                <a:cubicBezTo>
                  <a:pt x="342254" y="341812"/>
                  <a:pt x="339036" y="340353"/>
                  <a:pt x="336464" y="338538"/>
                </a:cubicBezTo>
                <a:lnTo>
                  <a:pt x="310043" y="319883"/>
                </a:lnTo>
                <a:cubicBezTo>
                  <a:pt x="307472" y="318067"/>
                  <a:pt x="304253" y="316608"/>
                  <a:pt x="300617" y="315606"/>
                </a:cubicBezTo>
                <a:cubicBezTo>
                  <a:pt x="296979" y="314604"/>
                  <a:pt x="293012" y="314085"/>
                  <a:pt x="288996" y="314085"/>
                </a:cubicBezTo>
                <a:cubicBezTo>
                  <a:pt x="284981" y="314085"/>
                  <a:pt x="281012" y="314604"/>
                  <a:pt x="277376" y="315606"/>
                </a:cubicBezTo>
                <a:cubicBezTo>
                  <a:pt x="273738" y="316608"/>
                  <a:pt x="270520" y="318067"/>
                  <a:pt x="267948" y="319883"/>
                </a:cubicBezTo>
                <a:lnTo>
                  <a:pt x="241529" y="338538"/>
                </a:lnTo>
                <a:cubicBezTo>
                  <a:pt x="238956" y="340353"/>
                  <a:pt x="235739" y="341812"/>
                  <a:pt x="232101" y="342814"/>
                </a:cubicBezTo>
                <a:cubicBezTo>
                  <a:pt x="228463" y="343816"/>
                  <a:pt x="224496" y="344335"/>
                  <a:pt x="220481" y="344335"/>
                </a:cubicBezTo>
                <a:cubicBezTo>
                  <a:pt x="216464" y="344335"/>
                  <a:pt x="212498" y="343816"/>
                  <a:pt x="208860" y="342814"/>
                </a:cubicBezTo>
                <a:cubicBezTo>
                  <a:pt x="205224" y="341812"/>
                  <a:pt x="202005" y="340353"/>
                  <a:pt x="199432" y="338538"/>
                </a:cubicBezTo>
                <a:lnTo>
                  <a:pt x="173013" y="319883"/>
                </a:lnTo>
                <a:cubicBezTo>
                  <a:pt x="170441" y="318067"/>
                  <a:pt x="167222" y="316608"/>
                  <a:pt x="163585" y="315606"/>
                </a:cubicBezTo>
                <a:cubicBezTo>
                  <a:pt x="159948" y="314604"/>
                  <a:pt x="155980" y="314085"/>
                  <a:pt x="151965" y="314085"/>
                </a:cubicBezTo>
                <a:cubicBezTo>
                  <a:pt x="147949" y="314085"/>
                  <a:pt x="143982" y="314604"/>
                  <a:pt x="140344" y="315606"/>
                </a:cubicBezTo>
                <a:cubicBezTo>
                  <a:pt x="136707" y="316608"/>
                  <a:pt x="133489" y="318067"/>
                  <a:pt x="130917" y="319883"/>
                </a:cubicBezTo>
                <a:lnTo>
                  <a:pt x="104497" y="338538"/>
                </a:lnTo>
                <a:cubicBezTo>
                  <a:pt x="101925" y="340353"/>
                  <a:pt x="98706" y="341812"/>
                  <a:pt x="95069" y="342814"/>
                </a:cubicBezTo>
                <a:cubicBezTo>
                  <a:pt x="91432" y="343816"/>
                  <a:pt x="87465" y="344335"/>
                  <a:pt x="83449" y="344335"/>
                </a:cubicBezTo>
                <a:cubicBezTo>
                  <a:pt x="79433" y="344335"/>
                  <a:pt x="75466" y="343816"/>
                  <a:pt x="71829" y="342814"/>
                </a:cubicBezTo>
                <a:cubicBezTo>
                  <a:pt x="68192" y="341812"/>
                  <a:pt x="64973" y="340353"/>
                  <a:pt x="62401" y="338538"/>
                </a:cubicBezTo>
                <a:lnTo>
                  <a:pt x="35981" y="319883"/>
                </a:lnTo>
                <a:cubicBezTo>
                  <a:pt x="33409" y="318067"/>
                  <a:pt x="30191" y="316608"/>
                  <a:pt x="26554" y="315606"/>
                </a:cubicBezTo>
                <a:cubicBezTo>
                  <a:pt x="22916" y="314604"/>
                  <a:pt x="18949" y="314085"/>
                  <a:pt x="14933" y="314085"/>
                </a:cubicBezTo>
                <a:moveTo>
                  <a:pt x="0" y="0"/>
                </a:moveTo>
                <a:moveTo>
                  <a:pt x="128741" y="14313"/>
                </a:moveTo>
                <a:lnTo>
                  <a:pt x="128741" y="32568"/>
                </a:lnTo>
                <a:moveTo>
                  <a:pt x="0" y="0"/>
                </a:moveTo>
                <a:moveTo>
                  <a:pt x="92285" y="47537"/>
                </a:moveTo>
                <a:lnTo>
                  <a:pt x="74545" y="29797"/>
                </a:lnTo>
                <a:moveTo>
                  <a:pt x="59060" y="83993"/>
                </a:moveTo>
                <a:lnTo>
                  <a:pt x="76093" y="83993"/>
                </a:lnTo>
                <a:moveTo>
                  <a:pt x="83278" y="112148"/>
                </a:moveTo>
                <a:cubicBezTo>
                  <a:pt x="78574" y="104112"/>
                  <a:pt x="76094" y="94968"/>
                  <a:pt x="76093" y="85656"/>
                </a:cubicBezTo>
                <a:cubicBezTo>
                  <a:pt x="76094" y="73963"/>
                  <a:pt x="79954" y="62598"/>
                  <a:pt x="87076" y="53324"/>
                </a:cubicBezTo>
                <a:cubicBezTo>
                  <a:pt x="94197" y="44050"/>
                  <a:pt x="104181" y="37387"/>
                  <a:pt x="115477" y="34368"/>
                </a:cubicBezTo>
                <a:cubicBezTo>
                  <a:pt x="126774" y="31349"/>
                  <a:pt x="138750" y="32144"/>
                  <a:pt x="149549" y="36629"/>
                </a:cubicBezTo>
                <a:cubicBezTo>
                  <a:pt x="155254" y="38999"/>
                  <a:pt x="160463" y="42329"/>
                  <a:pt x="164966" y="46438"/>
                </a:cubicBezTo>
                <a:moveTo>
                  <a:pt x="105343" y="210613"/>
                </a:moveTo>
                <a:cubicBezTo>
                  <a:pt x="102251" y="204187"/>
                  <a:pt x="100443" y="197153"/>
                  <a:pt x="100098" y="189902"/>
                </a:cubicBezTo>
                <a:cubicBezTo>
                  <a:pt x="99448" y="176258"/>
                  <a:pt x="104029" y="162880"/>
                  <a:pt x="112905" y="152497"/>
                </a:cubicBezTo>
                <a:cubicBezTo>
                  <a:pt x="121781" y="142114"/>
                  <a:pt x="134284" y="135508"/>
                  <a:pt x="147864" y="134028"/>
                </a:cubicBezTo>
                <a:cubicBezTo>
                  <a:pt x="149048" y="120809"/>
                  <a:pt x="154668" y="108380"/>
                  <a:pt x="163809" y="98759"/>
                </a:cubicBezTo>
                <a:cubicBezTo>
                  <a:pt x="172950" y="89138"/>
                  <a:pt x="185077" y="82890"/>
                  <a:pt x="198218" y="81032"/>
                </a:cubicBezTo>
                <a:cubicBezTo>
                  <a:pt x="211358" y="79173"/>
                  <a:pt x="224741" y="81812"/>
                  <a:pt x="236192" y="88521"/>
                </a:cubicBezTo>
                <a:cubicBezTo>
                  <a:pt x="247643" y="95229"/>
                  <a:pt x="256490" y="105612"/>
                  <a:pt x="261294" y="117984"/>
                </a:cubicBezTo>
                <a:cubicBezTo>
                  <a:pt x="266902" y="117292"/>
                  <a:pt x="272591" y="118094"/>
                  <a:pt x="277789" y="120306"/>
                </a:cubicBezTo>
                <a:cubicBezTo>
                  <a:pt x="282987" y="122519"/>
                  <a:pt x="287507" y="126065"/>
                  <a:pt x="290896" y="130585"/>
                </a:cubicBezTo>
                <a:cubicBezTo>
                  <a:pt x="294284" y="135105"/>
                  <a:pt x="296419" y="140439"/>
                  <a:pt x="297085" y="146049"/>
                </a:cubicBezTo>
                <a:cubicBezTo>
                  <a:pt x="297750" y="151659"/>
                  <a:pt x="296923" y="157345"/>
                  <a:pt x="294688" y="162533"/>
                </a:cubicBezTo>
                <a:cubicBezTo>
                  <a:pt x="302247" y="167709"/>
                  <a:pt x="307955" y="175167"/>
                  <a:pt x="310979" y="183816"/>
                </a:cubicBezTo>
                <a:cubicBezTo>
                  <a:pt x="314002" y="192465"/>
                  <a:pt x="314183" y="201854"/>
                  <a:pt x="311496" y="210613"/>
                </a:cubicBezTo>
              </a:path>
            </a:pathLst>
          </a:custGeom>
          <a:noFill/>
          <a:ln w="11689">
            <a:solidFill>
              <a:srgbClr val="FFFFFF"/>
            </a:solidFill>
          </a:ln>
        </p:spPr>
        <p:txBody>
          <a:bodyPr rtlCol="0" anchor="ctr"/>
          <a:lstStyle/>
          <a:p>
            <a:pPr algn="ctr"/>
            <a:endParaRPr/>
          </a:p>
        </p:txBody>
      </p:sp>
      <p:sp>
        <p:nvSpPr>
          <p:cNvPr id="26" name="Rounded Rectangle 25"/>
          <p:cNvSpPr/>
          <p:nvPr/>
        </p:nvSpPr>
        <p:spPr>
          <a:xfrm>
            <a:off x="1115725" y="4035901"/>
            <a:ext cx="350693" cy="349711"/>
          </a:xfrm>
          <a:custGeom>
            <a:avLst/>
            <a:gdLst/>
            <a:ahLst/>
            <a:cxnLst/>
            <a:rect l="0" t="0" r="0" b="0"/>
            <a:pathLst>
              <a:path w="350693" h="349711">
                <a:moveTo>
                  <a:pt x="124690" y="180209"/>
                </a:moveTo>
                <a:lnTo>
                  <a:pt x="124690" y="159557"/>
                </a:lnTo>
                <a:lnTo>
                  <a:pt x="67021" y="114357"/>
                </a:lnTo>
                <a:cubicBezTo>
                  <a:pt x="56110" y="105005"/>
                  <a:pt x="48317" y="90977"/>
                  <a:pt x="46759" y="76949"/>
                </a:cubicBezTo>
                <a:lnTo>
                  <a:pt x="40524" y="33308"/>
                </a:lnTo>
                <a:cubicBezTo>
                  <a:pt x="38965" y="20838"/>
                  <a:pt x="48317" y="9928"/>
                  <a:pt x="60786" y="8369"/>
                </a:cubicBezTo>
                <a:cubicBezTo>
                  <a:pt x="73255" y="6811"/>
                  <a:pt x="84166" y="16163"/>
                  <a:pt x="85725" y="28632"/>
                </a:cubicBezTo>
                <a:lnTo>
                  <a:pt x="91959" y="72273"/>
                </a:lnTo>
                <a:cubicBezTo>
                  <a:pt x="91959" y="73832"/>
                  <a:pt x="93518" y="75391"/>
                  <a:pt x="95076" y="76949"/>
                </a:cubicBezTo>
                <a:lnTo>
                  <a:pt x="148070" y="119033"/>
                </a:lnTo>
                <a:lnTo>
                  <a:pt x="194829" y="119033"/>
                </a:lnTo>
                <a:lnTo>
                  <a:pt x="247823" y="76949"/>
                </a:lnTo>
                <a:cubicBezTo>
                  <a:pt x="249381" y="76949"/>
                  <a:pt x="250940" y="73832"/>
                  <a:pt x="250940" y="72273"/>
                </a:cubicBezTo>
                <a:lnTo>
                  <a:pt x="257175" y="28632"/>
                </a:lnTo>
                <a:cubicBezTo>
                  <a:pt x="257175" y="16163"/>
                  <a:pt x="269644" y="6811"/>
                  <a:pt x="282113" y="8369"/>
                </a:cubicBezTo>
                <a:cubicBezTo>
                  <a:pt x="294582" y="8369"/>
                  <a:pt x="303934" y="20838"/>
                  <a:pt x="302375" y="33308"/>
                </a:cubicBezTo>
                <a:lnTo>
                  <a:pt x="296140" y="76949"/>
                </a:lnTo>
                <a:cubicBezTo>
                  <a:pt x="294582" y="90977"/>
                  <a:pt x="288347" y="105005"/>
                  <a:pt x="275878" y="114357"/>
                </a:cubicBezTo>
                <a:lnTo>
                  <a:pt x="218209" y="159557"/>
                </a:lnTo>
                <a:lnTo>
                  <a:pt x="218209" y="180209"/>
                </a:lnTo>
                <a:moveTo>
                  <a:pt x="116897" y="349711"/>
                </a:moveTo>
                <a:lnTo>
                  <a:pt x="116897" y="302952"/>
                </a:lnTo>
                <a:cubicBezTo>
                  <a:pt x="116897" y="290483"/>
                  <a:pt x="127808" y="279572"/>
                  <a:pt x="140277" y="279572"/>
                </a:cubicBezTo>
                <a:cubicBezTo>
                  <a:pt x="152746" y="279572"/>
                  <a:pt x="163656" y="290483"/>
                  <a:pt x="163656" y="302952"/>
                </a:cubicBezTo>
                <a:lnTo>
                  <a:pt x="163656" y="349711"/>
                </a:lnTo>
                <a:moveTo>
                  <a:pt x="218209" y="279572"/>
                </a:moveTo>
                <a:lnTo>
                  <a:pt x="218209" y="349711"/>
                </a:lnTo>
                <a:moveTo>
                  <a:pt x="296140" y="220344"/>
                </a:moveTo>
                <a:cubicBezTo>
                  <a:pt x="296140" y="229696"/>
                  <a:pt x="289906" y="235930"/>
                  <a:pt x="280554" y="235930"/>
                </a:cubicBezTo>
                <a:lnTo>
                  <a:pt x="70138" y="235930"/>
                </a:lnTo>
                <a:cubicBezTo>
                  <a:pt x="60786" y="235930"/>
                  <a:pt x="54552" y="229696"/>
                  <a:pt x="54552" y="220344"/>
                </a:cubicBezTo>
                <a:lnTo>
                  <a:pt x="54552" y="195749"/>
                </a:lnTo>
                <a:cubicBezTo>
                  <a:pt x="54552" y="186397"/>
                  <a:pt x="60786" y="180162"/>
                  <a:pt x="70138" y="180162"/>
                </a:cubicBezTo>
                <a:lnTo>
                  <a:pt x="280554" y="180162"/>
                </a:lnTo>
                <a:cubicBezTo>
                  <a:pt x="289906" y="180162"/>
                  <a:pt x="296140" y="186397"/>
                  <a:pt x="296140" y="195749"/>
                </a:cubicBezTo>
                <a:close/>
                <a:moveTo>
                  <a:pt x="101311" y="235977"/>
                </a:moveTo>
                <a:lnTo>
                  <a:pt x="101311" y="256193"/>
                </a:lnTo>
                <a:cubicBezTo>
                  <a:pt x="101311" y="265544"/>
                  <a:pt x="95076" y="271779"/>
                  <a:pt x="85725" y="271779"/>
                </a:cubicBezTo>
                <a:lnTo>
                  <a:pt x="0" y="271779"/>
                </a:lnTo>
                <a:lnTo>
                  <a:pt x="23379" y="248399"/>
                </a:lnTo>
                <a:lnTo>
                  <a:pt x="0" y="225020"/>
                </a:lnTo>
                <a:lnTo>
                  <a:pt x="54801" y="225020"/>
                </a:lnTo>
                <a:moveTo>
                  <a:pt x="295891" y="225020"/>
                </a:moveTo>
                <a:lnTo>
                  <a:pt x="350693" y="225020"/>
                </a:lnTo>
                <a:lnTo>
                  <a:pt x="327313" y="248399"/>
                </a:lnTo>
                <a:lnTo>
                  <a:pt x="350693" y="271779"/>
                </a:lnTo>
                <a:lnTo>
                  <a:pt x="264968" y="271779"/>
                </a:lnTo>
                <a:cubicBezTo>
                  <a:pt x="255616" y="271779"/>
                  <a:pt x="249381" y="265544"/>
                  <a:pt x="249381" y="256193"/>
                </a:cubicBezTo>
                <a:lnTo>
                  <a:pt x="249381" y="235977"/>
                </a:lnTo>
                <a:moveTo>
                  <a:pt x="128587" y="42862"/>
                </a:moveTo>
                <a:cubicBezTo>
                  <a:pt x="128587" y="19190"/>
                  <a:pt x="147777" y="0"/>
                  <a:pt x="171450" y="0"/>
                </a:cubicBezTo>
                <a:cubicBezTo>
                  <a:pt x="195122" y="0"/>
                  <a:pt x="214312" y="19190"/>
                  <a:pt x="214312" y="42862"/>
                </a:cubicBezTo>
                <a:cubicBezTo>
                  <a:pt x="214312" y="66534"/>
                  <a:pt x="195122" y="85725"/>
                  <a:pt x="171450" y="85725"/>
                </a:cubicBezTo>
                <a:cubicBezTo>
                  <a:pt x="147777" y="85725"/>
                  <a:pt x="128587" y="66534"/>
                  <a:pt x="128587" y="42862"/>
                </a:cubicBezTo>
                <a:close/>
              </a:path>
            </a:pathLst>
          </a:custGeom>
          <a:noFill/>
          <a:ln w="11689">
            <a:solidFill>
              <a:srgbClr val="FFFFFF"/>
            </a:solidFill>
          </a:ln>
        </p:spPr>
        <p:txBody>
          <a:bodyPr rtlCol="0" anchor="ctr"/>
          <a:lstStyle/>
          <a:p>
            <a:pPr algn="ctr"/>
            <a:endParaRPr/>
          </a:p>
        </p:txBody>
      </p:sp>
      <p:sp>
        <p:nvSpPr>
          <p:cNvPr id="27" name="Rounded Rectangle 26"/>
          <p:cNvSpPr/>
          <p:nvPr/>
        </p:nvSpPr>
        <p:spPr>
          <a:xfrm>
            <a:off x="1120135" y="4887363"/>
            <a:ext cx="341871" cy="326758"/>
          </a:xfrm>
          <a:custGeom>
            <a:avLst/>
            <a:gdLst/>
            <a:ahLst/>
            <a:cxnLst/>
            <a:rect l="0" t="0" r="0" b="0"/>
            <a:pathLst>
              <a:path w="341871" h="326758">
                <a:moveTo>
                  <a:pt x="0" y="326758"/>
                </a:moveTo>
                <a:lnTo>
                  <a:pt x="105550" y="279017"/>
                </a:lnTo>
                <a:lnTo>
                  <a:pt x="105550" y="279017"/>
                </a:lnTo>
                <a:cubicBezTo>
                  <a:pt x="123285" y="290608"/>
                  <a:pt x="144903" y="294668"/>
                  <a:pt x="165636" y="290301"/>
                </a:cubicBezTo>
                <a:lnTo>
                  <a:pt x="257938" y="270912"/>
                </a:lnTo>
                <a:moveTo>
                  <a:pt x="0" y="177035"/>
                </a:moveTo>
                <a:lnTo>
                  <a:pt x="55721" y="149884"/>
                </a:lnTo>
                <a:lnTo>
                  <a:pt x="55923" y="150226"/>
                </a:lnTo>
                <a:cubicBezTo>
                  <a:pt x="55322" y="125106"/>
                  <a:pt x="64875" y="100804"/>
                  <a:pt x="82420" y="82815"/>
                </a:cubicBezTo>
                <a:lnTo>
                  <a:pt x="154242" y="9560"/>
                </a:lnTo>
                <a:cubicBezTo>
                  <a:pt x="162243" y="1383"/>
                  <a:pt x="174907" y="0"/>
                  <a:pt x="184485" y="6256"/>
                </a:cubicBezTo>
                <a:cubicBezTo>
                  <a:pt x="194063" y="12512"/>
                  <a:pt x="197885" y="24665"/>
                  <a:pt x="193613" y="35277"/>
                </a:cubicBezTo>
                <a:cubicBezTo>
                  <a:pt x="193364" y="35932"/>
                  <a:pt x="193068" y="36571"/>
                  <a:pt x="192756" y="37194"/>
                </a:cubicBezTo>
                <a:lnTo>
                  <a:pt x="169205" y="83299"/>
                </a:lnTo>
                <a:moveTo>
                  <a:pt x="253216" y="266781"/>
                </a:moveTo>
                <a:cubicBezTo>
                  <a:pt x="207834" y="286120"/>
                  <a:pt x="155128" y="269583"/>
                  <a:pt x="128930" y="227785"/>
                </a:cubicBezTo>
                <a:cubicBezTo>
                  <a:pt x="102731" y="185987"/>
                  <a:pt x="110823" y="131342"/>
                  <a:pt x="148009" y="98930"/>
                </a:cubicBezTo>
                <a:cubicBezTo>
                  <a:pt x="185196" y="66517"/>
                  <a:pt x="240433" y="65962"/>
                  <a:pt x="278263" y="97623"/>
                </a:cubicBezTo>
                <a:moveTo>
                  <a:pt x="182750" y="126255"/>
                </a:moveTo>
                <a:lnTo>
                  <a:pt x="215169" y="170754"/>
                </a:lnTo>
                <a:moveTo>
                  <a:pt x="245142" y="79231"/>
                </a:moveTo>
                <a:lnTo>
                  <a:pt x="263549" y="29962"/>
                </a:lnTo>
                <a:moveTo>
                  <a:pt x="282050" y="36882"/>
                </a:moveTo>
                <a:lnTo>
                  <a:pt x="247527" y="23993"/>
                </a:lnTo>
                <a:moveTo>
                  <a:pt x="298089" y="134515"/>
                </a:moveTo>
                <a:lnTo>
                  <a:pt x="318491" y="134515"/>
                </a:lnTo>
                <a:cubicBezTo>
                  <a:pt x="318491" y="134515"/>
                  <a:pt x="341871" y="134515"/>
                  <a:pt x="341871" y="157895"/>
                </a:cubicBezTo>
                <a:lnTo>
                  <a:pt x="341871" y="157895"/>
                </a:lnTo>
                <a:cubicBezTo>
                  <a:pt x="341871" y="157895"/>
                  <a:pt x="341871" y="181275"/>
                  <a:pt x="318491" y="181275"/>
                </a:cubicBezTo>
                <a:lnTo>
                  <a:pt x="298089" y="181275"/>
                </a:lnTo>
                <a:cubicBezTo>
                  <a:pt x="298089" y="181275"/>
                  <a:pt x="274709" y="181275"/>
                  <a:pt x="274709" y="157895"/>
                </a:cubicBezTo>
                <a:lnTo>
                  <a:pt x="274709" y="157895"/>
                </a:lnTo>
                <a:cubicBezTo>
                  <a:pt x="274709" y="157895"/>
                  <a:pt x="274709" y="134515"/>
                  <a:pt x="298089" y="134515"/>
                </a:cubicBezTo>
                <a:moveTo>
                  <a:pt x="298089" y="87756"/>
                </a:moveTo>
                <a:lnTo>
                  <a:pt x="318491" y="87756"/>
                </a:lnTo>
                <a:cubicBezTo>
                  <a:pt x="318491" y="87756"/>
                  <a:pt x="341871" y="87756"/>
                  <a:pt x="341871" y="111136"/>
                </a:cubicBezTo>
                <a:lnTo>
                  <a:pt x="341871" y="111136"/>
                </a:lnTo>
                <a:cubicBezTo>
                  <a:pt x="341871" y="111136"/>
                  <a:pt x="341871" y="134515"/>
                  <a:pt x="318491" y="134515"/>
                </a:cubicBezTo>
                <a:lnTo>
                  <a:pt x="298089" y="134515"/>
                </a:lnTo>
                <a:cubicBezTo>
                  <a:pt x="298089" y="134515"/>
                  <a:pt x="274709" y="134515"/>
                  <a:pt x="274709" y="111136"/>
                </a:cubicBezTo>
                <a:lnTo>
                  <a:pt x="274709" y="111136"/>
                </a:lnTo>
                <a:cubicBezTo>
                  <a:pt x="274709" y="111136"/>
                  <a:pt x="274709" y="87756"/>
                  <a:pt x="298089" y="87756"/>
                </a:cubicBezTo>
                <a:moveTo>
                  <a:pt x="298089" y="181275"/>
                </a:moveTo>
                <a:lnTo>
                  <a:pt x="318491" y="181275"/>
                </a:lnTo>
                <a:cubicBezTo>
                  <a:pt x="318491" y="181275"/>
                  <a:pt x="341871" y="181275"/>
                  <a:pt x="341871" y="204654"/>
                </a:cubicBezTo>
                <a:lnTo>
                  <a:pt x="341871" y="204654"/>
                </a:lnTo>
                <a:cubicBezTo>
                  <a:pt x="341871" y="204654"/>
                  <a:pt x="341871" y="228034"/>
                  <a:pt x="318491" y="228034"/>
                </a:cubicBezTo>
                <a:lnTo>
                  <a:pt x="298089" y="228034"/>
                </a:lnTo>
                <a:cubicBezTo>
                  <a:pt x="298089" y="228034"/>
                  <a:pt x="274709" y="228034"/>
                  <a:pt x="274709" y="204654"/>
                </a:cubicBezTo>
                <a:lnTo>
                  <a:pt x="274709" y="204654"/>
                </a:lnTo>
                <a:cubicBezTo>
                  <a:pt x="274709" y="204654"/>
                  <a:pt x="274709" y="181275"/>
                  <a:pt x="298089" y="181275"/>
                </a:cubicBezTo>
                <a:moveTo>
                  <a:pt x="270813" y="228034"/>
                </a:moveTo>
                <a:lnTo>
                  <a:pt x="290264" y="228034"/>
                </a:lnTo>
                <a:cubicBezTo>
                  <a:pt x="290264" y="228034"/>
                  <a:pt x="313644" y="228034"/>
                  <a:pt x="313644" y="251413"/>
                </a:cubicBezTo>
                <a:lnTo>
                  <a:pt x="313644" y="251413"/>
                </a:lnTo>
                <a:cubicBezTo>
                  <a:pt x="313644" y="251413"/>
                  <a:pt x="313644" y="274793"/>
                  <a:pt x="290264" y="274793"/>
                </a:cubicBezTo>
                <a:lnTo>
                  <a:pt x="270813" y="274793"/>
                </a:lnTo>
                <a:cubicBezTo>
                  <a:pt x="270813" y="274793"/>
                  <a:pt x="247433" y="274793"/>
                  <a:pt x="247433" y="251413"/>
                </a:cubicBezTo>
                <a:lnTo>
                  <a:pt x="247433" y="251413"/>
                </a:lnTo>
                <a:cubicBezTo>
                  <a:pt x="247433" y="251413"/>
                  <a:pt x="247433" y="228034"/>
                  <a:pt x="270813" y="228034"/>
                </a:cubicBezTo>
              </a:path>
            </a:pathLst>
          </a:custGeom>
          <a:noFill/>
          <a:ln w="11689">
            <a:solidFill>
              <a:srgbClr val="FFFFFF"/>
            </a:solidFill>
          </a:ln>
        </p:spPr>
        <p:txBody>
          <a:bodyPr rtlCol="0" anchor="ctr"/>
          <a:lstStyle/>
          <a:p>
            <a:pPr algn="ct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554716-227F-897A-159A-72829DA76A09}"/>
              </a:ext>
            </a:extLst>
          </p:cNvPr>
          <p:cNvSpPr>
            <a:spLocks noGrp="1"/>
          </p:cNvSpPr>
          <p:nvPr>
            <p:ph type="title"/>
          </p:nvPr>
        </p:nvSpPr>
        <p:spPr/>
        <p:txBody>
          <a:bodyPr/>
          <a:lstStyle/>
          <a:p>
            <a:r>
              <a:rPr lang="es-EC" b="1" dirty="0"/>
              <a:t>PROCEDIMIENTO VOLUNTARIO</a:t>
            </a:r>
          </a:p>
        </p:txBody>
      </p:sp>
      <p:sp>
        <p:nvSpPr>
          <p:cNvPr id="4" name="CuadroTexto 3">
            <a:extLst>
              <a:ext uri="{FF2B5EF4-FFF2-40B4-BE49-F238E27FC236}">
                <a16:creationId xmlns:a16="http://schemas.microsoft.com/office/drawing/2014/main" id="{88963F2D-6922-3180-18D1-B0DFD10F8D66}"/>
              </a:ext>
            </a:extLst>
          </p:cNvPr>
          <p:cNvSpPr txBox="1"/>
          <p:nvPr/>
        </p:nvSpPr>
        <p:spPr>
          <a:xfrm>
            <a:off x="189186" y="2274838"/>
            <a:ext cx="8497614" cy="2308324"/>
          </a:xfrm>
          <a:prstGeom prst="rect">
            <a:avLst/>
          </a:prstGeom>
          <a:noFill/>
        </p:spPr>
        <p:txBody>
          <a:bodyPr wrap="square">
            <a:spAutoFit/>
          </a:bodyPr>
          <a:lstStyle/>
          <a:p>
            <a:pPr algn="just" rtl="0">
              <a:buNone/>
            </a:pPr>
            <a:r>
              <a:rPr lang="es-ES" sz="2400" b="1" dirty="0"/>
              <a:t>- Aplica cuando no existe conflicto entre partes, sino la necesidad de intervención judicial para autorizar, reconocer o registrar ciertos actos jurídicos. Por ejemplo: autorizaciones de salida del país, autorizaciones para disponer bienes de menores, etc.</a:t>
            </a:r>
          </a:p>
          <a:p>
            <a:pPr algn="just" rtl="0">
              <a:buNone/>
            </a:pPr>
            <a:endParaRPr lang="es-ES" sz="2400" b="1" dirty="0"/>
          </a:p>
          <a:p>
            <a:pPr algn="just" rtl="0"/>
            <a:r>
              <a:rPr lang="es-ES" sz="2400" b="1" i="1" dirty="0"/>
              <a:t>- Base legal:</a:t>
            </a:r>
            <a:r>
              <a:rPr lang="es-ES" sz="2400" b="1" dirty="0"/>
              <a:t> Art. 332 numeral 5 y Arts. 363 al 370 COGEP.</a:t>
            </a:r>
          </a:p>
        </p:txBody>
      </p:sp>
    </p:spTree>
    <p:extLst>
      <p:ext uri="{BB962C8B-B14F-4D97-AF65-F5344CB8AC3E}">
        <p14:creationId xmlns:p14="http://schemas.microsoft.com/office/powerpoint/2010/main" val="261434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964051" y="2146676"/>
            <a:ext cx="1615698" cy="1968123"/>
            <a:chOff x="457200" y="1365626"/>
            <a:chExt cx="1615698" cy="1968123"/>
          </a:xfrm>
        </p:grpSpPr>
        <p:sp>
          <p:nvSpPr>
            <p:cNvPr id="2" name="Rounded Rectangle 1"/>
            <p:cNvSpPr/>
            <p:nvPr/>
          </p:nvSpPr>
          <p:spPr>
            <a:xfrm>
              <a:off x="571500" y="1495425"/>
              <a:ext cx="1371600" cy="1371600"/>
            </a:xfrm>
            <a:custGeom>
              <a:avLst/>
              <a:gdLst/>
              <a:ahLst/>
              <a:cxnLst/>
              <a:rect l="0" t="0" r="0" b="0"/>
              <a:pathLst>
                <a:path w="1371600" h="1371600">
                  <a:moveTo>
                    <a:pt x="1371600" y="685800"/>
                  </a:moveTo>
                  <a:cubicBezTo>
                    <a:pt x="1371600" y="1064556"/>
                    <a:pt x="1064556" y="1371600"/>
                    <a:pt x="685800" y="1371600"/>
                  </a:cubicBezTo>
                  <a:cubicBezTo>
                    <a:pt x="307043" y="1371600"/>
                    <a:pt x="0" y="1064556"/>
                    <a:pt x="0" y="685800"/>
                  </a:cubicBezTo>
                  <a:cubicBezTo>
                    <a:pt x="0" y="307043"/>
                    <a:pt x="307043" y="0"/>
                    <a:pt x="685800" y="0"/>
                  </a:cubicBezTo>
                  <a:cubicBezTo>
                    <a:pt x="1064556" y="0"/>
                    <a:pt x="1371600" y="307043"/>
                    <a:pt x="1371600" y="685800"/>
                  </a:cubicBezTo>
                  <a:close/>
                </a:path>
              </a:pathLst>
            </a:custGeom>
            <a:solidFill>
              <a:srgbClr val="E0CB15"/>
            </a:solidFill>
            <a:ln>
              <a:noFill/>
            </a:ln>
          </p:spPr>
          <p:txBody>
            <a:bodyPr rtlCol="0" anchor="ctr"/>
            <a:lstStyle/>
            <a:p>
              <a:pPr algn="ctr"/>
              <a:endParaRPr/>
            </a:p>
          </p:txBody>
        </p:sp>
        <p:sp>
          <p:nvSpPr>
            <p:cNvPr id="3" name="Rounded Rectangle 2"/>
            <p:cNvSpPr/>
            <p:nvPr/>
          </p:nvSpPr>
          <p:spPr>
            <a:xfrm>
              <a:off x="457200" y="1365626"/>
              <a:ext cx="1615698" cy="1968123"/>
            </a:xfrm>
            <a:custGeom>
              <a:avLst/>
              <a:gdLst/>
              <a:ahLst/>
              <a:cxnLst/>
              <a:rect l="0" t="0" r="0" b="0"/>
              <a:pathLst>
                <a:path w="1615698" h="1968123">
                  <a:moveTo>
                    <a:pt x="800100" y="129798"/>
                  </a:moveTo>
                  <a:cubicBezTo>
                    <a:pt x="421343" y="129798"/>
                    <a:pt x="114300" y="436841"/>
                    <a:pt x="114300" y="815598"/>
                  </a:cubicBezTo>
                  <a:cubicBezTo>
                    <a:pt x="114300" y="1194354"/>
                    <a:pt x="421343" y="1501398"/>
                    <a:pt x="800100" y="1501398"/>
                  </a:cubicBezTo>
                  <a:cubicBezTo>
                    <a:pt x="1178856" y="1501398"/>
                    <a:pt x="1485900" y="1194354"/>
                    <a:pt x="1485900" y="815598"/>
                  </a:cubicBezTo>
                  <a:cubicBezTo>
                    <a:pt x="1485900" y="436841"/>
                    <a:pt x="1178856" y="129798"/>
                    <a:pt x="800100" y="129798"/>
                  </a:cubicBezTo>
                  <a:close/>
                  <a:moveTo>
                    <a:pt x="0" y="815598"/>
                  </a:moveTo>
                  <a:cubicBezTo>
                    <a:pt x="0" y="657353"/>
                    <a:pt x="46924" y="502662"/>
                    <a:pt x="134841" y="371086"/>
                  </a:cubicBezTo>
                  <a:cubicBezTo>
                    <a:pt x="222757" y="239510"/>
                    <a:pt x="347715" y="136959"/>
                    <a:pt x="493915" y="76402"/>
                  </a:cubicBezTo>
                  <a:cubicBezTo>
                    <a:pt x="640114" y="15844"/>
                    <a:pt x="800987" y="0"/>
                    <a:pt x="956191" y="30872"/>
                  </a:cubicBezTo>
                  <a:cubicBezTo>
                    <a:pt x="1111396" y="61743"/>
                    <a:pt x="1253960" y="137946"/>
                    <a:pt x="1365856" y="249842"/>
                  </a:cubicBezTo>
                  <a:cubicBezTo>
                    <a:pt x="1477752" y="361738"/>
                    <a:pt x="1553954" y="504303"/>
                    <a:pt x="1584826" y="659507"/>
                  </a:cubicBezTo>
                  <a:cubicBezTo>
                    <a:pt x="1615698" y="814711"/>
                    <a:pt x="1599853" y="975584"/>
                    <a:pt x="1539296" y="1121784"/>
                  </a:cubicBezTo>
                  <a:cubicBezTo>
                    <a:pt x="1478738" y="1267983"/>
                    <a:pt x="1376187" y="1392940"/>
                    <a:pt x="1244611" y="1480857"/>
                  </a:cubicBezTo>
                  <a:cubicBezTo>
                    <a:pt x="1113035" y="1568773"/>
                    <a:pt x="963107" y="1615698"/>
                    <a:pt x="804862" y="1615698"/>
                  </a:cubicBezTo>
                  <a:lnTo>
                    <a:pt x="804863" y="1968123"/>
                  </a:lnTo>
                  <a:moveTo>
                    <a:pt x="664887" y="1828649"/>
                  </a:moveTo>
                  <a:lnTo>
                    <a:pt x="804863" y="1968123"/>
                  </a:lnTo>
                  <a:moveTo>
                    <a:pt x="944839" y="1828649"/>
                  </a:moveTo>
                  <a:lnTo>
                    <a:pt x="804863" y="1968123"/>
                  </a:lnTo>
                </a:path>
              </a:pathLst>
            </a:custGeom>
            <a:noFill/>
            <a:ln w="14287">
              <a:solidFill>
                <a:srgbClr val="484848"/>
              </a:solidFill>
            </a:ln>
          </p:spPr>
          <p:txBody>
            <a:bodyPr rtlCol="0" anchor="ctr"/>
            <a:lstStyle/>
            <a:p>
              <a:pPr algn="ctr"/>
              <a:endParaRPr/>
            </a:p>
          </p:txBody>
        </p:sp>
      </p:grpSp>
      <p:grpSp>
        <p:nvGrpSpPr>
          <p:cNvPr id="7" name="Group 6"/>
          <p:cNvGrpSpPr/>
          <p:nvPr/>
        </p:nvGrpSpPr>
        <p:grpSpPr>
          <a:xfrm>
            <a:off x="4564251" y="2146676"/>
            <a:ext cx="1615698" cy="1968123"/>
            <a:chOff x="2057400" y="1365626"/>
            <a:chExt cx="1615698" cy="1968123"/>
          </a:xfrm>
        </p:grpSpPr>
        <p:sp>
          <p:nvSpPr>
            <p:cNvPr id="5" name="Rounded Rectangle 4"/>
            <p:cNvSpPr/>
            <p:nvPr/>
          </p:nvSpPr>
          <p:spPr>
            <a:xfrm>
              <a:off x="2171700" y="1495425"/>
              <a:ext cx="1371600" cy="1371600"/>
            </a:xfrm>
            <a:custGeom>
              <a:avLst/>
              <a:gdLst/>
              <a:ahLst/>
              <a:cxnLst/>
              <a:rect l="0" t="0" r="0" b="0"/>
              <a:pathLst>
                <a:path w="1371600" h="1371600">
                  <a:moveTo>
                    <a:pt x="1371600" y="685800"/>
                  </a:moveTo>
                  <a:cubicBezTo>
                    <a:pt x="1371600" y="1064556"/>
                    <a:pt x="1064556" y="1371600"/>
                    <a:pt x="685800" y="1371600"/>
                  </a:cubicBezTo>
                  <a:cubicBezTo>
                    <a:pt x="307043" y="1371600"/>
                    <a:pt x="0" y="1064556"/>
                    <a:pt x="0" y="685800"/>
                  </a:cubicBezTo>
                  <a:cubicBezTo>
                    <a:pt x="0" y="307043"/>
                    <a:pt x="307043" y="0"/>
                    <a:pt x="685800" y="0"/>
                  </a:cubicBezTo>
                  <a:cubicBezTo>
                    <a:pt x="1064556" y="0"/>
                    <a:pt x="1371600" y="307043"/>
                    <a:pt x="1371600" y="685800"/>
                  </a:cubicBezTo>
                  <a:close/>
                </a:path>
              </a:pathLst>
            </a:custGeom>
            <a:solidFill>
              <a:srgbClr val="DE8431"/>
            </a:solidFill>
            <a:ln>
              <a:noFill/>
            </a:ln>
          </p:spPr>
          <p:txBody>
            <a:bodyPr rtlCol="0" anchor="ctr"/>
            <a:lstStyle/>
            <a:p>
              <a:pPr algn="ctr"/>
              <a:endParaRPr/>
            </a:p>
          </p:txBody>
        </p:sp>
        <p:sp>
          <p:nvSpPr>
            <p:cNvPr id="6" name="Rounded Rectangle 5"/>
            <p:cNvSpPr/>
            <p:nvPr/>
          </p:nvSpPr>
          <p:spPr>
            <a:xfrm>
              <a:off x="2057400" y="1365626"/>
              <a:ext cx="1615698" cy="1968123"/>
            </a:xfrm>
            <a:custGeom>
              <a:avLst/>
              <a:gdLst/>
              <a:ahLst/>
              <a:cxnLst/>
              <a:rect l="0" t="0" r="0" b="0"/>
              <a:pathLst>
                <a:path w="1615698" h="1968123">
                  <a:moveTo>
                    <a:pt x="800100" y="129798"/>
                  </a:moveTo>
                  <a:cubicBezTo>
                    <a:pt x="421343" y="129798"/>
                    <a:pt x="114300" y="436841"/>
                    <a:pt x="114300" y="815598"/>
                  </a:cubicBezTo>
                  <a:cubicBezTo>
                    <a:pt x="114300" y="1194354"/>
                    <a:pt x="421343" y="1501398"/>
                    <a:pt x="800100" y="1501398"/>
                  </a:cubicBezTo>
                  <a:cubicBezTo>
                    <a:pt x="1178856" y="1501398"/>
                    <a:pt x="1485900" y="1194354"/>
                    <a:pt x="1485900" y="815598"/>
                  </a:cubicBezTo>
                  <a:cubicBezTo>
                    <a:pt x="1485900" y="436841"/>
                    <a:pt x="1178856" y="129798"/>
                    <a:pt x="800100" y="129798"/>
                  </a:cubicBezTo>
                  <a:close/>
                  <a:moveTo>
                    <a:pt x="0" y="815598"/>
                  </a:moveTo>
                  <a:cubicBezTo>
                    <a:pt x="0" y="657353"/>
                    <a:pt x="46924" y="502662"/>
                    <a:pt x="134841" y="371086"/>
                  </a:cubicBezTo>
                  <a:cubicBezTo>
                    <a:pt x="222757" y="239510"/>
                    <a:pt x="347715" y="136959"/>
                    <a:pt x="493915" y="76402"/>
                  </a:cubicBezTo>
                  <a:cubicBezTo>
                    <a:pt x="640114" y="15844"/>
                    <a:pt x="800987" y="0"/>
                    <a:pt x="956191" y="30872"/>
                  </a:cubicBezTo>
                  <a:cubicBezTo>
                    <a:pt x="1111396" y="61743"/>
                    <a:pt x="1253960" y="137946"/>
                    <a:pt x="1365856" y="249842"/>
                  </a:cubicBezTo>
                  <a:cubicBezTo>
                    <a:pt x="1477752" y="361738"/>
                    <a:pt x="1553954" y="504303"/>
                    <a:pt x="1584826" y="659507"/>
                  </a:cubicBezTo>
                  <a:cubicBezTo>
                    <a:pt x="1615698" y="814711"/>
                    <a:pt x="1599853" y="975584"/>
                    <a:pt x="1539296" y="1121784"/>
                  </a:cubicBezTo>
                  <a:cubicBezTo>
                    <a:pt x="1478738" y="1267983"/>
                    <a:pt x="1376187" y="1392940"/>
                    <a:pt x="1244611" y="1480857"/>
                  </a:cubicBezTo>
                  <a:cubicBezTo>
                    <a:pt x="1113035" y="1568773"/>
                    <a:pt x="963107" y="1615698"/>
                    <a:pt x="804862" y="1615698"/>
                  </a:cubicBezTo>
                  <a:lnTo>
                    <a:pt x="804863" y="1968123"/>
                  </a:lnTo>
                  <a:moveTo>
                    <a:pt x="664887" y="1828649"/>
                  </a:moveTo>
                  <a:lnTo>
                    <a:pt x="804863" y="1968123"/>
                  </a:lnTo>
                  <a:moveTo>
                    <a:pt x="944839" y="1828649"/>
                  </a:moveTo>
                  <a:lnTo>
                    <a:pt x="804863" y="1968123"/>
                  </a:lnTo>
                </a:path>
              </a:pathLst>
            </a:custGeom>
            <a:noFill/>
            <a:ln w="14287">
              <a:solidFill>
                <a:srgbClr val="484848"/>
              </a:solidFill>
            </a:ln>
          </p:spPr>
          <p:txBody>
            <a:bodyPr rtlCol="0" anchor="ctr"/>
            <a:lstStyle/>
            <a:p>
              <a:pPr algn="ctr"/>
              <a:endParaRPr/>
            </a:p>
          </p:txBody>
        </p:sp>
      </p:grpSp>
      <p:sp>
        <p:nvSpPr>
          <p:cNvPr id="8" name="TextBox 7"/>
          <p:cNvSpPr txBox="1"/>
          <p:nvPr/>
        </p:nvSpPr>
        <p:spPr>
          <a:xfrm>
            <a:off x="3225131" y="1262062"/>
            <a:ext cx="2786062" cy="666750"/>
          </a:xfrm>
          <a:prstGeom prst="rect">
            <a:avLst/>
          </a:prstGeom>
          <a:noFill/>
          <a:ln>
            <a:noFill/>
          </a:ln>
        </p:spPr>
        <p:txBody>
          <a:bodyPr wrap="none" lIns="0" tIns="0" rIns="0" bIns="0" anchor="t">
            <a:spAutoFit/>
          </a:bodyPr>
          <a:lstStyle/>
          <a:p>
            <a:pPr algn="ctr"/>
            <a:r>
              <a:rPr sz="1800" b="1">
                <a:solidFill>
                  <a:srgbClr val="484848"/>
                </a:solidFill>
                <a:latin typeface="Roboto"/>
              </a:rPr>
              <a:t>Ejemplos de jurisdicción
voluntaria</a:t>
            </a:r>
          </a:p>
        </p:txBody>
      </p:sp>
      <p:sp>
        <p:nvSpPr>
          <p:cNvPr id="9" name="TextBox 8"/>
          <p:cNvSpPr txBox="1"/>
          <p:nvPr/>
        </p:nvSpPr>
        <p:spPr>
          <a:xfrm>
            <a:off x="3370387" y="4457700"/>
            <a:ext cx="871537" cy="280035"/>
          </a:xfrm>
          <a:prstGeom prst="rect">
            <a:avLst/>
          </a:prstGeom>
          <a:noFill/>
          <a:ln>
            <a:noFill/>
          </a:ln>
        </p:spPr>
        <p:txBody>
          <a:bodyPr wrap="none" lIns="0" tIns="0" rIns="0" bIns="0" anchor="t">
            <a:spAutoFit/>
          </a:bodyPr>
          <a:lstStyle/>
          <a:p>
            <a:pPr algn="ctr"/>
            <a:r>
              <a:rPr sz="1500" b="1">
                <a:solidFill>
                  <a:srgbClr val="E0CB15"/>
                </a:solidFill>
                <a:latin typeface="Roboto"/>
              </a:rPr>
              <a:t>Ejemplos</a:t>
            </a:r>
          </a:p>
        </p:txBody>
      </p:sp>
      <p:sp>
        <p:nvSpPr>
          <p:cNvPr id="10" name="TextBox 9"/>
          <p:cNvSpPr txBox="1"/>
          <p:nvPr/>
        </p:nvSpPr>
        <p:spPr>
          <a:xfrm>
            <a:off x="4921248" y="4457700"/>
            <a:ext cx="971550" cy="280035"/>
          </a:xfrm>
          <a:prstGeom prst="rect">
            <a:avLst/>
          </a:prstGeom>
          <a:noFill/>
          <a:ln>
            <a:noFill/>
          </a:ln>
        </p:spPr>
        <p:txBody>
          <a:bodyPr wrap="none" lIns="0" tIns="0" rIns="0" bIns="0" anchor="t">
            <a:spAutoFit/>
          </a:bodyPr>
          <a:lstStyle/>
          <a:p>
            <a:pPr algn="ctr"/>
            <a:r>
              <a:rPr sz="1500" b="1">
                <a:solidFill>
                  <a:srgbClr val="DE8431"/>
                </a:solidFill>
                <a:latin typeface="Roboto"/>
              </a:rPr>
              <a:t>Base legal</a:t>
            </a:r>
          </a:p>
        </p:txBody>
      </p:sp>
      <p:sp>
        <p:nvSpPr>
          <p:cNvPr id="11" name="TextBox 10"/>
          <p:cNvSpPr txBox="1"/>
          <p:nvPr/>
        </p:nvSpPr>
        <p:spPr>
          <a:xfrm>
            <a:off x="3114260" y="4795837"/>
            <a:ext cx="1514475" cy="800100"/>
          </a:xfrm>
          <a:prstGeom prst="rect">
            <a:avLst/>
          </a:prstGeom>
          <a:noFill/>
          <a:ln>
            <a:noFill/>
          </a:ln>
        </p:spPr>
        <p:txBody>
          <a:bodyPr wrap="none" lIns="0" tIns="0" rIns="0" bIns="0" anchor="t">
            <a:spAutoFit/>
          </a:bodyPr>
          <a:lstStyle/>
          <a:p>
            <a:pPr algn="ctr"/>
            <a:r>
              <a:rPr sz="1100" b="0">
                <a:solidFill>
                  <a:srgbClr val="46432D"/>
                </a:solidFill>
                <a:latin typeface="Roboto"/>
              </a:rPr>
              <a:t>Autorizaciones para
salir del país,
autorizaciones para
disponer de bienes</a:t>
            </a:r>
          </a:p>
        </p:txBody>
      </p:sp>
      <p:sp>
        <p:nvSpPr>
          <p:cNvPr id="12" name="TextBox 11"/>
          <p:cNvSpPr txBox="1"/>
          <p:nvPr/>
        </p:nvSpPr>
        <p:spPr>
          <a:xfrm>
            <a:off x="4711698" y="4824412"/>
            <a:ext cx="1414462" cy="600075"/>
          </a:xfrm>
          <a:prstGeom prst="rect">
            <a:avLst/>
          </a:prstGeom>
          <a:noFill/>
          <a:ln>
            <a:noFill/>
          </a:ln>
        </p:spPr>
        <p:txBody>
          <a:bodyPr wrap="none" lIns="0" tIns="0" rIns="0" bIns="0" anchor="t">
            <a:spAutoFit/>
          </a:bodyPr>
          <a:lstStyle/>
          <a:p>
            <a:pPr algn="ctr"/>
            <a:r>
              <a:rPr sz="1100" b="0">
                <a:solidFill>
                  <a:srgbClr val="4C4034"/>
                </a:solidFill>
                <a:latin typeface="Roboto"/>
              </a:rPr>
              <a:t>Art. 332 numeral 5 y
Arts. 363 al 370
COGEP.</a:t>
            </a:r>
          </a:p>
        </p:txBody>
      </p:sp>
      <p:sp>
        <p:nvSpPr>
          <p:cNvPr id="13" name="Rounded Rectangle 12"/>
          <p:cNvSpPr/>
          <p:nvPr/>
        </p:nvSpPr>
        <p:spPr>
          <a:xfrm>
            <a:off x="3435538" y="2621566"/>
            <a:ext cx="659809" cy="662366"/>
          </a:xfrm>
          <a:custGeom>
            <a:avLst/>
            <a:gdLst/>
            <a:ahLst/>
            <a:cxnLst/>
            <a:rect l="0" t="0" r="0" b="0"/>
            <a:pathLst>
              <a:path w="659809" h="662366">
                <a:moveTo>
                  <a:pt x="500062" y="315752"/>
                </a:moveTo>
                <a:lnTo>
                  <a:pt x="341471" y="275747"/>
                </a:lnTo>
                <a:moveTo>
                  <a:pt x="379190" y="232313"/>
                </a:moveTo>
                <a:lnTo>
                  <a:pt x="512635" y="266032"/>
                </a:lnTo>
                <a:moveTo>
                  <a:pt x="342900" y="519206"/>
                </a:moveTo>
                <a:lnTo>
                  <a:pt x="488346" y="473486"/>
                </a:lnTo>
                <a:cubicBezTo>
                  <a:pt x="500649" y="470010"/>
                  <a:pt x="509490" y="459245"/>
                  <a:pt x="510510" y="446501"/>
                </a:cubicBezTo>
                <a:cubicBezTo>
                  <a:pt x="511529" y="433757"/>
                  <a:pt x="504512" y="421725"/>
                  <a:pt x="492918" y="416336"/>
                </a:cubicBezTo>
                <a:cubicBezTo>
                  <a:pt x="485752" y="412610"/>
                  <a:pt x="477343" y="412091"/>
                  <a:pt x="469773" y="414907"/>
                </a:cubicBezTo>
                <a:lnTo>
                  <a:pt x="412623" y="436339"/>
                </a:lnTo>
                <a:lnTo>
                  <a:pt x="342900" y="388333"/>
                </a:lnTo>
                <a:moveTo>
                  <a:pt x="229457" y="231170"/>
                </a:moveTo>
                <a:lnTo>
                  <a:pt x="282321" y="22001"/>
                </a:lnTo>
                <a:cubicBezTo>
                  <a:pt x="285828" y="8298"/>
                  <a:pt x="299744" y="0"/>
                  <a:pt x="313467" y="3427"/>
                </a:cubicBezTo>
                <a:lnTo>
                  <a:pt x="413480" y="28573"/>
                </a:lnTo>
                <a:cubicBezTo>
                  <a:pt x="419950" y="30278"/>
                  <a:pt x="424428" y="36170"/>
                  <a:pt x="424338" y="42861"/>
                </a:cubicBezTo>
                <a:cubicBezTo>
                  <a:pt x="423232" y="67126"/>
                  <a:pt x="439343" y="88822"/>
                  <a:pt x="462892" y="94778"/>
                </a:cubicBezTo>
                <a:cubicBezTo>
                  <a:pt x="486440" y="100734"/>
                  <a:pt x="510930" y="89308"/>
                  <a:pt x="521493" y="67435"/>
                </a:cubicBezTo>
                <a:cubicBezTo>
                  <a:pt x="524506" y="61443"/>
                  <a:pt x="531281" y="58352"/>
                  <a:pt x="537781" y="60006"/>
                </a:cubicBezTo>
                <a:lnTo>
                  <a:pt x="637794" y="85152"/>
                </a:lnTo>
                <a:cubicBezTo>
                  <a:pt x="651536" y="88791"/>
                  <a:pt x="659809" y="102791"/>
                  <a:pt x="656367" y="116584"/>
                </a:cubicBezTo>
                <a:lnTo>
                  <a:pt x="524065" y="640364"/>
                </a:lnTo>
                <a:cubicBezTo>
                  <a:pt x="520557" y="654068"/>
                  <a:pt x="506642" y="662366"/>
                  <a:pt x="492918" y="658938"/>
                </a:cubicBezTo>
                <a:lnTo>
                  <a:pt x="340042" y="620362"/>
                </a:lnTo>
                <a:moveTo>
                  <a:pt x="313467" y="135158"/>
                </a:moveTo>
                <a:cubicBezTo>
                  <a:pt x="309530" y="134259"/>
                  <a:pt x="305595" y="136671"/>
                  <a:pt x="304609" y="140587"/>
                </a:cubicBezTo>
                <a:cubicBezTo>
                  <a:pt x="303705" y="144368"/>
                  <a:pt x="305991" y="148178"/>
                  <a:pt x="309752" y="149160"/>
                </a:cubicBezTo>
                <a:cubicBezTo>
                  <a:pt x="313619" y="150186"/>
                  <a:pt x="317586" y="147884"/>
                  <a:pt x="318612" y="144017"/>
                </a:cubicBezTo>
                <a:cubicBezTo>
                  <a:pt x="319638" y="140150"/>
                  <a:pt x="317334" y="136184"/>
                  <a:pt x="313467" y="135158"/>
                </a:cubicBezTo>
                <a:moveTo>
                  <a:pt x="375761" y="151160"/>
                </a:moveTo>
                <a:cubicBezTo>
                  <a:pt x="373171" y="150096"/>
                  <a:pt x="370198" y="150644"/>
                  <a:pt x="368157" y="152561"/>
                </a:cubicBezTo>
                <a:cubicBezTo>
                  <a:pt x="366115" y="154478"/>
                  <a:pt x="365382" y="157410"/>
                  <a:pt x="366281" y="160062"/>
                </a:cubicBezTo>
                <a:cubicBezTo>
                  <a:pt x="367180" y="162714"/>
                  <a:pt x="369546" y="164596"/>
                  <a:pt x="372332" y="164876"/>
                </a:cubicBezTo>
                <a:cubicBezTo>
                  <a:pt x="375861" y="165231"/>
                  <a:pt x="379117" y="162942"/>
                  <a:pt x="379977" y="159501"/>
                </a:cubicBezTo>
                <a:cubicBezTo>
                  <a:pt x="380838" y="156059"/>
                  <a:pt x="379042" y="152508"/>
                  <a:pt x="375761" y="151160"/>
                </a:cubicBezTo>
                <a:moveTo>
                  <a:pt x="438054" y="166876"/>
                </a:moveTo>
                <a:cubicBezTo>
                  <a:pt x="436233" y="166360"/>
                  <a:pt x="434279" y="166620"/>
                  <a:pt x="432655" y="167594"/>
                </a:cubicBezTo>
                <a:cubicBezTo>
                  <a:pt x="431032" y="168568"/>
                  <a:pt x="429883" y="170170"/>
                  <a:pt x="429482" y="172020"/>
                </a:cubicBezTo>
                <a:cubicBezTo>
                  <a:pt x="428965" y="173841"/>
                  <a:pt x="429225" y="175795"/>
                  <a:pt x="430199" y="177419"/>
                </a:cubicBezTo>
                <a:cubicBezTo>
                  <a:pt x="431173" y="179042"/>
                  <a:pt x="432775" y="180191"/>
                  <a:pt x="434625" y="180593"/>
                </a:cubicBezTo>
                <a:cubicBezTo>
                  <a:pt x="438406" y="181496"/>
                  <a:pt x="442216" y="179210"/>
                  <a:pt x="443198" y="175449"/>
                </a:cubicBezTo>
                <a:cubicBezTo>
                  <a:pt x="443714" y="173628"/>
                  <a:pt x="443454" y="171674"/>
                  <a:pt x="442480" y="170050"/>
                </a:cubicBezTo>
                <a:cubicBezTo>
                  <a:pt x="441506" y="168427"/>
                  <a:pt x="439904" y="167278"/>
                  <a:pt x="438054" y="166877"/>
                </a:cubicBezTo>
                <a:moveTo>
                  <a:pt x="500062" y="182593"/>
                </a:moveTo>
                <a:cubicBezTo>
                  <a:pt x="498197" y="182175"/>
                  <a:pt x="496243" y="182554"/>
                  <a:pt x="494670" y="183639"/>
                </a:cubicBezTo>
                <a:cubicBezTo>
                  <a:pt x="493097" y="184724"/>
                  <a:pt x="492047" y="186416"/>
                  <a:pt x="491775" y="188308"/>
                </a:cubicBezTo>
                <a:cubicBezTo>
                  <a:pt x="491747" y="191713"/>
                  <a:pt x="494128" y="194665"/>
                  <a:pt x="497462" y="195360"/>
                </a:cubicBezTo>
                <a:cubicBezTo>
                  <a:pt x="500796" y="196054"/>
                  <a:pt x="504157" y="194299"/>
                  <a:pt x="505491" y="191165"/>
                </a:cubicBezTo>
                <a:cubicBezTo>
                  <a:pt x="505917" y="189308"/>
                  <a:pt x="505583" y="187357"/>
                  <a:pt x="504563" y="185748"/>
                </a:cubicBezTo>
                <a:cubicBezTo>
                  <a:pt x="503543" y="184138"/>
                  <a:pt x="501923" y="183002"/>
                  <a:pt x="500062" y="182593"/>
                </a:cubicBezTo>
                <a:moveTo>
                  <a:pt x="562927" y="198309"/>
                </a:moveTo>
                <a:cubicBezTo>
                  <a:pt x="560380" y="197325"/>
                  <a:pt x="557495" y="197879"/>
                  <a:pt x="555494" y="199736"/>
                </a:cubicBezTo>
                <a:cubicBezTo>
                  <a:pt x="553493" y="201593"/>
                  <a:pt x="552725" y="204429"/>
                  <a:pt x="553516" y="207042"/>
                </a:cubicBezTo>
                <a:cubicBezTo>
                  <a:pt x="554306" y="209655"/>
                  <a:pt x="556517" y="211589"/>
                  <a:pt x="559212" y="212025"/>
                </a:cubicBezTo>
                <a:cubicBezTo>
                  <a:pt x="561070" y="212546"/>
                  <a:pt x="563059" y="212293"/>
                  <a:pt x="564728" y="211324"/>
                </a:cubicBezTo>
                <a:cubicBezTo>
                  <a:pt x="566396" y="210356"/>
                  <a:pt x="567602" y="208753"/>
                  <a:pt x="568071" y="206882"/>
                </a:cubicBezTo>
                <a:cubicBezTo>
                  <a:pt x="568974" y="203101"/>
                  <a:pt x="566689" y="199291"/>
                  <a:pt x="562927" y="198309"/>
                </a:cubicBezTo>
                <a:moveTo>
                  <a:pt x="57150" y="231170"/>
                </a:moveTo>
                <a:lnTo>
                  <a:pt x="285750" y="231170"/>
                </a:lnTo>
                <a:cubicBezTo>
                  <a:pt x="285750" y="231170"/>
                  <a:pt x="342900" y="231170"/>
                  <a:pt x="342900" y="288320"/>
                </a:cubicBezTo>
                <a:lnTo>
                  <a:pt x="342900" y="602645"/>
                </a:lnTo>
                <a:cubicBezTo>
                  <a:pt x="342900" y="602645"/>
                  <a:pt x="342900" y="659795"/>
                  <a:pt x="285750" y="659795"/>
                </a:cubicBezTo>
                <a:lnTo>
                  <a:pt x="57150" y="659795"/>
                </a:lnTo>
                <a:cubicBezTo>
                  <a:pt x="57150" y="659795"/>
                  <a:pt x="0" y="659795"/>
                  <a:pt x="0" y="602645"/>
                </a:cubicBezTo>
                <a:lnTo>
                  <a:pt x="0" y="288320"/>
                </a:lnTo>
                <a:cubicBezTo>
                  <a:pt x="0" y="288320"/>
                  <a:pt x="0" y="231170"/>
                  <a:pt x="57150" y="231170"/>
                </a:cubicBezTo>
                <a:moveTo>
                  <a:pt x="57150" y="431195"/>
                </a:moveTo>
                <a:cubicBezTo>
                  <a:pt x="57150" y="494321"/>
                  <a:pt x="108323" y="545495"/>
                  <a:pt x="171450" y="545495"/>
                </a:cubicBezTo>
                <a:cubicBezTo>
                  <a:pt x="234576" y="545495"/>
                  <a:pt x="285750" y="494321"/>
                  <a:pt x="285750" y="431195"/>
                </a:cubicBezTo>
                <a:cubicBezTo>
                  <a:pt x="285750" y="368069"/>
                  <a:pt x="234576" y="316895"/>
                  <a:pt x="171450" y="316895"/>
                </a:cubicBezTo>
                <a:cubicBezTo>
                  <a:pt x="108323" y="316895"/>
                  <a:pt x="57150" y="368069"/>
                  <a:pt x="57150" y="431195"/>
                </a:cubicBezTo>
                <a:moveTo>
                  <a:pt x="128587" y="431195"/>
                </a:moveTo>
                <a:cubicBezTo>
                  <a:pt x="128587" y="368069"/>
                  <a:pt x="147777" y="316895"/>
                  <a:pt x="171450" y="316895"/>
                </a:cubicBezTo>
                <a:cubicBezTo>
                  <a:pt x="195122" y="316895"/>
                  <a:pt x="214312" y="368069"/>
                  <a:pt x="214312" y="431195"/>
                </a:cubicBezTo>
                <a:cubicBezTo>
                  <a:pt x="214312" y="494321"/>
                  <a:pt x="195122" y="545495"/>
                  <a:pt x="171450" y="545495"/>
                </a:cubicBezTo>
                <a:cubicBezTo>
                  <a:pt x="147777" y="545495"/>
                  <a:pt x="128587" y="494321"/>
                  <a:pt x="128587" y="431195"/>
                </a:cubicBezTo>
                <a:moveTo>
                  <a:pt x="285750" y="431195"/>
                </a:moveTo>
                <a:lnTo>
                  <a:pt x="57150" y="431195"/>
                </a:lnTo>
              </a:path>
            </a:pathLst>
          </a:custGeom>
          <a:noFill/>
          <a:ln w="14287">
            <a:solidFill>
              <a:srgbClr val="FFFFFF"/>
            </a:solidFill>
          </a:ln>
        </p:spPr>
        <p:txBody>
          <a:bodyPr rtlCol="0" anchor="ctr"/>
          <a:lstStyle/>
          <a:p>
            <a:pPr algn="ctr"/>
            <a:endParaRPr/>
          </a:p>
        </p:txBody>
      </p:sp>
      <p:sp>
        <p:nvSpPr>
          <p:cNvPr id="14" name="Rounded Rectangle 13"/>
          <p:cNvSpPr/>
          <p:nvPr/>
        </p:nvSpPr>
        <p:spPr>
          <a:xfrm>
            <a:off x="5050026" y="2695575"/>
            <a:ext cx="628650" cy="514350"/>
          </a:xfrm>
          <a:custGeom>
            <a:avLst/>
            <a:gdLst/>
            <a:ahLst/>
            <a:cxnLst/>
            <a:rect l="0" t="0" r="0" b="0"/>
            <a:pathLst>
              <a:path w="628650" h="514350">
                <a:moveTo>
                  <a:pt x="314325" y="85725"/>
                </a:moveTo>
                <a:lnTo>
                  <a:pt x="314325" y="514350"/>
                </a:lnTo>
                <a:moveTo>
                  <a:pt x="396963" y="514350"/>
                </a:moveTo>
                <a:lnTo>
                  <a:pt x="230914" y="514350"/>
                </a:lnTo>
                <a:moveTo>
                  <a:pt x="28" y="257117"/>
                </a:moveTo>
                <a:lnTo>
                  <a:pt x="100012" y="28575"/>
                </a:lnTo>
                <a:lnTo>
                  <a:pt x="199653" y="257117"/>
                </a:lnTo>
                <a:moveTo>
                  <a:pt x="273891" y="28575"/>
                </a:moveTo>
                <a:lnTo>
                  <a:pt x="57150" y="28575"/>
                </a:lnTo>
                <a:moveTo>
                  <a:pt x="200025" y="257175"/>
                </a:moveTo>
                <a:cubicBezTo>
                  <a:pt x="200025" y="312410"/>
                  <a:pt x="155247" y="357187"/>
                  <a:pt x="100012" y="357187"/>
                </a:cubicBezTo>
                <a:cubicBezTo>
                  <a:pt x="44777" y="357187"/>
                  <a:pt x="0" y="312410"/>
                  <a:pt x="0" y="257175"/>
                </a:cubicBezTo>
                <a:close/>
                <a:moveTo>
                  <a:pt x="428996" y="257117"/>
                </a:moveTo>
                <a:lnTo>
                  <a:pt x="528637" y="28575"/>
                </a:lnTo>
                <a:lnTo>
                  <a:pt x="628621" y="257117"/>
                </a:lnTo>
                <a:moveTo>
                  <a:pt x="354758" y="28575"/>
                </a:moveTo>
                <a:lnTo>
                  <a:pt x="571500" y="28575"/>
                </a:lnTo>
                <a:moveTo>
                  <a:pt x="628650" y="257175"/>
                </a:moveTo>
                <a:cubicBezTo>
                  <a:pt x="628650" y="312410"/>
                  <a:pt x="583872" y="357187"/>
                  <a:pt x="528637" y="357187"/>
                </a:cubicBezTo>
                <a:cubicBezTo>
                  <a:pt x="473402" y="357187"/>
                  <a:pt x="428625" y="312410"/>
                  <a:pt x="428625" y="257175"/>
                </a:cubicBezTo>
                <a:close/>
                <a:moveTo>
                  <a:pt x="314325" y="0"/>
                </a:moveTo>
                <a:cubicBezTo>
                  <a:pt x="337997" y="0"/>
                  <a:pt x="357187" y="19190"/>
                  <a:pt x="357187" y="42862"/>
                </a:cubicBezTo>
                <a:cubicBezTo>
                  <a:pt x="357187" y="66534"/>
                  <a:pt x="337997" y="85725"/>
                  <a:pt x="314325" y="85725"/>
                </a:cubicBezTo>
                <a:cubicBezTo>
                  <a:pt x="290652" y="85725"/>
                  <a:pt x="271462" y="66534"/>
                  <a:pt x="271462" y="42862"/>
                </a:cubicBezTo>
                <a:cubicBezTo>
                  <a:pt x="271462" y="19190"/>
                  <a:pt x="290652" y="0"/>
                  <a:pt x="314325" y="0"/>
                </a:cubicBezTo>
                <a:close/>
              </a:path>
            </a:pathLst>
          </a:custGeom>
          <a:noFill/>
          <a:ln w="14287">
            <a:solidFill>
              <a:srgbClr val="FFFFFF"/>
            </a:solidFill>
          </a:ln>
        </p:spPr>
        <p:txBody>
          <a:bodyPr rtlCol="0" anchor="ctr"/>
          <a:lstStyle/>
          <a:p>
            <a:pPr algn="ct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8CD7B3-7234-1732-9305-C8A412CAB36B}"/>
              </a:ext>
            </a:extLst>
          </p:cNvPr>
          <p:cNvSpPr>
            <a:spLocks noGrp="1"/>
          </p:cNvSpPr>
          <p:nvPr>
            <p:ph type="title"/>
          </p:nvPr>
        </p:nvSpPr>
        <p:spPr/>
        <p:txBody>
          <a:bodyPr/>
          <a:lstStyle/>
          <a:p>
            <a:r>
              <a:rPr lang="es-EC" b="1" dirty="0"/>
              <a:t>PROCEDIMIENTOS ESPECIALES</a:t>
            </a:r>
          </a:p>
        </p:txBody>
      </p:sp>
      <p:sp>
        <p:nvSpPr>
          <p:cNvPr id="4" name="CuadroTexto 3">
            <a:extLst>
              <a:ext uri="{FF2B5EF4-FFF2-40B4-BE49-F238E27FC236}">
                <a16:creationId xmlns:a16="http://schemas.microsoft.com/office/drawing/2014/main" id="{E25BB545-082E-A18F-E3C2-B6410437D4D8}"/>
              </a:ext>
            </a:extLst>
          </p:cNvPr>
          <p:cNvSpPr txBox="1"/>
          <p:nvPr/>
        </p:nvSpPr>
        <p:spPr>
          <a:xfrm>
            <a:off x="315310" y="2274838"/>
            <a:ext cx="8371490" cy="2308324"/>
          </a:xfrm>
          <a:prstGeom prst="rect">
            <a:avLst/>
          </a:prstGeom>
          <a:noFill/>
        </p:spPr>
        <p:txBody>
          <a:bodyPr wrap="square">
            <a:spAutoFit/>
          </a:bodyPr>
          <a:lstStyle/>
          <a:p>
            <a:pPr algn="just" rtl="0">
              <a:buNone/>
            </a:pPr>
            <a:r>
              <a:rPr lang="es-ES" sz="2400" b="1" dirty="0"/>
              <a:t>Procedimientos especiales</a:t>
            </a:r>
          </a:p>
          <a:p>
            <a:pPr algn="just" rtl="0">
              <a:buNone/>
            </a:pPr>
            <a:r>
              <a:rPr lang="es-ES" sz="2400" b="1" dirty="0"/>
              <a:t>- Se regulan en el Libro IV del COGEP y se refieren a materias que por su especificidad requieren normas propias. Incluyen el procedimiento de inquilinato, insolvencia, interdictos, alimentos, violencia intrafamiliar, entre otros.</a:t>
            </a:r>
          </a:p>
          <a:p>
            <a:pPr algn="just" rtl="0"/>
            <a:r>
              <a:rPr lang="es-ES" sz="2400" b="1" i="1" dirty="0"/>
              <a:t>- Base legal:</a:t>
            </a:r>
            <a:r>
              <a:rPr lang="es-ES" sz="2400" b="1" dirty="0"/>
              <a:t> Arts. 371 a 396 COGEP.</a:t>
            </a:r>
          </a:p>
        </p:txBody>
      </p:sp>
    </p:spTree>
    <p:extLst>
      <p:ext uri="{BB962C8B-B14F-4D97-AF65-F5344CB8AC3E}">
        <p14:creationId xmlns:p14="http://schemas.microsoft.com/office/powerpoint/2010/main" val="98336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6F43C9-AE32-87C4-C6B2-A25BC8E9B583}"/>
              </a:ext>
            </a:extLst>
          </p:cNvPr>
          <p:cNvSpPr>
            <a:spLocks noGrp="1"/>
          </p:cNvSpPr>
          <p:nvPr>
            <p:ph type="title"/>
          </p:nvPr>
        </p:nvSpPr>
        <p:spPr/>
        <p:txBody>
          <a:bodyPr/>
          <a:lstStyle/>
          <a:p>
            <a:endParaRPr lang="es-EC"/>
          </a:p>
        </p:txBody>
      </p:sp>
    </p:spTree>
    <p:extLst>
      <p:ext uri="{BB962C8B-B14F-4D97-AF65-F5344CB8AC3E}">
        <p14:creationId xmlns:p14="http://schemas.microsoft.com/office/powerpoint/2010/main" val="238535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038992" y="4892620"/>
            <a:ext cx="810834" cy="624735"/>
            <a:chOff x="2914375" y="3861538"/>
            <a:chExt cx="810834" cy="624735"/>
          </a:xfrm>
        </p:grpSpPr>
        <p:sp>
          <p:nvSpPr>
            <p:cNvPr id="2" name="Rounded Rectangle 1"/>
            <p:cNvSpPr/>
            <p:nvPr/>
          </p:nvSpPr>
          <p:spPr>
            <a:xfrm>
              <a:off x="2914375" y="3861538"/>
              <a:ext cx="810644" cy="624735"/>
            </a:xfrm>
            <a:custGeom>
              <a:avLst/>
              <a:gdLst/>
              <a:ahLst/>
              <a:cxnLst/>
              <a:rect l="0" t="0" r="0" b="0"/>
              <a:pathLst>
                <a:path w="810644" h="624735">
                  <a:moveTo>
                    <a:pt x="405417" y="573014"/>
                  </a:moveTo>
                  <a:cubicBezTo>
                    <a:pt x="451066" y="573014"/>
                    <a:pt x="493860" y="567309"/>
                    <a:pt x="530475" y="557517"/>
                  </a:cubicBezTo>
                  <a:cubicBezTo>
                    <a:pt x="513832" y="596498"/>
                    <a:pt x="464190" y="624735"/>
                    <a:pt x="405417" y="624735"/>
                  </a:cubicBezTo>
                  <a:cubicBezTo>
                    <a:pt x="346645" y="624735"/>
                    <a:pt x="297002" y="596498"/>
                    <a:pt x="280359" y="557517"/>
                  </a:cubicBezTo>
                  <a:cubicBezTo>
                    <a:pt x="316973" y="567309"/>
                    <a:pt x="359768" y="573014"/>
                    <a:pt x="405417" y="573014"/>
                  </a:cubicBezTo>
                  <a:close/>
                  <a:moveTo>
                    <a:pt x="405417" y="496670"/>
                  </a:moveTo>
                  <a:cubicBezTo>
                    <a:pt x="504513" y="496670"/>
                    <a:pt x="592767" y="486212"/>
                    <a:pt x="650304" y="469859"/>
                  </a:cubicBezTo>
                  <a:cubicBezTo>
                    <a:pt x="641363" y="527475"/>
                    <a:pt x="535136" y="573016"/>
                    <a:pt x="405417" y="573016"/>
                  </a:cubicBezTo>
                  <a:cubicBezTo>
                    <a:pt x="275699" y="573016"/>
                    <a:pt x="169565" y="527569"/>
                    <a:pt x="160531" y="469859"/>
                  </a:cubicBezTo>
                  <a:cubicBezTo>
                    <a:pt x="217972" y="486212"/>
                    <a:pt x="306322" y="496670"/>
                    <a:pt x="405417" y="496670"/>
                  </a:cubicBezTo>
                  <a:close/>
                  <a:moveTo>
                    <a:pt x="405226" y="49629"/>
                  </a:moveTo>
                  <a:cubicBezTo>
                    <a:pt x="561288" y="49629"/>
                    <a:pt x="696617" y="29473"/>
                    <a:pt x="764329" y="0"/>
                  </a:cubicBezTo>
                  <a:cubicBezTo>
                    <a:pt x="793811" y="34131"/>
                    <a:pt x="810644" y="63985"/>
                    <a:pt x="810644" y="79482"/>
                  </a:cubicBezTo>
                  <a:cubicBezTo>
                    <a:pt x="810644" y="90416"/>
                    <a:pt x="802370" y="100969"/>
                    <a:pt x="787059" y="110667"/>
                  </a:cubicBezTo>
                  <a:cubicBezTo>
                    <a:pt x="767088" y="123311"/>
                    <a:pt x="760430" y="149172"/>
                    <a:pt x="772223" y="169708"/>
                  </a:cubicBezTo>
                  <a:cubicBezTo>
                    <a:pt x="779450" y="182258"/>
                    <a:pt x="783255" y="192716"/>
                    <a:pt x="783255" y="199847"/>
                  </a:cubicBezTo>
                  <a:cubicBezTo>
                    <a:pt x="783255" y="210875"/>
                    <a:pt x="774219" y="221429"/>
                    <a:pt x="757576" y="231126"/>
                  </a:cubicBezTo>
                  <a:cubicBezTo>
                    <a:pt x="737034" y="243201"/>
                    <a:pt x="728952" y="269251"/>
                    <a:pt x="740744" y="289883"/>
                  </a:cubicBezTo>
                  <a:cubicBezTo>
                    <a:pt x="747211" y="301291"/>
                    <a:pt x="750634" y="310704"/>
                    <a:pt x="750634" y="317170"/>
                  </a:cubicBezTo>
                  <a:cubicBezTo>
                    <a:pt x="750634" y="327152"/>
                    <a:pt x="742456" y="336755"/>
                    <a:pt x="727621" y="345502"/>
                  </a:cubicBezTo>
                  <a:cubicBezTo>
                    <a:pt x="707459" y="357481"/>
                    <a:pt x="701561" y="383722"/>
                    <a:pt x="712404" y="404543"/>
                  </a:cubicBezTo>
                  <a:cubicBezTo>
                    <a:pt x="716873" y="413004"/>
                    <a:pt x="719156" y="420041"/>
                    <a:pt x="719156" y="425079"/>
                  </a:cubicBezTo>
                  <a:cubicBezTo>
                    <a:pt x="719156" y="464631"/>
                    <a:pt x="578597" y="496671"/>
                    <a:pt x="405322" y="496671"/>
                  </a:cubicBezTo>
                  <a:cubicBezTo>
                    <a:pt x="232047" y="496671"/>
                    <a:pt x="91487" y="464631"/>
                    <a:pt x="91487" y="425079"/>
                  </a:cubicBezTo>
                  <a:cubicBezTo>
                    <a:pt x="91487" y="420041"/>
                    <a:pt x="93865" y="413004"/>
                    <a:pt x="98238" y="404543"/>
                  </a:cubicBezTo>
                  <a:cubicBezTo>
                    <a:pt x="109081" y="383722"/>
                    <a:pt x="103279" y="357481"/>
                    <a:pt x="83023" y="345502"/>
                  </a:cubicBezTo>
                  <a:cubicBezTo>
                    <a:pt x="68187" y="336660"/>
                    <a:pt x="60008" y="327152"/>
                    <a:pt x="60008" y="317170"/>
                  </a:cubicBezTo>
                  <a:cubicBezTo>
                    <a:pt x="60008" y="310704"/>
                    <a:pt x="63432" y="301197"/>
                    <a:pt x="69899" y="289883"/>
                  </a:cubicBezTo>
                  <a:cubicBezTo>
                    <a:pt x="81692" y="269157"/>
                    <a:pt x="73608" y="243106"/>
                    <a:pt x="53066" y="231126"/>
                  </a:cubicBezTo>
                  <a:cubicBezTo>
                    <a:pt x="36518" y="221429"/>
                    <a:pt x="27389" y="210875"/>
                    <a:pt x="27389" y="199847"/>
                  </a:cubicBezTo>
                  <a:cubicBezTo>
                    <a:pt x="27389" y="192716"/>
                    <a:pt x="31192" y="182258"/>
                    <a:pt x="38420" y="169708"/>
                  </a:cubicBezTo>
                  <a:cubicBezTo>
                    <a:pt x="50212" y="149172"/>
                    <a:pt x="43555" y="123406"/>
                    <a:pt x="23584" y="110667"/>
                  </a:cubicBezTo>
                  <a:cubicBezTo>
                    <a:pt x="8368" y="100874"/>
                    <a:pt x="0" y="90416"/>
                    <a:pt x="0" y="79482"/>
                  </a:cubicBezTo>
                  <a:cubicBezTo>
                    <a:pt x="0" y="63985"/>
                    <a:pt x="16832" y="34131"/>
                    <a:pt x="46314" y="0"/>
                  </a:cubicBezTo>
                  <a:cubicBezTo>
                    <a:pt x="114026" y="29473"/>
                    <a:pt x="249165" y="49629"/>
                    <a:pt x="405226" y="49629"/>
                  </a:cubicBezTo>
                  <a:close/>
                </a:path>
              </a:pathLst>
            </a:custGeom>
            <a:solidFill>
              <a:srgbClr val="666666"/>
            </a:solidFill>
            <a:ln>
              <a:noFill/>
            </a:ln>
          </p:spPr>
          <p:txBody>
            <a:bodyPr rtlCol="0" anchor="ctr"/>
            <a:lstStyle/>
            <a:p>
              <a:pPr algn="ctr"/>
              <a:endParaRPr/>
            </a:p>
          </p:txBody>
        </p:sp>
        <p:sp>
          <p:nvSpPr>
            <p:cNvPr id="3" name="Rounded Rectangle 2"/>
            <p:cNvSpPr/>
            <p:nvPr/>
          </p:nvSpPr>
          <p:spPr>
            <a:xfrm>
              <a:off x="2914375" y="3861538"/>
              <a:ext cx="810834" cy="624735"/>
            </a:xfrm>
            <a:custGeom>
              <a:avLst/>
              <a:gdLst/>
              <a:ahLst/>
              <a:cxnLst/>
              <a:rect l="0" t="0" r="0" b="0"/>
              <a:pathLst>
                <a:path w="810834" h="624735">
                  <a:moveTo>
                    <a:pt x="405417" y="573014"/>
                  </a:moveTo>
                  <a:cubicBezTo>
                    <a:pt x="451066" y="573014"/>
                    <a:pt x="493860" y="567309"/>
                    <a:pt x="530475" y="557517"/>
                  </a:cubicBezTo>
                  <a:cubicBezTo>
                    <a:pt x="513832" y="596498"/>
                    <a:pt x="464190" y="624735"/>
                    <a:pt x="405417" y="624735"/>
                  </a:cubicBezTo>
                  <a:cubicBezTo>
                    <a:pt x="346645" y="624735"/>
                    <a:pt x="297002" y="596498"/>
                    <a:pt x="280359" y="557517"/>
                  </a:cubicBezTo>
                  <a:cubicBezTo>
                    <a:pt x="316973" y="567309"/>
                    <a:pt x="359768" y="573014"/>
                    <a:pt x="405417" y="573014"/>
                  </a:cubicBezTo>
                  <a:close/>
                  <a:moveTo>
                    <a:pt x="405417" y="496670"/>
                  </a:moveTo>
                  <a:cubicBezTo>
                    <a:pt x="504513" y="496670"/>
                    <a:pt x="592767" y="486212"/>
                    <a:pt x="650304" y="469859"/>
                  </a:cubicBezTo>
                  <a:cubicBezTo>
                    <a:pt x="641363" y="527475"/>
                    <a:pt x="535136" y="573016"/>
                    <a:pt x="405417" y="573016"/>
                  </a:cubicBezTo>
                  <a:cubicBezTo>
                    <a:pt x="275699" y="573016"/>
                    <a:pt x="169565" y="527569"/>
                    <a:pt x="160531" y="469859"/>
                  </a:cubicBezTo>
                  <a:cubicBezTo>
                    <a:pt x="217972" y="486212"/>
                    <a:pt x="306322" y="496670"/>
                    <a:pt x="405417" y="496670"/>
                  </a:cubicBezTo>
                  <a:close/>
                  <a:moveTo>
                    <a:pt x="405226" y="49629"/>
                  </a:moveTo>
                  <a:cubicBezTo>
                    <a:pt x="561288" y="49629"/>
                    <a:pt x="696617" y="29473"/>
                    <a:pt x="764329" y="0"/>
                  </a:cubicBezTo>
                  <a:cubicBezTo>
                    <a:pt x="793811" y="34131"/>
                    <a:pt x="810644" y="63985"/>
                    <a:pt x="810644" y="79482"/>
                  </a:cubicBezTo>
                  <a:cubicBezTo>
                    <a:pt x="810644" y="90416"/>
                    <a:pt x="802370" y="100969"/>
                    <a:pt x="787059" y="110667"/>
                  </a:cubicBezTo>
                  <a:cubicBezTo>
                    <a:pt x="767088" y="123311"/>
                    <a:pt x="760430" y="149172"/>
                    <a:pt x="772223" y="169708"/>
                  </a:cubicBezTo>
                  <a:cubicBezTo>
                    <a:pt x="779450" y="182258"/>
                    <a:pt x="783255" y="192716"/>
                    <a:pt x="783255" y="199847"/>
                  </a:cubicBezTo>
                  <a:cubicBezTo>
                    <a:pt x="783255" y="210875"/>
                    <a:pt x="774219" y="221429"/>
                    <a:pt x="757576" y="231126"/>
                  </a:cubicBezTo>
                  <a:cubicBezTo>
                    <a:pt x="737034" y="243201"/>
                    <a:pt x="728952" y="269251"/>
                    <a:pt x="740744" y="289883"/>
                  </a:cubicBezTo>
                  <a:cubicBezTo>
                    <a:pt x="747211" y="301291"/>
                    <a:pt x="750634" y="310704"/>
                    <a:pt x="750634" y="317170"/>
                  </a:cubicBezTo>
                  <a:cubicBezTo>
                    <a:pt x="750634" y="327152"/>
                    <a:pt x="742456" y="336755"/>
                    <a:pt x="727621" y="345502"/>
                  </a:cubicBezTo>
                  <a:cubicBezTo>
                    <a:pt x="707459" y="357481"/>
                    <a:pt x="701561" y="383722"/>
                    <a:pt x="712404" y="404543"/>
                  </a:cubicBezTo>
                  <a:cubicBezTo>
                    <a:pt x="716873" y="413005"/>
                    <a:pt x="719156" y="420041"/>
                    <a:pt x="719156" y="425079"/>
                  </a:cubicBezTo>
                  <a:cubicBezTo>
                    <a:pt x="719156" y="464631"/>
                    <a:pt x="578597" y="496671"/>
                    <a:pt x="405322" y="496671"/>
                  </a:cubicBezTo>
                  <a:cubicBezTo>
                    <a:pt x="232047" y="496671"/>
                    <a:pt x="91487" y="464631"/>
                    <a:pt x="91487" y="425079"/>
                  </a:cubicBezTo>
                  <a:cubicBezTo>
                    <a:pt x="91487" y="420041"/>
                    <a:pt x="93865" y="413005"/>
                    <a:pt x="98238" y="404543"/>
                  </a:cubicBezTo>
                  <a:cubicBezTo>
                    <a:pt x="109081" y="383722"/>
                    <a:pt x="103279" y="357481"/>
                    <a:pt x="83023" y="345502"/>
                  </a:cubicBezTo>
                  <a:cubicBezTo>
                    <a:pt x="68187" y="336660"/>
                    <a:pt x="60008" y="327152"/>
                    <a:pt x="60008" y="317170"/>
                  </a:cubicBezTo>
                  <a:cubicBezTo>
                    <a:pt x="60008" y="310704"/>
                    <a:pt x="63432" y="301197"/>
                    <a:pt x="69899" y="289883"/>
                  </a:cubicBezTo>
                  <a:cubicBezTo>
                    <a:pt x="81692" y="269157"/>
                    <a:pt x="73608" y="243106"/>
                    <a:pt x="53066" y="231126"/>
                  </a:cubicBezTo>
                  <a:cubicBezTo>
                    <a:pt x="36518" y="221429"/>
                    <a:pt x="27389" y="210875"/>
                    <a:pt x="27389" y="199847"/>
                  </a:cubicBezTo>
                  <a:cubicBezTo>
                    <a:pt x="27389" y="192716"/>
                    <a:pt x="31192" y="182258"/>
                    <a:pt x="38420" y="169708"/>
                  </a:cubicBezTo>
                  <a:cubicBezTo>
                    <a:pt x="50212" y="149172"/>
                    <a:pt x="43555" y="123406"/>
                    <a:pt x="23584" y="110667"/>
                  </a:cubicBezTo>
                  <a:cubicBezTo>
                    <a:pt x="8368" y="100874"/>
                    <a:pt x="0" y="90416"/>
                    <a:pt x="0" y="79482"/>
                  </a:cubicBezTo>
                  <a:cubicBezTo>
                    <a:pt x="0" y="63985"/>
                    <a:pt x="16832" y="34131"/>
                    <a:pt x="46314" y="0"/>
                  </a:cubicBezTo>
                  <a:cubicBezTo>
                    <a:pt x="114026" y="29473"/>
                    <a:pt x="249165" y="49629"/>
                    <a:pt x="405226" y="49629"/>
                  </a:cubicBezTo>
                  <a:close/>
                  <a:moveTo>
                    <a:pt x="60008" y="317168"/>
                  </a:moveTo>
                  <a:cubicBezTo>
                    <a:pt x="60008" y="360713"/>
                    <a:pt x="214644" y="395986"/>
                    <a:pt x="405417" y="395986"/>
                  </a:cubicBezTo>
                  <a:cubicBezTo>
                    <a:pt x="596190" y="395986"/>
                    <a:pt x="750825" y="360713"/>
                    <a:pt x="750825" y="317168"/>
                  </a:cubicBezTo>
                  <a:moveTo>
                    <a:pt x="27389" y="199943"/>
                  </a:moveTo>
                  <a:cubicBezTo>
                    <a:pt x="27389" y="247576"/>
                    <a:pt x="196669" y="286176"/>
                    <a:pt x="405417" y="286176"/>
                  </a:cubicBezTo>
                  <a:cubicBezTo>
                    <a:pt x="614164" y="286176"/>
                    <a:pt x="783446" y="247576"/>
                    <a:pt x="783446" y="199943"/>
                  </a:cubicBezTo>
                  <a:moveTo>
                    <a:pt x="0" y="79481"/>
                  </a:moveTo>
                  <a:cubicBezTo>
                    <a:pt x="0" y="130536"/>
                    <a:pt x="181548" y="171988"/>
                    <a:pt x="405417" y="171988"/>
                  </a:cubicBezTo>
                  <a:cubicBezTo>
                    <a:pt x="629286" y="171988"/>
                    <a:pt x="810834" y="130536"/>
                    <a:pt x="810834" y="79481"/>
                  </a:cubicBezTo>
                </a:path>
              </a:pathLst>
            </a:custGeom>
            <a:noFill/>
            <a:ln w="14287">
              <a:solidFill>
                <a:srgbClr val="FFFFFF"/>
              </a:solidFill>
            </a:ln>
          </p:spPr>
          <p:txBody>
            <a:bodyPr rtlCol="0" anchor="ctr"/>
            <a:lstStyle/>
            <a:p>
              <a:pPr algn="ctr"/>
              <a:endParaRPr/>
            </a:p>
          </p:txBody>
        </p:sp>
      </p:grpSp>
      <p:grpSp>
        <p:nvGrpSpPr>
          <p:cNvPr id="7" name="Group 6"/>
          <p:cNvGrpSpPr/>
          <p:nvPr/>
        </p:nvGrpSpPr>
        <p:grpSpPr>
          <a:xfrm>
            <a:off x="4442792" y="3999484"/>
            <a:ext cx="888627" cy="943048"/>
            <a:chOff x="3318175" y="2968402"/>
            <a:chExt cx="888627" cy="943048"/>
          </a:xfrm>
        </p:grpSpPr>
        <p:sp>
          <p:nvSpPr>
            <p:cNvPr id="5" name="Rounded Rectangle 4"/>
            <p:cNvSpPr/>
            <p:nvPr/>
          </p:nvSpPr>
          <p:spPr>
            <a:xfrm>
              <a:off x="3318175" y="2968402"/>
              <a:ext cx="888627" cy="943048"/>
            </a:xfrm>
            <a:custGeom>
              <a:avLst/>
              <a:gdLst/>
              <a:ahLst/>
              <a:cxnLst/>
              <a:rect l="0" t="0" r="0" b="0"/>
              <a:pathLst>
                <a:path w="888627" h="943048">
                  <a:moveTo>
                    <a:pt x="365569" y="890661"/>
                  </a:moveTo>
                  <a:cubicBezTo>
                    <a:pt x="300044" y="921656"/>
                    <a:pt x="161006" y="943048"/>
                    <a:pt x="95" y="943048"/>
                  </a:cubicBezTo>
                  <a:lnTo>
                    <a:pt x="0" y="0"/>
                  </a:lnTo>
                  <a:lnTo>
                    <a:pt x="888627" y="95"/>
                  </a:lnTo>
                  <a:cubicBezTo>
                    <a:pt x="828047" y="113995"/>
                    <a:pt x="746355" y="214964"/>
                    <a:pt x="648686" y="297680"/>
                  </a:cubicBezTo>
                  <a:cubicBezTo>
                    <a:pt x="497380" y="425745"/>
                    <a:pt x="410838" y="614184"/>
                    <a:pt x="405798" y="811939"/>
                  </a:cubicBezTo>
                  <a:cubicBezTo>
                    <a:pt x="405417" y="826867"/>
                    <a:pt x="402278" y="841508"/>
                    <a:pt x="395717" y="854818"/>
                  </a:cubicBezTo>
                  <a:cubicBezTo>
                    <a:pt x="388869" y="868700"/>
                    <a:pt x="378693" y="884481"/>
                    <a:pt x="365569" y="890661"/>
                  </a:cubicBezTo>
                  <a:close/>
                </a:path>
              </a:pathLst>
            </a:custGeom>
            <a:solidFill>
              <a:srgbClr val="E55753"/>
            </a:solidFill>
            <a:ln>
              <a:noFill/>
            </a:ln>
          </p:spPr>
          <p:txBody>
            <a:bodyPr rtlCol="0" anchor="ctr"/>
            <a:lstStyle/>
            <a:p>
              <a:pPr algn="ctr"/>
              <a:endParaRPr/>
            </a:p>
          </p:txBody>
        </p:sp>
        <p:sp>
          <p:nvSpPr>
            <p:cNvPr id="6" name="Rounded Rectangle 5"/>
            <p:cNvSpPr/>
            <p:nvPr/>
          </p:nvSpPr>
          <p:spPr>
            <a:xfrm>
              <a:off x="3318175" y="2968402"/>
              <a:ext cx="888627" cy="943048"/>
            </a:xfrm>
            <a:custGeom>
              <a:avLst/>
              <a:gdLst/>
              <a:ahLst/>
              <a:cxnLst/>
              <a:rect l="0" t="0" r="0" b="0"/>
              <a:pathLst>
                <a:path w="888627" h="943048">
                  <a:moveTo>
                    <a:pt x="0" y="0"/>
                  </a:moveTo>
                  <a:lnTo>
                    <a:pt x="888627" y="95"/>
                  </a:lnTo>
                  <a:cubicBezTo>
                    <a:pt x="828047" y="113995"/>
                    <a:pt x="746355" y="214964"/>
                    <a:pt x="648686" y="297680"/>
                  </a:cubicBezTo>
                  <a:cubicBezTo>
                    <a:pt x="497380" y="425745"/>
                    <a:pt x="410838" y="614184"/>
                    <a:pt x="405798" y="811939"/>
                  </a:cubicBezTo>
                  <a:cubicBezTo>
                    <a:pt x="405417" y="826866"/>
                    <a:pt x="402278" y="841508"/>
                    <a:pt x="395717" y="854818"/>
                  </a:cubicBezTo>
                  <a:cubicBezTo>
                    <a:pt x="388869" y="868700"/>
                    <a:pt x="378693" y="884481"/>
                    <a:pt x="365569" y="890661"/>
                  </a:cubicBezTo>
                  <a:cubicBezTo>
                    <a:pt x="300044" y="921656"/>
                    <a:pt x="161006" y="943048"/>
                    <a:pt x="95" y="943048"/>
                  </a:cubicBezTo>
                  <a:close/>
                </a:path>
              </a:pathLst>
            </a:custGeom>
            <a:noFill/>
            <a:ln w="14287">
              <a:solidFill>
                <a:srgbClr val="FFFFFF"/>
              </a:solidFill>
            </a:ln>
          </p:spPr>
          <p:txBody>
            <a:bodyPr rtlCol="0" anchor="ctr"/>
            <a:lstStyle/>
            <a:p>
              <a:pPr algn="ctr"/>
              <a:endParaRPr/>
            </a:p>
          </p:txBody>
        </p:sp>
      </p:grpSp>
      <p:grpSp>
        <p:nvGrpSpPr>
          <p:cNvPr id="10" name="Group 9"/>
          <p:cNvGrpSpPr/>
          <p:nvPr/>
        </p:nvGrpSpPr>
        <p:grpSpPr>
          <a:xfrm>
            <a:off x="5078540" y="4584955"/>
            <a:ext cx="960976" cy="103726"/>
            <a:chOff x="3953923" y="3553873"/>
            <a:chExt cx="960976" cy="103726"/>
          </a:xfrm>
        </p:grpSpPr>
        <p:sp>
          <p:nvSpPr>
            <p:cNvPr id="8" name="Rounded Rectangle 7"/>
            <p:cNvSpPr/>
            <p:nvPr/>
          </p:nvSpPr>
          <p:spPr>
            <a:xfrm>
              <a:off x="3956780" y="3556730"/>
              <a:ext cx="958119" cy="100869"/>
            </a:xfrm>
            <a:custGeom>
              <a:avLst/>
              <a:gdLst/>
              <a:ahLst/>
              <a:cxnLst/>
              <a:rect l="0" t="0" r="0" b="0"/>
              <a:pathLst>
                <a:path w="958119" h="100869">
                  <a:moveTo>
                    <a:pt x="958119" y="100869"/>
                  </a:moveTo>
                  <a:lnTo>
                    <a:pt x="100869" y="100869"/>
                  </a:lnTo>
                  <a:lnTo>
                    <a:pt x="0" y="0"/>
                  </a:lnTo>
                </a:path>
              </a:pathLst>
            </a:custGeom>
            <a:noFill/>
            <a:ln w="14287">
              <a:solidFill>
                <a:srgbClr val="484848"/>
              </a:solidFill>
            </a:ln>
          </p:spPr>
          <p:txBody>
            <a:bodyPr rtlCol="0" anchor="ctr"/>
            <a:lstStyle/>
            <a:p>
              <a:pPr algn="ctr"/>
              <a:endParaRPr/>
            </a:p>
          </p:txBody>
        </p:sp>
        <p:sp>
          <p:nvSpPr>
            <p:cNvPr id="9" name="Rounded Rectangle 8"/>
            <p:cNvSpPr/>
            <p:nvPr/>
          </p:nvSpPr>
          <p:spPr>
            <a:xfrm>
              <a:off x="3953923" y="3553873"/>
              <a:ext cx="86677" cy="86677"/>
            </a:xfrm>
            <a:custGeom>
              <a:avLst/>
              <a:gdLst/>
              <a:ahLst/>
              <a:cxnLst/>
              <a:rect l="0" t="0" r="0" b="0"/>
              <a:pathLst>
                <a:path w="86677" h="86677">
                  <a:moveTo>
                    <a:pt x="0" y="86677"/>
                  </a:moveTo>
                  <a:lnTo>
                    <a:pt x="0" y="0"/>
                  </a:lnTo>
                  <a:lnTo>
                    <a:pt x="86677" y="0"/>
                  </a:lnTo>
                </a:path>
              </a:pathLst>
            </a:custGeom>
            <a:noFill/>
            <a:ln w="14287">
              <a:solidFill>
                <a:srgbClr val="484848"/>
              </a:solidFill>
            </a:ln>
          </p:spPr>
          <p:txBody>
            <a:bodyPr rtlCol="0" anchor="ctr"/>
            <a:lstStyle/>
            <a:p>
              <a:pPr algn="ctr"/>
              <a:endParaRPr/>
            </a:p>
          </p:txBody>
        </p:sp>
      </p:grpSp>
      <p:grpSp>
        <p:nvGrpSpPr>
          <p:cNvPr id="13" name="Group 12"/>
          <p:cNvGrpSpPr/>
          <p:nvPr/>
        </p:nvGrpSpPr>
        <p:grpSpPr>
          <a:xfrm>
            <a:off x="3547127" y="3999293"/>
            <a:ext cx="895665" cy="942953"/>
            <a:chOff x="2422510" y="2968211"/>
            <a:chExt cx="895665" cy="942953"/>
          </a:xfrm>
        </p:grpSpPr>
        <p:sp>
          <p:nvSpPr>
            <p:cNvPr id="11" name="Rounded Rectangle 10"/>
            <p:cNvSpPr/>
            <p:nvPr/>
          </p:nvSpPr>
          <p:spPr>
            <a:xfrm>
              <a:off x="2422510" y="2968211"/>
              <a:ext cx="895665" cy="942953"/>
            </a:xfrm>
            <a:custGeom>
              <a:avLst/>
              <a:gdLst/>
              <a:ahLst/>
              <a:cxnLst/>
              <a:rect l="0" t="0" r="0" b="0"/>
              <a:pathLst>
                <a:path w="895665" h="942953">
                  <a:moveTo>
                    <a:pt x="238134" y="296063"/>
                  </a:moveTo>
                  <a:cubicBezTo>
                    <a:pt x="141226" y="213633"/>
                    <a:pt x="60198" y="113234"/>
                    <a:pt x="0" y="95"/>
                  </a:cubicBezTo>
                  <a:lnTo>
                    <a:pt x="895665" y="0"/>
                  </a:lnTo>
                  <a:lnTo>
                    <a:pt x="895570" y="942953"/>
                  </a:lnTo>
                  <a:cubicBezTo>
                    <a:pt x="735039" y="942953"/>
                    <a:pt x="596190" y="921656"/>
                    <a:pt x="530571" y="890757"/>
                  </a:cubicBezTo>
                  <a:cubicBezTo>
                    <a:pt x="521916" y="886668"/>
                    <a:pt x="514404" y="879157"/>
                    <a:pt x="508413" y="870885"/>
                  </a:cubicBezTo>
                  <a:cubicBezTo>
                    <a:pt x="496335" y="854438"/>
                    <a:pt x="490532" y="834282"/>
                    <a:pt x="489867" y="813841"/>
                  </a:cubicBezTo>
                  <a:cubicBezTo>
                    <a:pt x="483495" y="613709"/>
                    <a:pt x="391247" y="426316"/>
                    <a:pt x="238134" y="296063"/>
                  </a:cubicBezTo>
                  <a:close/>
                </a:path>
              </a:pathLst>
            </a:custGeom>
            <a:solidFill>
              <a:srgbClr val="DE8431"/>
            </a:solidFill>
            <a:ln>
              <a:noFill/>
            </a:ln>
          </p:spPr>
          <p:txBody>
            <a:bodyPr rtlCol="0" anchor="ctr"/>
            <a:lstStyle/>
            <a:p>
              <a:pPr algn="ctr"/>
              <a:endParaRPr/>
            </a:p>
          </p:txBody>
        </p:sp>
        <p:sp>
          <p:nvSpPr>
            <p:cNvPr id="12" name="Rounded Rectangle 11"/>
            <p:cNvSpPr/>
            <p:nvPr/>
          </p:nvSpPr>
          <p:spPr>
            <a:xfrm>
              <a:off x="2422510" y="2968211"/>
              <a:ext cx="895665" cy="942953"/>
            </a:xfrm>
            <a:custGeom>
              <a:avLst/>
              <a:gdLst/>
              <a:ahLst/>
              <a:cxnLst/>
              <a:rect l="0" t="0" r="0" b="0"/>
              <a:pathLst>
                <a:path w="895665" h="942953">
                  <a:moveTo>
                    <a:pt x="895665" y="0"/>
                  </a:moveTo>
                  <a:lnTo>
                    <a:pt x="895570" y="942953"/>
                  </a:lnTo>
                  <a:cubicBezTo>
                    <a:pt x="735039" y="942953"/>
                    <a:pt x="596190" y="921656"/>
                    <a:pt x="530571" y="890757"/>
                  </a:cubicBezTo>
                  <a:cubicBezTo>
                    <a:pt x="521916" y="886668"/>
                    <a:pt x="514404" y="879157"/>
                    <a:pt x="508413" y="870885"/>
                  </a:cubicBezTo>
                  <a:cubicBezTo>
                    <a:pt x="496335" y="854438"/>
                    <a:pt x="490532" y="834282"/>
                    <a:pt x="489867" y="813841"/>
                  </a:cubicBezTo>
                  <a:cubicBezTo>
                    <a:pt x="483495" y="613709"/>
                    <a:pt x="391247" y="426316"/>
                    <a:pt x="238134" y="296063"/>
                  </a:cubicBezTo>
                  <a:cubicBezTo>
                    <a:pt x="141226" y="213633"/>
                    <a:pt x="60198" y="113234"/>
                    <a:pt x="0" y="95"/>
                  </a:cubicBezTo>
                  <a:close/>
                </a:path>
              </a:pathLst>
            </a:custGeom>
            <a:noFill/>
            <a:ln w="14287">
              <a:solidFill>
                <a:srgbClr val="FFFFFF"/>
              </a:solidFill>
            </a:ln>
          </p:spPr>
          <p:txBody>
            <a:bodyPr rtlCol="0" anchor="ctr"/>
            <a:lstStyle/>
            <a:p>
              <a:pPr algn="ctr"/>
              <a:endParaRPr/>
            </a:p>
          </p:txBody>
        </p:sp>
      </p:grpSp>
      <p:grpSp>
        <p:nvGrpSpPr>
          <p:cNvPr id="16" name="Group 15"/>
          <p:cNvGrpSpPr/>
          <p:nvPr/>
        </p:nvGrpSpPr>
        <p:grpSpPr>
          <a:xfrm>
            <a:off x="2839117" y="4584955"/>
            <a:ext cx="961071" cy="103726"/>
            <a:chOff x="1714500" y="3553873"/>
            <a:chExt cx="961071" cy="103726"/>
          </a:xfrm>
        </p:grpSpPr>
        <p:sp>
          <p:nvSpPr>
            <p:cNvPr id="14" name="Rounded Rectangle 13"/>
            <p:cNvSpPr/>
            <p:nvPr/>
          </p:nvSpPr>
          <p:spPr>
            <a:xfrm>
              <a:off x="1714500" y="3556730"/>
              <a:ext cx="958119" cy="100869"/>
            </a:xfrm>
            <a:custGeom>
              <a:avLst/>
              <a:gdLst/>
              <a:ahLst/>
              <a:cxnLst/>
              <a:rect l="0" t="0" r="0" b="0"/>
              <a:pathLst>
                <a:path w="958119" h="100869">
                  <a:moveTo>
                    <a:pt x="958119" y="0"/>
                  </a:moveTo>
                  <a:lnTo>
                    <a:pt x="857250" y="100869"/>
                  </a:lnTo>
                  <a:lnTo>
                    <a:pt x="0" y="100869"/>
                  </a:lnTo>
                </a:path>
              </a:pathLst>
            </a:custGeom>
            <a:noFill/>
            <a:ln w="14287">
              <a:solidFill>
                <a:srgbClr val="484848"/>
              </a:solidFill>
            </a:ln>
          </p:spPr>
          <p:txBody>
            <a:bodyPr rtlCol="0" anchor="ctr"/>
            <a:lstStyle/>
            <a:p>
              <a:pPr algn="ctr"/>
              <a:endParaRPr/>
            </a:p>
          </p:txBody>
        </p:sp>
        <p:sp>
          <p:nvSpPr>
            <p:cNvPr id="15" name="Rounded Rectangle 14"/>
            <p:cNvSpPr/>
            <p:nvPr/>
          </p:nvSpPr>
          <p:spPr>
            <a:xfrm>
              <a:off x="2587942" y="3553873"/>
              <a:ext cx="87629" cy="86677"/>
            </a:xfrm>
            <a:custGeom>
              <a:avLst/>
              <a:gdLst/>
              <a:ahLst/>
              <a:cxnLst/>
              <a:rect l="0" t="0" r="0" b="0"/>
              <a:pathLst>
                <a:path w="87629" h="86677">
                  <a:moveTo>
                    <a:pt x="0" y="0"/>
                  </a:moveTo>
                  <a:lnTo>
                    <a:pt x="87629" y="0"/>
                  </a:lnTo>
                  <a:lnTo>
                    <a:pt x="87629" y="86677"/>
                  </a:lnTo>
                </a:path>
              </a:pathLst>
            </a:custGeom>
            <a:noFill/>
            <a:ln w="14287">
              <a:solidFill>
                <a:srgbClr val="484848"/>
              </a:solidFill>
            </a:ln>
          </p:spPr>
          <p:txBody>
            <a:bodyPr rtlCol="0" anchor="ctr"/>
            <a:lstStyle/>
            <a:p>
              <a:pPr algn="ctr"/>
              <a:endParaRPr/>
            </a:p>
          </p:txBody>
        </p:sp>
      </p:grpSp>
      <p:grpSp>
        <p:nvGrpSpPr>
          <p:cNvPr id="19" name="Group 18"/>
          <p:cNvGrpSpPr/>
          <p:nvPr/>
        </p:nvGrpSpPr>
        <p:grpSpPr>
          <a:xfrm>
            <a:off x="4442698" y="3261134"/>
            <a:ext cx="1006268" cy="738446"/>
            <a:chOff x="3318081" y="2230052"/>
            <a:chExt cx="1006268" cy="738446"/>
          </a:xfrm>
        </p:grpSpPr>
        <p:sp>
          <p:nvSpPr>
            <p:cNvPr id="17" name="Rounded Rectangle 16"/>
            <p:cNvSpPr/>
            <p:nvPr/>
          </p:nvSpPr>
          <p:spPr>
            <a:xfrm>
              <a:off x="3318081" y="2230052"/>
              <a:ext cx="1006268" cy="738446"/>
            </a:xfrm>
            <a:custGeom>
              <a:avLst/>
              <a:gdLst/>
              <a:ahLst/>
              <a:cxnLst/>
              <a:rect l="0" t="0" r="0" b="0"/>
              <a:pathLst>
                <a:path w="1006268" h="738446">
                  <a:moveTo>
                    <a:pt x="1006268" y="265258"/>
                  </a:moveTo>
                  <a:cubicBezTo>
                    <a:pt x="1006268" y="436204"/>
                    <a:pt x="963663" y="597260"/>
                    <a:pt x="888628" y="738352"/>
                  </a:cubicBezTo>
                  <a:lnTo>
                    <a:pt x="0" y="738446"/>
                  </a:lnTo>
                  <a:lnTo>
                    <a:pt x="95" y="95"/>
                  </a:lnTo>
                  <a:lnTo>
                    <a:pt x="970988" y="0"/>
                  </a:lnTo>
                  <a:cubicBezTo>
                    <a:pt x="993905" y="84521"/>
                    <a:pt x="1006268" y="173416"/>
                    <a:pt x="1006268" y="265258"/>
                  </a:cubicBezTo>
                  <a:close/>
                </a:path>
              </a:pathLst>
            </a:custGeom>
            <a:solidFill>
              <a:srgbClr val="E0CB15"/>
            </a:solidFill>
            <a:ln>
              <a:noFill/>
            </a:ln>
          </p:spPr>
          <p:txBody>
            <a:bodyPr rtlCol="0" anchor="ctr"/>
            <a:lstStyle/>
            <a:p>
              <a:pPr algn="ctr"/>
              <a:endParaRPr/>
            </a:p>
          </p:txBody>
        </p:sp>
        <p:sp>
          <p:nvSpPr>
            <p:cNvPr id="18" name="Rounded Rectangle 17"/>
            <p:cNvSpPr/>
            <p:nvPr/>
          </p:nvSpPr>
          <p:spPr>
            <a:xfrm>
              <a:off x="3318081" y="2230052"/>
              <a:ext cx="1006268" cy="738446"/>
            </a:xfrm>
            <a:custGeom>
              <a:avLst/>
              <a:gdLst/>
              <a:ahLst/>
              <a:cxnLst/>
              <a:rect l="0" t="0" r="0" b="0"/>
              <a:pathLst>
                <a:path w="1006268" h="738446">
                  <a:moveTo>
                    <a:pt x="95" y="95"/>
                  </a:moveTo>
                  <a:lnTo>
                    <a:pt x="971080" y="0"/>
                  </a:lnTo>
                  <a:lnTo>
                    <a:pt x="970985" y="0"/>
                  </a:lnTo>
                  <a:moveTo>
                    <a:pt x="970985" y="0"/>
                  </a:moveTo>
                  <a:lnTo>
                    <a:pt x="95" y="95"/>
                  </a:lnTo>
                  <a:moveTo>
                    <a:pt x="970985" y="0"/>
                  </a:moveTo>
                  <a:cubicBezTo>
                    <a:pt x="993904" y="84521"/>
                    <a:pt x="1006268" y="173416"/>
                    <a:pt x="1006268" y="265258"/>
                  </a:cubicBezTo>
                  <a:cubicBezTo>
                    <a:pt x="1006268" y="436204"/>
                    <a:pt x="963663" y="597260"/>
                    <a:pt x="888628" y="738352"/>
                  </a:cubicBezTo>
                  <a:lnTo>
                    <a:pt x="0" y="738446"/>
                  </a:lnTo>
                  <a:lnTo>
                    <a:pt x="95" y="95"/>
                  </a:lnTo>
                </a:path>
              </a:pathLst>
            </a:custGeom>
            <a:noFill/>
            <a:ln w="14287">
              <a:solidFill>
                <a:srgbClr val="FFFFFF"/>
              </a:solidFill>
            </a:ln>
          </p:spPr>
          <p:txBody>
            <a:bodyPr rtlCol="0" anchor="ctr"/>
            <a:lstStyle/>
            <a:p>
              <a:pPr algn="ctr"/>
              <a:endParaRPr/>
            </a:p>
          </p:txBody>
        </p:sp>
      </p:grpSp>
      <p:grpSp>
        <p:nvGrpSpPr>
          <p:cNvPr id="22" name="Group 21"/>
          <p:cNvGrpSpPr/>
          <p:nvPr/>
        </p:nvGrpSpPr>
        <p:grpSpPr>
          <a:xfrm>
            <a:off x="5596604" y="3598069"/>
            <a:ext cx="442913" cy="123825"/>
            <a:chOff x="4471987" y="2566987"/>
            <a:chExt cx="442913" cy="123825"/>
          </a:xfrm>
        </p:grpSpPr>
        <p:sp>
          <p:nvSpPr>
            <p:cNvPr id="20" name="Rounded Rectangle 19"/>
            <p:cNvSpPr/>
            <p:nvPr/>
          </p:nvSpPr>
          <p:spPr>
            <a:xfrm>
              <a:off x="4476750" y="2628900"/>
              <a:ext cx="438150" cy="9525"/>
            </a:xfrm>
            <a:custGeom>
              <a:avLst/>
              <a:gdLst/>
              <a:ahLst/>
              <a:cxnLst/>
              <a:rect l="0" t="0" r="0" b="0"/>
              <a:pathLst>
                <a:path w="438150" h="9525">
                  <a:moveTo>
                    <a:pt x="438150" y="0"/>
                  </a:moveTo>
                  <a:lnTo>
                    <a:pt x="0" y="0"/>
                  </a:lnTo>
                </a:path>
              </a:pathLst>
            </a:custGeom>
            <a:noFill/>
            <a:ln w="14287">
              <a:solidFill>
                <a:srgbClr val="484848"/>
              </a:solidFill>
            </a:ln>
          </p:spPr>
          <p:txBody>
            <a:bodyPr rtlCol="0" anchor="ctr"/>
            <a:lstStyle/>
            <a:p>
              <a:pPr algn="ctr"/>
              <a:endParaRPr/>
            </a:p>
          </p:txBody>
        </p:sp>
        <p:sp>
          <p:nvSpPr>
            <p:cNvPr id="21" name="Rounded Rectangle 20"/>
            <p:cNvSpPr/>
            <p:nvPr/>
          </p:nvSpPr>
          <p:spPr>
            <a:xfrm>
              <a:off x="4471987" y="2566987"/>
              <a:ext cx="61912" cy="123825"/>
            </a:xfrm>
            <a:custGeom>
              <a:avLst/>
              <a:gdLst/>
              <a:ahLst/>
              <a:cxnLst/>
              <a:rect l="0" t="0" r="0" b="0"/>
              <a:pathLst>
                <a:path w="61912" h="123825">
                  <a:moveTo>
                    <a:pt x="61912" y="123825"/>
                  </a:moveTo>
                  <a:lnTo>
                    <a:pt x="0" y="61912"/>
                  </a:lnTo>
                  <a:lnTo>
                    <a:pt x="61912" y="0"/>
                  </a:lnTo>
                </a:path>
              </a:pathLst>
            </a:custGeom>
            <a:noFill/>
            <a:ln w="14287">
              <a:solidFill>
                <a:srgbClr val="484848"/>
              </a:solidFill>
            </a:ln>
          </p:spPr>
          <p:txBody>
            <a:bodyPr rtlCol="0" anchor="ctr"/>
            <a:lstStyle/>
            <a:p>
              <a:pPr algn="ctr"/>
              <a:endParaRPr/>
            </a:p>
          </p:txBody>
        </p:sp>
      </p:grpSp>
      <p:grpSp>
        <p:nvGrpSpPr>
          <p:cNvPr id="25" name="Group 24"/>
          <p:cNvGrpSpPr/>
          <p:nvPr/>
        </p:nvGrpSpPr>
        <p:grpSpPr>
          <a:xfrm>
            <a:off x="3426348" y="3260943"/>
            <a:ext cx="1016635" cy="738352"/>
            <a:chOff x="2301731" y="2229861"/>
            <a:chExt cx="1016635" cy="738352"/>
          </a:xfrm>
        </p:grpSpPr>
        <p:sp>
          <p:nvSpPr>
            <p:cNvPr id="23" name="Rounded Rectangle 22"/>
            <p:cNvSpPr/>
            <p:nvPr/>
          </p:nvSpPr>
          <p:spPr>
            <a:xfrm>
              <a:off x="2301731" y="2229861"/>
              <a:ext cx="1016635" cy="738352"/>
            </a:xfrm>
            <a:custGeom>
              <a:avLst/>
              <a:gdLst/>
              <a:ahLst/>
              <a:cxnLst/>
              <a:rect l="0" t="0" r="0" b="0"/>
              <a:pathLst>
                <a:path w="1016635" h="738352">
                  <a:moveTo>
                    <a:pt x="3519" y="245198"/>
                  </a:moveTo>
                  <a:cubicBezTo>
                    <a:pt x="5231" y="160581"/>
                    <a:pt x="17404" y="78531"/>
                    <a:pt x="38896" y="95"/>
                  </a:cubicBezTo>
                  <a:lnTo>
                    <a:pt x="1016635" y="0"/>
                  </a:lnTo>
                  <a:lnTo>
                    <a:pt x="1016540" y="738352"/>
                  </a:lnTo>
                  <a:lnTo>
                    <a:pt x="120874" y="738352"/>
                  </a:lnTo>
                  <a:cubicBezTo>
                    <a:pt x="42891" y="591746"/>
                    <a:pt x="0" y="423653"/>
                    <a:pt x="3519" y="245198"/>
                  </a:cubicBezTo>
                  <a:close/>
                </a:path>
              </a:pathLst>
            </a:custGeom>
            <a:solidFill>
              <a:srgbClr val="92BD39"/>
            </a:solidFill>
            <a:ln>
              <a:noFill/>
            </a:ln>
          </p:spPr>
          <p:txBody>
            <a:bodyPr rtlCol="0" anchor="ctr"/>
            <a:lstStyle/>
            <a:p>
              <a:pPr algn="ctr"/>
              <a:endParaRPr/>
            </a:p>
          </p:txBody>
        </p:sp>
        <p:sp>
          <p:nvSpPr>
            <p:cNvPr id="24" name="Rounded Rectangle 23"/>
            <p:cNvSpPr/>
            <p:nvPr/>
          </p:nvSpPr>
          <p:spPr>
            <a:xfrm>
              <a:off x="2301731" y="2229861"/>
              <a:ext cx="1016634" cy="738352"/>
            </a:xfrm>
            <a:custGeom>
              <a:avLst/>
              <a:gdLst/>
              <a:ahLst/>
              <a:cxnLst/>
              <a:rect l="0" t="0" r="0" b="0"/>
              <a:pathLst>
                <a:path w="1016634" h="738352">
                  <a:moveTo>
                    <a:pt x="120874" y="738352"/>
                  </a:moveTo>
                  <a:cubicBezTo>
                    <a:pt x="42891" y="591746"/>
                    <a:pt x="0" y="423653"/>
                    <a:pt x="3519" y="245198"/>
                  </a:cubicBezTo>
                  <a:cubicBezTo>
                    <a:pt x="5231" y="160581"/>
                    <a:pt x="17404" y="78531"/>
                    <a:pt x="38896" y="95"/>
                  </a:cubicBezTo>
                  <a:lnTo>
                    <a:pt x="1016634" y="0"/>
                  </a:lnTo>
                  <a:lnTo>
                    <a:pt x="1016539" y="738352"/>
                  </a:lnTo>
                  <a:close/>
                </a:path>
              </a:pathLst>
            </a:custGeom>
            <a:noFill/>
            <a:ln w="14287">
              <a:solidFill>
                <a:srgbClr val="FFFFFF"/>
              </a:solidFill>
            </a:ln>
          </p:spPr>
          <p:txBody>
            <a:bodyPr rtlCol="0" anchor="ctr"/>
            <a:lstStyle/>
            <a:p>
              <a:pPr algn="ctr"/>
              <a:endParaRPr/>
            </a:p>
          </p:txBody>
        </p:sp>
      </p:grpSp>
      <p:grpSp>
        <p:nvGrpSpPr>
          <p:cNvPr id="28" name="Group 27"/>
          <p:cNvGrpSpPr/>
          <p:nvPr/>
        </p:nvGrpSpPr>
        <p:grpSpPr>
          <a:xfrm>
            <a:off x="2839117" y="3598069"/>
            <a:ext cx="442912" cy="123825"/>
            <a:chOff x="1714500" y="2566987"/>
            <a:chExt cx="442912" cy="123825"/>
          </a:xfrm>
        </p:grpSpPr>
        <p:sp>
          <p:nvSpPr>
            <p:cNvPr id="26" name="Rounded Rectangle 25"/>
            <p:cNvSpPr/>
            <p:nvPr/>
          </p:nvSpPr>
          <p:spPr>
            <a:xfrm>
              <a:off x="1714500" y="2628900"/>
              <a:ext cx="438150" cy="9525"/>
            </a:xfrm>
            <a:custGeom>
              <a:avLst/>
              <a:gdLst/>
              <a:ahLst/>
              <a:cxnLst/>
              <a:rect l="0" t="0" r="0" b="0"/>
              <a:pathLst>
                <a:path w="438150" h="9525">
                  <a:moveTo>
                    <a:pt x="0" y="0"/>
                  </a:moveTo>
                  <a:lnTo>
                    <a:pt x="438150" y="0"/>
                  </a:lnTo>
                </a:path>
              </a:pathLst>
            </a:custGeom>
            <a:noFill/>
            <a:ln w="14287">
              <a:solidFill>
                <a:srgbClr val="484848"/>
              </a:solidFill>
            </a:ln>
          </p:spPr>
          <p:txBody>
            <a:bodyPr rtlCol="0" anchor="ctr"/>
            <a:lstStyle/>
            <a:p>
              <a:pPr algn="ctr"/>
              <a:endParaRPr/>
            </a:p>
          </p:txBody>
        </p:sp>
        <p:sp>
          <p:nvSpPr>
            <p:cNvPr id="27" name="Rounded Rectangle 26"/>
            <p:cNvSpPr/>
            <p:nvPr/>
          </p:nvSpPr>
          <p:spPr>
            <a:xfrm>
              <a:off x="2095500" y="2566987"/>
              <a:ext cx="61912" cy="123825"/>
            </a:xfrm>
            <a:custGeom>
              <a:avLst/>
              <a:gdLst/>
              <a:ahLst/>
              <a:cxnLst/>
              <a:rect l="0" t="0" r="0" b="0"/>
              <a:pathLst>
                <a:path w="61912" h="123825">
                  <a:moveTo>
                    <a:pt x="0" y="0"/>
                  </a:moveTo>
                  <a:lnTo>
                    <a:pt x="61912" y="61912"/>
                  </a:lnTo>
                  <a:lnTo>
                    <a:pt x="0" y="123825"/>
                  </a:lnTo>
                </a:path>
              </a:pathLst>
            </a:custGeom>
            <a:noFill/>
            <a:ln w="14287">
              <a:solidFill>
                <a:srgbClr val="484848"/>
              </a:solidFill>
            </a:ln>
          </p:spPr>
          <p:txBody>
            <a:bodyPr rtlCol="0" anchor="ctr"/>
            <a:lstStyle/>
            <a:p>
              <a:pPr algn="ctr"/>
              <a:endParaRPr/>
            </a:p>
          </p:txBody>
        </p:sp>
      </p:grpSp>
      <p:grpSp>
        <p:nvGrpSpPr>
          <p:cNvPr id="31" name="Group 30"/>
          <p:cNvGrpSpPr/>
          <p:nvPr/>
        </p:nvGrpSpPr>
        <p:grpSpPr>
          <a:xfrm>
            <a:off x="4442983" y="2517077"/>
            <a:ext cx="970988" cy="744151"/>
            <a:chOff x="3318366" y="1485995"/>
            <a:chExt cx="970988" cy="744151"/>
          </a:xfrm>
        </p:grpSpPr>
        <p:sp>
          <p:nvSpPr>
            <p:cNvPr id="29" name="Rounded Rectangle 28"/>
            <p:cNvSpPr/>
            <p:nvPr/>
          </p:nvSpPr>
          <p:spPr>
            <a:xfrm>
              <a:off x="3318366" y="1485995"/>
              <a:ext cx="970988" cy="744151"/>
            </a:xfrm>
            <a:custGeom>
              <a:avLst/>
              <a:gdLst/>
              <a:ahLst/>
              <a:cxnLst/>
              <a:rect l="0" t="0" r="0" b="0"/>
              <a:pathLst>
                <a:path w="970988" h="744151">
                  <a:moveTo>
                    <a:pt x="95" y="0"/>
                  </a:moveTo>
                  <a:cubicBezTo>
                    <a:pt x="464379" y="1616"/>
                    <a:pt x="854771" y="316314"/>
                    <a:pt x="970988" y="744056"/>
                  </a:cubicBezTo>
                  <a:lnTo>
                    <a:pt x="0" y="744151"/>
                  </a:lnTo>
                  <a:close/>
                </a:path>
              </a:pathLst>
            </a:custGeom>
            <a:solidFill>
              <a:srgbClr val="3CC583"/>
            </a:solidFill>
            <a:ln>
              <a:noFill/>
            </a:ln>
          </p:spPr>
          <p:txBody>
            <a:bodyPr rtlCol="0" anchor="ctr"/>
            <a:lstStyle/>
            <a:p>
              <a:pPr algn="ctr"/>
              <a:endParaRPr/>
            </a:p>
          </p:txBody>
        </p:sp>
        <p:sp>
          <p:nvSpPr>
            <p:cNvPr id="30" name="Rounded Rectangle 29"/>
            <p:cNvSpPr/>
            <p:nvPr/>
          </p:nvSpPr>
          <p:spPr>
            <a:xfrm>
              <a:off x="3318366" y="1485995"/>
              <a:ext cx="970985" cy="744151"/>
            </a:xfrm>
            <a:custGeom>
              <a:avLst/>
              <a:gdLst/>
              <a:ahLst/>
              <a:cxnLst/>
              <a:rect l="0" t="0" r="0" b="0"/>
              <a:pathLst>
                <a:path w="970985" h="744151">
                  <a:moveTo>
                    <a:pt x="0" y="744151"/>
                  </a:moveTo>
                  <a:lnTo>
                    <a:pt x="95" y="0"/>
                  </a:lnTo>
                  <a:cubicBezTo>
                    <a:pt x="464379" y="1616"/>
                    <a:pt x="854771" y="316314"/>
                    <a:pt x="970985" y="744056"/>
                  </a:cubicBezTo>
                  <a:close/>
                </a:path>
              </a:pathLst>
            </a:custGeom>
            <a:noFill/>
            <a:ln w="14287">
              <a:solidFill>
                <a:srgbClr val="FFFFFF"/>
              </a:solidFill>
            </a:ln>
          </p:spPr>
          <p:txBody>
            <a:bodyPr rtlCol="0" anchor="ctr"/>
            <a:lstStyle/>
            <a:p>
              <a:pPr algn="ctr"/>
              <a:endParaRPr/>
            </a:p>
          </p:txBody>
        </p:sp>
      </p:grpSp>
      <p:grpSp>
        <p:nvGrpSpPr>
          <p:cNvPr id="34" name="Group 33"/>
          <p:cNvGrpSpPr/>
          <p:nvPr/>
        </p:nvGrpSpPr>
        <p:grpSpPr>
          <a:xfrm>
            <a:off x="5249990" y="2631282"/>
            <a:ext cx="789526" cy="103821"/>
            <a:chOff x="4125373" y="1600200"/>
            <a:chExt cx="789526" cy="103821"/>
          </a:xfrm>
        </p:grpSpPr>
        <p:sp>
          <p:nvSpPr>
            <p:cNvPr id="32" name="Rounded Rectangle 31"/>
            <p:cNvSpPr/>
            <p:nvPr/>
          </p:nvSpPr>
          <p:spPr>
            <a:xfrm>
              <a:off x="4128230" y="1600200"/>
              <a:ext cx="786669" cy="100869"/>
            </a:xfrm>
            <a:custGeom>
              <a:avLst/>
              <a:gdLst/>
              <a:ahLst/>
              <a:cxnLst/>
              <a:rect l="0" t="0" r="0" b="0"/>
              <a:pathLst>
                <a:path w="786669" h="100869">
                  <a:moveTo>
                    <a:pt x="0" y="100869"/>
                  </a:moveTo>
                  <a:lnTo>
                    <a:pt x="100869" y="0"/>
                  </a:lnTo>
                  <a:lnTo>
                    <a:pt x="786669" y="0"/>
                  </a:lnTo>
                </a:path>
              </a:pathLst>
            </a:custGeom>
            <a:noFill/>
            <a:ln w="14287">
              <a:solidFill>
                <a:srgbClr val="484848"/>
              </a:solidFill>
            </a:ln>
          </p:spPr>
          <p:txBody>
            <a:bodyPr rtlCol="0" anchor="ctr"/>
            <a:lstStyle/>
            <a:p>
              <a:pPr algn="ctr"/>
              <a:endParaRPr/>
            </a:p>
          </p:txBody>
        </p:sp>
        <p:sp>
          <p:nvSpPr>
            <p:cNvPr id="33" name="Rounded Rectangle 32"/>
            <p:cNvSpPr/>
            <p:nvPr/>
          </p:nvSpPr>
          <p:spPr>
            <a:xfrm>
              <a:off x="4125373" y="1616392"/>
              <a:ext cx="86677" cy="87629"/>
            </a:xfrm>
            <a:custGeom>
              <a:avLst/>
              <a:gdLst/>
              <a:ahLst/>
              <a:cxnLst/>
              <a:rect l="0" t="0" r="0" b="0"/>
              <a:pathLst>
                <a:path w="86677" h="87629">
                  <a:moveTo>
                    <a:pt x="86677" y="87629"/>
                  </a:moveTo>
                  <a:lnTo>
                    <a:pt x="0" y="87629"/>
                  </a:lnTo>
                  <a:lnTo>
                    <a:pt x="0" y="0"/>
                  </a:lnTo>
                </a:path>
              </a:pathLst>
            </a:custGeom>
            <a:noFill/>
            <a:ln w="14287">
              <a:solidFill>
                <a:srgbClr val="484848"/>
              </a:solidFill>
            </a:ln>
          </p:spPr>
          <p:txBody>
            <a:bodyPr rtlCol="0" anchor="ctr"/>
            <a:lstStyle/>
            <a:p>
              <a:pPr algn="ctr"/>
              <a:endParaRPr/>
            </a:p>
          </p:txBody>
        </p:sp>
      </p:grpSp>
      <p:grpSp>
        <p:nvGrpSpPr>
          <p:cNvPr id="37" name="Group 36"/>
          <p:cNvGrpSpPr/>
          <p:nvPr/>
        </p:nvGrpSpPr>
        <p:grpSpPr>
          <a:xfrm>
            <a:off x="3465150" y="2516982"/>
            <a:ext cx="977741" cy="744056"/>
            <a:chOff x="2340533" y="1485900"/>
            <a:chExt cx="977741" cy="744056"/>
          </a:xfrm>
        </p:grpSpPr>
        <p:sp>
          <p:nvSpPr>
            <p:cNvPr id="35" name="Rounded Rectangle 34"/>
            <p:cNvSpPr/>
            <p:nvPr/>
          </p:nvSpPr>
          <p:spPr>
            <a:xfrm>
              <a:off x="2340533" y="1485900"/>
              <a:ext cx="977741" cy="744056"/>
            </a:xfrm>
            <a:custGeom>
              <a:avLst/>
              <a:gdLst/>
              <a:ahLst/>
              <a:cxnLst/>
              <a:rect l="0" t="0" r="0" b="0"/>
              <a:pathLst>
                <a:path w="977741" h="744056">
                  <a:moveTo>
                    <a:pt x="959767" y="0"/>
                  </a:moveTo>
                  <a:lnTo>
                    <a:pt x="977646" y="0"/>
                  </a:lnTo>
                  <a:lnTo>
                    <a:pt x="977741" y="744056"/>
                  </a:lnTo>
                  <a:lnTo>
                    <a:pt x="0" y="744056"/>
                  </a:lnTo>
                  <a:cubicBezTo>
                    <a:pt x="116119" y="320782"/>
                    <a:pt x="502801" y="6370"/>
                    <a:pt x="959767" y="0"/>
                  </a:cubicBezTo>
                  <a:close/>
                </a:path>
              </a:pathLst>
            </a:custGeom>
            <a:solidFill>
              <a:srgbClr val="1EABDA"/>
            </a:solidFill>
            <a:ln>
              <a:noFill/>
            </a:ln>
          </p:spPr>
          <p:txBody>
            <a:bodyPr rtlCol="0" anchor="ctr"/>
            <a:lstStyle/>
            <a:p>
              <a:pPr algn="ctr"/>
              <a:endParaRPr/>
            </a:p>
          </p:txBody>
        </p:sp>
        <p:sp>
          <p:nvSpPr>
            <p:cNvPr id="36" name="Rounded Rectangle 35"/>
            <p:cNvSpPr/>
            <p:nvPr/>
          </p:nvSpPr>
          <p:spPr>
            <a:xfrm>
              <a:off x="2340533" y="1485900"/>
              <a:ext cx="977738" cy="744056"/>
            </a:xfrm>
            <a:custGeom>
              <a:avLst/>
              <a:gdLst/>
              <a:ahLst/>
              <a:cxnLst/>
              <a:rect l="0" t="0" r="0" b="0"/>
              <a:pathLst>
                <a:path w="977738" h="744056">
                  <a:moveTo>
                    <a:pt x="977738" y="744056"/>
                  </a:moveTo>
                  <a:lnTo>
                    <a:pt x="0" y="744056"/>
                  </a:lnTo>
                  <a:cubicBezTo>
                    <a:pt x="116119" y="320782"/>
                    <a:pt x="502801" y="6370"/>
                    <a:pt x="959763" y="0"/>
                  </a:cubicBezTo>
                  <a:cubicBezTo>
                    <a:pt x="965754" y="0"/>
                    <a:pt x="971651" y="0"/>
                    <a:pt x="977643" y="0"/>
                  </a:cubicBezTo>
                  <a:close/>
                </a:path>
              </a:pathLst>
            </a:custGeom>
            <a:noFill/>
            <a:ln w="14287">
              <a:solidFill>
                <a:srgbClr val="FFFFFF"/>
              </a:solidFill>
            </a:ln>
          </p:spPr>
          <p:txBody>
            <a:bodyPr rtlCol="0" anchor="ctr"/>
            <a:lstStyle/>
            <a:p>
              <a:pPr algn="ctr"/>
              <a:endParaRPr/>
            </a:p>
          </p:txBody>
        </p:sp>
      </p:grpSp>
      <p:grpSp>
        <p:nvGrpSpPr>
          <p:cNvPr id="40" name="Group 39"/>
          <p:cNvGrpSpPr/>
          <p:nvPr/>
        </p:nvGrpSpPr>
        <p:grpSpPr>
          <a:xfrm>
            <a:off x="2839117" y="2631282"/>
            <a:ext cx="789621" cy="103821"/>
            <a:chOff x="1714500" y="1600200"/>
            <a:chExt cx="789621" cy="103821"/>
          </a:xfrm>
        </p:grpSpPr>
        <p:sp>
          <p:nvSpPr>
            <p:cNvPr id="38" name="Rounded Rectangle 37"/>
            <p:cNvSpPr/>
            <p:nvPr/>
          </p:nvSpPr>
          <p:spPr>
            <a:xfrm>
              <a:off x="1714500" y="1600200"/>
              <a:ext cx="786669" cy="100869"/>
            </a:xfrm>
            <a:custGeom>
              <a:avLst/>
              <a:gdLst/>
              <a:ahLst/>
              <a:cxnLst/>
              <a:rect l="0" t="0" r="0" b="0"/>
              <a:pathLst>
                <a:path w="786669" h="100869">
                  <a:moveTo>
                    <a:pt x="0" y="0"/>
                  </a:moveTo>
                  <a:lnTo>
                    <a:pt x="685800" y="0"/>
                  </a:lnTo>
                  <a:lnTo>
                    <a:pt x="786669" y="100869"/>
                  </a:lnTo>
                </a:path>
              </a:pathLst>
            </a:custGeom>
            <a:noFill/>
            <a:ln w="14287">
              <a:solidFill>
                <a:srgbClr val="484848"/>
              </a:solidFill>
            </a:ln>
          </p:spPr>
          <p:txBody>
            <a:bodyPr rtlCol="0" anchor="ctr"/>
            <a:lstStyle/>
            <a:p>
              <a:pPr algn="ctr"/>
              <a:endParaRPr/>
            </a:p>
          </p:txBody>
        </p:sp>
        <p:sp>
          <p:nvSpPr>
            <p:cNvPr id="39" name="Rounded Rectangle 38"/>
            <p:cNvSpPr/>
            <p:nvPr/>
          </p:nvSpPr>
          <p:spPr>
            <a:xfrm>
              <a:off x="2416492" y="1616392"/>
              <a:ext cx="87629" cy="87629"/>
            </a:xfrm>
            <a:custGeom>
              <a:avLst/>
              <a:gdLst/>
              <a:ahLst/>
              <a:cxnLst/>
              <a:rect l="0" t="0" r="0" b="0"/>
              <a:pathLst>
                <a:path w="87629" h="87629">
                  <a:moveTo>
                    <a:pt x="87629" y="0"/>
                  </a:moveTo>
                  <a:lnTo>
                    <a:pt x="87629" y="87629"/>
                  </a:lnTo>
                  <a:lnTo>
                    <a:pt x="0" y="87629"/>
                  </a:lnTo>
                </a:path>
              </a:pathLst>
            </a:custGeom>
            <a:noFill/>
            <a:ln w="14287">
              <a:solidFill>
                <a:srgbClr val="484848"/>
              </a:solidFill>
            </a:ln>
          </p:spPr>
          <p:txBody>
            <a:bodyPr rtlCol="0" anchor="ctr"/>
            <a:lstStyle/>
            <a:p>
              <a:pPr algn="ctr"/>
              <a:endParaRPr/>
            </a:p>
          </p:txBody>
        </p:sp>
      </p:grpSp>
      <p:sp>
        <p:nvSpPr>
          <p:cNvPr id="41" name="TextBox 40"/>
          <p:cNvSpPr txBox="1"/>
          <p:nvPr/>
        </p:nvSpPr>
        <p:spPr>
          <a:xfrm>
            <a:off x="6172867" y="3450432"/>
            <a:ext cx="1400175" cy="560070"/>
          </a:xfrm>
          <a:prstGeom prst="rect">
            <a:avLst/>
          </a:prstGeom>
          <a:noFill/>
          <a:ln>
            <a:noFill/>
          </a:ln>
        </p:spPr>
        <p:txBody>
          <a:bodyPr wrap="none" lIns="0" tIns="0" rIns="0" bIns="0" anchor="t">
            <a:spAutoFit/>
          </a:bodyPr>
          <a:lstStyle/>
          <a:p>
            <a:pPr algn="l"/>
            <a:r>
              <a:rPr sz="1500" b="0">
                <a:solidFill>
                  <a:srgbClr val="46432D"/>
                </a:solidFill>
                <a:latin typeface="Roboto"/>
              </a:rPr>
              <a:t>Procedimiento
Ejecutivo</a:t>
            </a:r>
          </a:p>
        </p:txBody>
      </p:sp>
      <p:sp>
        <p:nvSpPr>
          <p:cNvPr id="42" name="TextBox 41"/>
          <p:cNvSpPr txBox="1"/>
          <p:nvPr/>
        </p:nvSpPr>
        <p:spPr>
          <a:xfrm>
            <a:off x="1470946" y="3450432"/>
            <a:ext cx="1400175" cy="560070"/>
          </a:xfrm>
          <a:prstGeom prst="rect">
            <a:avLst/>
          </a:prstGeom>
          <a:noFill/>
          <a:ln>
            <a:noFill/>
          </a:ln>
        </p:spPr>
        <p:txBody>
          <a:bodyPr wrap="none" lIns="0" tIns="0" rIns="0" bIns="0" anchor="t">
            <a:spAutoFit/>
          </a:bodyPr>
          <a:lstStyle/>
          <a:p>
            <a:pPr algn="r"/>
            <a:r>
              <a:rPr sz="1500" b="0">
                <a:solidFill>
                  <a:srgbClr val="424736"/>
                </a:solidFill>
                <a:latin typeface="Roboto"/>
              </a:rPr>
              <a:t>Procedimiento
Monitorio</a:t>
            </a:r>
          </a:p>
        </p:txBody>
      </p:sp>
      <p:sp>
        <p:nvSpPr>
          <p:cNvPr id="43" name="TextBox 42"/>
          <p:cNvSpPr txBox="1"/>
          <p:nvPr/>
        </p:nvSpPr>
        <p:spPr>
          <a:xfrm>
            <a:off x="6172867" y="2421732"/>
            <a:ext cx="1400175" cy="560070"/>
          </a:xfrm>
          <a:prstGeom prst="rect">
            <a:avLst/>
          </a:prstGeom>
          <a:noFill/>
          <a:ln>
            <a:noFill/>
          </a:ln>
        </p:spPr>
        <p:txBody>
          <a:bodyPr wrap="none" lIns="0" tIns="0" rIns="0" bIns="0" anchor="t">
            <a:spAutoFit/>
          </a:bodyPr>
          <a:lstStyle/>
          <a:p>
            <a:pPr algn="l"/>
            <a:r>
              <a:rPr sz="1500" b="0">
                <a:solidFill>
                  <a:srgbClr val="374840"/>
                </a:solidFill>
                <a:latin typeface="Roboto"/>
              </a:rPr>
              <a:t>Procedimiento
Sumario</a:t>
            </a:r>
          </a:p>
        </p:txBody>
      </p:sp>
      <p:sp>
        <p:nvSpPr>
          <p:cNvPr id="44" name="TextBox 43"/>
          <p:cNvSpPr txBox="1"/>
          <p:nvPr/>
        </p:nvSpPr>
        <p:spPr>
          <a:xfrm>
            <a:off x="6172867" y="4479132"/>
            <a:ext cx="1500187" cy="560070"/>
          </a:xfrm>
          <a:prstGeom prst="rect">
            <a:avLst/>
          </a:prstGeom>
          <a:noFill/>
          <a:ln>
            <a:noFill/>
          </a:ln>
        </p:spPr>
        <p:txBody>
          <a:bodyPr wrap="none" lIns="0" tIns="0" rIns="0" bIns="0" anchor="t">
            <a:spAutoFit/>
          </a:bodyPr>
          <a:lstStyle/>
          <a:p>
            <a:pPr algn="l"/>
            <a:r>
              <a:rPr sz="1500" b="0">
                <a:solidFill>
                  <a:srgbClr val="543A3A"/>
                </a:solidFill>
                <a:latin typeface="Roboto"/>
              </a:rPr>
              <a:t>Procedimientos
Especiales</a:t>
            </a:r>
          </a:p>
        </p:txBody>
      </p:sp>
      <p:sp>
        <p:nvSpPr>
          <p:cNvPr id="45" name="TextBox 44"/>
          <p:cNvSpPr txBox="1"/>
          <p:nvPr/>
        </p:nvSpPr>
        <p:spPr>
          <a:xfrm>
            <a:off x="1470946" y="2421732"/>
            <a:ext cx="1400175" cy="560070"/>
          </a:xfrm>
          <a:prstGeom prst="rect">
            <a:avLst/>
          </a:prstGeom>
          <a:noFill/>
          <a:ln>
            <a:noFill/>
          </a:ln>
        </p:spPr>
        <p:txBody>
          <a:bodyPr wrap="none" lIns="0" tIns="0" rIns="0" bIns="0" anchor="t">
            <a:spAutoFit/>
          </a:bodyPr>
          <a:lstStyle/>
          <a:p>
            <a:pPr algn="r"/>
            <a:r>
              <a:rPr sz="1500" b="0">
                <a:solidFill>
                  <a:srgbClr val="32444A"/>
                </a:solidFill>
                <a:latin typeface="Roboto"/>
              </a:rPr>
              <a:t>Procedimiento
Ordinario</a:t>
            </a:r>
          </a:p>
        </p:txBody>
      </p:sp>
      <p:sp>
        <p:nvSpPr>
          <p:cNvPr id="46" name="TextBox 45"/>
          <p:cNvSpPr txBox="1"/>
          <p:nvPr/>
        </p:nvSpPr>
        <p:spPr>
          <a:xfrm>
            <a:off x="2016157" y="1340644"/>
            <a:ext cx="5143500" cy="666750"/>
          </a:xfrm>
          <a:prstGeom prst="rect">
            <a:avLst/>
          </a:prstGeom>
          <a:noFill/>
          <a:ln>
            <a:noFill/>
          </a:ln>
        </p:spPr>
        <p:txBody>
          <a:bodyPr wrap="none" lIns="0" tIns="0" rIns="0" bIns="0" anchor="t">
            <a:spAutoFit/>
          </a:bodyPr>
          <a:lstStyle/>
          <a:p>
            <a:pPr algn="ctr"/>
            <a:r>
              <a:rPr sz="1800" b="1">
                <a:solidFill>
                  <a:srgbClr val="484848"/>
                </a:solidFill>
                <a:latin typeface="Roboto"/>
              </a:rPr>
              <a:t>Visión general de los procedimientos legales
ecuatorianos</a:t>
            </a:r>
          </a:p>
        </p:txBody>
      </p:sp>
      <p:sp>
        <p:nvSpPr>
          <p:cNvPr id="47" name="TextBox 46"/>
          <p:cNvSpPr txBox="1"/>
          <p:nvPr/>
        </p:nvSpPr>
        <p:spPr>
          <a:xfrm>
            <a:off x="1470946" y="4479132"/>
            <a:ext cx="1400175" cy="560070"/>
          </a:xfrm>
          <a:prstGeom prst="rect">
            <a:avLst/>
          </a:prstGeom>
          <a:noFill/>
          <a:ln>
            <a:noFill/>
          </a:ln>
        </p:spPr>
        <p:txBody>
          <a:bodyPr wrap="none" lIns="0" tIns="0" rIns="0" bIns="0" anchor="t">
            <a:spAutoFit/>
          </a:bodyPr>
          <a:lstStyle/>
          <a:p>
            <a:pPr algn="r"/>
            <a:r>
              <a:rPr sz="1500" b="0">
                <a:solidFill>
                  <a:srgbClr val="4C4034"/>
                </a:solidFill>
                <a:latin typeface="Roboto"/>
              </a:rPr>
              <a:t>Procedimiento
Voluntario</a:t>
            </a:r>
          </a:p>
        </p:txBody>
      </p:sp>
      <p:sp>
        <p:nvSpPr>
          <p:cNvPr id="48" name="Rounded Rectangle 47"/>
          <p:cNvSpPr/>
          <p:nvPr/>
        </p:nvSpPr>
        <p:spPr>
          <a:xfrm>
            <a:off x="4788603" y="3438243"/>
            <a:ext cx="332639" cy="328894"/>
          </a:xfrm>
          <a:custGeom>
            <a:avLst/>
            <a:gdLst/>
            <a:ahLst/>
            <a:cxnLst/>
            <a:rect l="0" t="0" r="0" b="0"/>
            <a:pathLst>
              <a:path w="332639" h="328894">
                <a:moveTo>
                  <a:pt x="215741" y="111724"/>
                </a:moveTo>
                <a:lnTo>
                  <a:pt x="194567" y="144228"/>
                </a:lnTo>
                <a:cubicBezTo>
                  <a:pt x="192658" y="147159"/>
                  <a:pt x="189521" y="149065"/>
                  <a:pt x="186041" y="149410"/>
                </a:cubicBezTo>
                <a:cubicBezTo>
                  <a:pt x="182560" y="149754"/>
                  <a:pt x="179111" y="148500"/>
                  <a:pt x="176664" y="146000"/>
                </a:cubicBezTo>
                <a:lnTo>
                  <a:pt x="132202" y="100594"/>
                </a:lnTo>
                <a:cubicBezTo>
                  <a:pt x="129756" y="98090"/>
                  <a:pt x="128579" y="94611"/>
                  <a:pt x="129002" y="91137"/>
                </a:cubicBezTo>
                <a:cubicBezTo>
                  <a:pt x="129424" y="87662"/>
                  <a:pt x="131400" y="84567"/>
                  <a:pt x="134374" y="82721"/>
                </a:cubicBezTo>
                <a:lnTo>
                  <a:pt x="167321" y="62247"/>
                </a:lnTo>
                <a:lnTo>
                  <a:pt x="192038" y="38029"/>
                </a:lnTo>
                <a:lnTo>
                  <a:pt x="213212" y="5525"/>
                </a:lnTo>
                <a:cubicBezTo>
                  <a:pt x="215121" y="2594"/>
                  <a:pt x="218257" y="688"/>
                  <a:pt x="221738" y="344"/>
                </a:cubicBezTo>
                <a:cubicBezTo>
                  <a:pt x="225219" y="0"/>
                  <a:pt x="228668" y="1254"/>
                  <a:pt x="231114" y="3754"/>
                </a:cubicBezTo>
                <a:lnTo>
                  <a:pt x="275563" y="49131"/>
                </a:lnTo>
                <a:cubicBezTo>
                  <a:pt x="278009" y="51633"/>
                  <a:pt x="279189" y="55110"/>
                  <a:pt x="278769" y="58585"/>
                </a:cubicBezTo>
                <a:cubicBezTo>
                  <a:pt x="278350" y="62059"/>
                  <a:pt x="276377" y="65156"/>
                  <a:pt x="273405" y="67004"/>
                </a:cubicBezTo>
                <a:lnTo>
                  <a:pt x="240458" y="87436"/>
                </a:lnTo>
                <a:close/>
                <a:moveTo>
                  <a:pt x="248016" y="86107"/>
                </a:moveTo>
                <a:lnTo>
                  <a:pt x="322983" y="162674"/>
                </a:lnTo>
                <a:cubicBezTo>
                  <a:pt x="332639" y="172544"/>
                  <a:pt x="332472" y="188370"/>
                  <a:pt x="322611" y="198035"/>
                </a:cubicBezTo>
                <a:lnTo>
                  <a:pt x="322611" y="198035"/>
                </a:lnTo>
                <a:cubicBezTo>
                  <a:pt x="312741" y="207691"/>
                  <a:pt x="296915" y="207525"/>
                  <a:pt x="287250" y="197664"/>
                </a:cubicBezTo>
                <a:lnTo>
                  <a:pt x="212283" y="121097"/>
                </a:lnTo>
                <a:moveTo>
                  <a:pt x="21431" y="328894"/>
                </a:moveTo>
                <a:lnTo>
                  <a:pt x="21431" y="239583"/>
                </a:lnTo>
                <a:cubicBezTo>
                  <a:pt x="21431" y="204075"/>
                  <a:pt x="50216" y="175289"/>
                  <a:pt x="85725" y="175289"/>
                </a:cubicBezTo>
                <a:lnTo>
                  <a:pt x="85725" y="175289"/>
                </a:lnTo>
                <a:cubicBezTo>
                  <a:pt x="121233" y="175289"/>
                  <a:pt x="150018" y="204075"/>
                  <a:pt x="150018" y="239583"/>
                </a:cubicBezTo>
                <a:lnTo>
                  <a:pt x="150018" y="328894"/>
                </a:lnTo>
                <a:moveTo>
                  <a:pt x="67965" y="278888"/>
                </a:moveTo>
                <a:lnTo>
                  <a:pt x="85624" y="293176"/>
                </a:lnTo>
                <a:lnTo>
                  <a:pt x="103498" y="279288"/>
                </a:lnTo>
                <a:moveTo>
                  <a:pt x="64293" y="250299"/>
                </a:moveTo>
                <a:lnTo>
                  <a:pt x="64293" y="236011"/>
                </a:lnTo>
                <a:moveTo>
                  <a:pt x="107156" y="250299"/>
                </a:moveTo>
                <a:lnTo>
                  <a:pt x="107156" y="236011"/>
                </a:lnTo>
                <a:moveTo>
                  <a:pt x="0" y="328894"/>
                </a:moveTo>
                <a:lnTo>
                  <a:pt x="170078" y="328894"/>
                </a:lnTo>
                <a:moveTo>
                  <a:pt x="82153" y="84807"/>
                </a:moveTo>
                <a:lnTo>
                  <a:pt x="67865" y="63375"/>
                </a:lnTo>
                <a:moveTo>
                  <a:pt x="67865" y="127669"/>
                </a:moveTo>
                <a:lnTo>
                  <a:pt x="39290" y="120525"/>
                </a:lnTo>
                <a:moveTo>
                  <a:pt x="148189" y="74134"/>
                </a:moveTo>
                <a:lnTo>
                  <a:pt x="203454" y="130555"/>
                </a:lnTo>
                <a:moveTo>
                  <a:pt x="179893" y="52888"/>
                </a:moveTo>
                <a:lnTo>
                  <a:pt x="226013" y="99980"/>
                </a:lnTo>
                <a:moveTo>
                  <a:pt x="204597" y="18741"/>
                </a:moveTo>
                <a:lnTo>
                  <a:pt x="260003" y="75334"/>
                </a:lnTo>
              </a:path>
            </a:pathLst>
          </a:custGeom>
          <a:noFill/>
          <a:ln w="14287">
            <a:solidFill>
              <a:srgbClr val="FFFFFF"/>
            </a:solidFill>
          </a:ln>
        </p:spPr>
        <p:txBody>
          <a:bodyPr rtlCol="0" anchor="ctr"/>
          <a:lstStyle/>
          <a:p>
            <a:pPr algn="ctr"/>
            <a:endParaRPr/>
          </a:p>
        </p:txBody>
      </p:sp>
      <p:sp>
        <p:nvSpPr>
          <p:cNvPr id="49" name="Rounded Rectangle 48"/>
          <p:cNvSpPr/>
          <p:nvPr/>
        </p:nvSpPr>
        <p:spPr>
          <a:xfrm>
            <a:off x="3767804" y="3442097"/>
            <a:ext cx="318254" cy="320754"/>
          </a:xfrm>
          <a:custGeom>
            <a:avLst/>
            <a:gdLst/>
            <a:ahLst/>
            <a:cxnLst/>
            <a:rect l="0" t="0" r="0" b="0"/>
            <a:pathLst>
              <a:path w="318254" h="320754">
                <a:moveTo>
                  <a:pt x="0" y="320754"/>
                </a:moveTo>
                <a:cubicBezTo>
                  <a:pt x="17145" y="296465"/>
                  <a:pt x="45720" y="280749"/>
                  <a:pt x="78581" y="280749"/>
                </a:cubicBezTo>
                <a:cubicBezTo>
                  <a:pt x="111442" y="280749"/>
                  <a:pt x="140017" y="296465"/>
                  <a:pt x="157162" y="320754"/>
                </a:cubicBezTo>
                <a:moveTo>
                  <a:pt x="78582" y="109299"/>
                </a:moveTo>
                <a:lnTo>
                  <a:pt x="78582" y="152161"/>
                </a:lnTo>
                <a:moveTo>
                  <a:pt x="110590" y="193595"/>
                </a:moveTo>
                <a:lnTo>
                  <a:pt x="0" y="193595"/>
                </a:lnTo>
                <a:moveTo>
                  <a:pt x="135811" y="220699"/>
                </a:moveTo>
                <a:cubicBezTo>
                  <a:pt x="130119" y="247192"/>
                  <a:pt x="107026" y="266461"/>
                  <a:pt x="78581" y="266461"/>
                </a:cubicBezTo>
                <a:cubicBezTo>
                  <a:pt x="47148" y="266461"/>
                  <a:pt x="21431" y="240744"/>
                  <a:pt x="20002" y="209311"/>
                </a:cubicBezTo>
                <a:lnTo>
                  <a:pt x="20002" y="180736"/>
                </a:lnTo>
                <a:cubicBezTo>
                  <a:pt x="21431" y="149304"/>
                  <a:pt x="47148" y="123586"/>
                  <a:pt x="78581" y="123586"/>
                </a:cubicBezTo>
                <a:cubicBezTo>
                  <a:pt x="88981" y="123586"/>
                  <a:pt x="98665" y="126162"/>
                  <a:pt x="107045" y="130725"/>
                </a:cubicBezTo>
                <a:moveTo>
                  <a:pt x="232529" y="120014"/>
                </a:moveTo>
                <a:cubicBezTo>
                  <a:pt x="229372" y="120014"/>
                  <a:pt x="226814" y="122573"/>
                  <a:pt x="226814" y="125729"/>
                </a:cubicBezTo>
                <a:cubicBezTo>
                  <a:pt x="226814" y="128886"/>
                  <a:pt x="229372" y="131444"/>
                  <a:pt x="232529" y="131444"/>
                </a:cubicBezTo>
                <a:moveTo>
                  <a:pt x="232527" y="131444"/>
                </a:moveTo>
                <a:cubicBezTo>
                  <a:pt x="235683" y="131444"/>
                  <a:pt x="238242" y="128886"/>
                  <a:pt x="238242" y="125729"/>
                </a:cubicBezTo>
                <a:cubicBezTo>
                  <a:pt x="238242" y="122573"/>
                  <a:pt x="235683" y="120014"/>
                  <a:pt x="232527" y="120014"/>
                </a:cubicBezTo>
                <a:moveTo>
                  <a:pt x="232529" y="61436"/>
                </a:moveTo>
                <a:lnTo>
                  <a:pt x="232529" y="82867"/>
                </a:lnTo>
                <a:moveTo>
                  <a:pt x="315396" y="144303"/>
                </a:moveTo>
                <a:cubicBezTo>
                  <a:pt x="318254" y="148589"/>
                  <a:pt x="318254" y="152876"/>
                  <a:pt x="315396" y="157162"/>
                </a:cubicBezTo>
                <a:cubicBezTo>
                  <a:pt x="312539" y="160020"/>
                  <a:pt x="308252" y="162877"/>
                  <a:pt x="303966" y="162877"/>
                </a:cubicBezTo>
                <a:lnTo>
                  <a:pt x="159662" y="162877"/>
                </a:lnTo>
                <a:cubicBezTo>
                  <a:pt x="155376" y="162877"/>
                  <a:pt x="151090" y="161448"/>
                  <a:pt x="148232" y="157162"/>
                </a:cubicBezTo>
                <a:cubicBezTo>
                  <a:pt x="146804" y="152876"/>
                  <a:pt x="145375" y="148590"/>
                  <a:pt x="148232" y="144303"/>
                </a:cubicBezTo>
                <a:lnTo>
                  <a:pt x="221099" y="7143"/>
                </a:lnTo>
                <a:cubicBezTo>
                  <a:pt x="222527" y="2857"/>
                  <a:pt x="226814" y="0"/>
                  <a:pt x="232529" y="0"/>
                </a:cubicBezTo>
                <a:cubicBezTo>
                  <a:pt x="236815" y="0"/>
                  <a:pt x="241101" y="2857"/>
                  <a:pt x="243959" y="7143"/>
                </a:cubicBezTo>
                <a:close/>
              </a:path>
            </a:pathLst>
          </a:custGeom>
          <a:noFill/>
          <a:ln w="14287">
            <a:solidFill>
              <a:srgbClr val="FFFFFF"/>
            </a:solidFill>
          </a:ln>
        </p:spPr>
        <p:txBody>
          <a:bodyPr rtlCol="0" anchor="ctr"/>
          <a:lstStyle/>
          <a:p>
            <a:pPr algn="ctr"/>
            <a:endParaRPr/>
          </a:p>
        </p:txBody>
      </p:sp>
      <p:sp>
        <p:nvSpPr>
          <p:cNvPr id="50" name="Rounded Rectangle 49"/>
          <p:cNvSpPr/>
          <p:nvPr/>
        </p:nvSpPr>
        <p:spPr>
          <a:xfrm>
            <a:off x="4617910" y="2752725"/>
            <a:ext cx="328612" cy="328612"/>
          </a:xfrm>
          <a:custGeom>
            <a:avLst/>
            <a:gdLst/>
            <a:ahLst/>
            <a:cxnLst/>
            <a:rect l="0" t="0" r="0" b="0"/>
            <a:pathLst>
              <a:path w="328612" h="328612">
                <a:moveTo>
                  <a:pt x="257175" y="142875"/>
                </a:moveTo>
                <a:cubicBezTo>
                  <a:pt x="284592" y="166263"/>
                  <a:pt x="314925" y="188909"/>
                  <a:pt x="314325" y="214312"/>
                </a:cubicBezTo>
                <a:lnTo>
                  <a:pt x="314325" y="279549"/>
                </a:lnTo>
                <a:lnTo>
                  <a:pt x="328612" y="307181"/>
                </a:lnTo>
                <a:moveTo>
                  <a:pt x="271462" y="328612"/>
                </a:moveTo>
                <a:cubicBezTo>
                  <a:pt x="264232" y="317848"/>
                  <a:pt x="259362" y="305675"/>
                  <a:pt x="257175" y="292893"/>
                </a:cubicBezTo>
                <a:lnTo>
                  <a:pt x="257175" y="271462"/>
                </a:lnTo>
                <a:lnTo>
                  <a:pt x="216941" y="230457"/>
                </a:lnTo>
                <a:cubicBezTo>
                  <a:pt x="212458" y="225913"/>
                  <a:pt x="210753" y="219316"/>
                  <a:pt x="212473" y="213169"/>
                </a:cubicBezTo>
                <a:cubicBezTo>
                  <a:pt x="214194" y="207022"/>
                  <a:pt x="219076" y="202268"/>
                  <a:pt x="225267" y="200712"/>
                </a:cubicBezTo>
                <a:cubicBezTo>
                  <a:pt x="231458" y="199156"/>
                  <a:pt x="238007" y="201037"/>
                  <a:pt x="242430" y="205639"/>
                </a:cubicBezTo>
                <a:lnTo>
                  <a:pt x="278877" y="242887"/>
                </a:lnTo>
                <a:moveTo>
                  <a:pt x="71437" y="185737"/>
                </a:moveTo>
                <a:cubicBezTo>
                  <a:pt x="44019" y="162348"/>
                  <a:pt x="13687" y="139703"/>
                  <a:pt x="14287" y="114300"/>
                </a:cubicBezTo>
                <a:lnTo>
                  <a:pt x="14287" y="49063"/>
                </a:lnTo>
                <a:lnTo>
                  <a:pt x="0" y="21431"/>
                </a:lnTo>
                <a:moveTo>
                  <a:pt x="57150" y="0"/>
                </a:moveTo>
                <a:cubicBezTo>
                  <a:pt x="64380" y="10764"/>
                  <a:pt x="69249" y="22937"/>
                  <a:pt x="71437" y="35718"/>
                </a:cubicBezTo>
                <a:lnTo>
                  <a:pt x="71437" y="57150"/>
                </a:lnTo>
                <a:lnTo>
                  <a:pt x="111671" y="98155"/>
                </a:lnTo>
                <a:cubicBezTo>
                  <a:pt x="116154" y="102698"/>
                  <a:pt x="117859" y="109296"/>
                  <a:pt x="116138" y="115443"/>
                </a:cubicBezTo>
                <a:cubicBezTo>
                  <a:pt x="114418" y="121590"/>
                  <a:pt x="109535" y="126344"/>
                  <a:pt x="103345" y="127900"/>
                </a:cubicBezTo>
                <a:cubicBezTo>
                  <a:pt x="97154" y="129455"/>
                  <a:pt x="90604" y="127575"/>
                  <a:pt x="86182" y="122972"/>
                </a:cubicBezTo>
                <a:lnTo>
                  <a:pt x="49734" y="85725"/>
                </a:lnTo>
                <a:moveTo>
                  <a:pt x="235743" y="328612"/>
                </a:moveTo>
                <a:lnTo>
                  <a:pt x="78581" y="328612"/>
                </a:lnTo>
                <a:cubicBezTo>
                  <a:pt x="74635" y="328612"/>
                  <a:pt x="71437" y="325414"/>
                  <a:pt x="71437" y="321468"/>
                </a:cubicBezTo>
                <a:lnTo>
                  <a:pt x="71437" y="107899"/>
                </a:lnTo>
                <a:moveTo>
                  <a:pt x="150018" y="28575"/>
                </a:moveTo>
                <a:lnTo>
                  <a:pt x="100012" y="28575"/>
                </a:lnTo>
                <a:moveTo>
                  <a:pt x="257175" y="220713"/>
                </a:moveTo>
                <a:lnTo>
                  <a:pt x="257175" y="135731"/>
                </a:lnTo>
                <a:moveTo>
                  <a:pt x="100012" y="214312"/>
                </a:moveTo>
                <a:lnTo>
                  <a:pt x="178593" y="214312"/>
                </a:lnTo>
                <a:moveTo>
                  <a:pt x="228600" y="171450"/>
                </a:moveTo>
                <a:lnTo>
                  <a:pt x="100012" y="171450"/>
                </a:lnTo>
                <a:moveTo>
                  <a:pt x="100012" y="257175"/>
                </a:moveTo>
                <a:lnTo>
                  <a:pt x="164306" y="257175"/>
                </a:lnTo>
                <a:moveTo>
                  <a:pt x="285750" y="57150"/>
                </a:moveTo>
                <a:cubicBezTo>
                  <a:pt x="285750" y="88713"/>
                  <a:pt x="260163" y="114300"/>
                  <a:pt x="228600" y="114300"/>
                </a:cubicBezTo>
                <a:cubicBezTo>
                  <a:pt x="197036" y="114300"/>
                  <a:pt x="171450" y="88713"/>
                  <a:pt x="171450" y="57150"/>
                </a:cubicBezTo>
                <a:cubicBezTo>
                  <a:pt x="171450" y="25586"/>
                  <a:pt x="197036" y="0"/>
                  <a:pt x="228600" y="0"/>
                </a:cubicBezTo>
                <a:moveTo>
                  <a:pt x="207168" y="50006"/>
                </a:moveTo>
                <a:lnTo>
                  <a:pt x="223542" y="66379"/>
                </a:lnTo>
                <a:cubicBezTo>
                  <a:pt x="224882" y="67723"/>
                  <a:pt x="226702" y="68478"/>
                  <a:pt x="228600" y="68478"/>
                </a:cubicBezTo>
                <a:cubicBezTo>
                  <a:pt x="230497" y="68478"/>
                  <a:pt x="232317" y="67723"/>
                  <a:pt x="233657" y="66379"/>
                </a:cubicBezTo>
                <a:lnTo>
                  <a:pt x="285750" y="14287"/>
                </a:lnTo>
              </a:path>
            </a:pathLst>
          </a:custGeom>
          <a:noFill/>
          <a:ln w="14287">
            <a:solidFill>
              <a:srgbClr val="FFFFFF"/>
            </a:solidFill>
          </a:ln>
        </p:spPr>
        <p:txBody>
          <a:bodyPr rtlCol="0" anchor="ctr"/>
          <a:lstStyle/>
          <a:p>
            <a:pPr algn="ctr"/>
            <a:endParaRPr/>
          </a:p>
        </p:txBody>
      </p:sp>
      <p:sp>
        <p:nvSpPr>
          <p:cNvPr id="51" name="Rounded Rectangle 50"/>
          <p:cNvSpPr/>
          <p:nvPr/>
        </p:nvSpPr>
        <p:spPr>
          <a:xfrm>
            <a:off x="3924967" y="2745582"/>
            <a:ext cx="313292" cy="332184"/>
          </a:xfrm>
          <a:custGeom>
            <a:avLst/>
            <a:gdLst/>
            <a:ahLst/>
            <a:cxnLst/>
            <a:rect l="0" t="0" r="0" b="0"/>
            <a:pathLst>
              <a:path w="313292" h="332184">
                <a:moveTo>
                  <a:pt x="248998" y="47418"/>
                </a:moveTo>
                <a:cubicBezTo>
                  <a:pt x="248998" y="29663"/>
                  <a:pt x="263391" y="15271"/>
                  <a:pt x="281145" y="15271"/>
                </a:cubicBezTo>
                <a:cubicBezTo>
                  <a:pt x="298900" y="15271"/>
                  <a:pt x="313292" y="29663"/>
                  <a:pt x="313292" y="47418"/>
                </a:cubicBezTo>
                <a:cubicBezTo>
                  <a:pt x="313292" y="65172"/>
                  <a:pt x="298900" y="79565"/>
                  <a:pt x="281145" y="79565"/>
                </a:cubicBezTo>
                <a:cubicBezTo>
                  <a:pt x="263391" y="79565"/>
                  <a:pt x="248998" y="65172"/>
                  <a:pt x="248998" y="47418"/>
                </a:cubicBezTo>
                <a:close/>
                <a:moveTo>
                  <a:pt x="258999" y="310753"/>
                </a:moveTo>
                <a:lnTo>
                  <a:pt x="258999" y="159305"/>
                </a:lnTo>
                <a:cubicBezTo>
                  <a:pt x="248998" y="163591"/>
                  <a:pt x="238997" y="165020"/>
                  <a:pt x="228995" y="165020"/>
                </a:cubicBezTo>
                <a:lnTo>
                  <a:pt x="191848" y="165020"/>
                </a:lnTo>
                <a:cubicBezTo>
                  <a:pt x="180418" y="165020"/>
                  <a:pt x="170417" y="155019"/>
                  <a:pt x="170417" y="143589"/>
                </a:cubicBezTo>
                <a:cubicBezTo>
                  <a:pt x="170417" y="132159"/>
                  <a:pt x="180418" y="122157"/>
                  <a:pt x="191848" y="122157"/>
                </a:cubicBezTo>
                <a:cubicBezTo>
                  <a:pt x="217565" y="122157"/>
                  <a:pt x="240425" y="123586"/>
                  <a:pt x="253284" y="115014"/>
                </a:cubicBezTo>
                <a:lnTo>
                  <a:pt x="269000" y="105012"/>
                </a:lnTo>
                <a:cubicBezTo>
                  <a:pt x="274715" y="100726"/>
                  <a:pt x="283288" y="99297"/>
                  <a:pt x="290432" y="103584"/>
                </a:cubicBezTo>
                <a:cubicBezTo>
                  <a:pt x="297575" y="106441"/>
                  <a:pt x="301862" y="113585"/>
                  <a:pt x="301862" y="122157"/>
                </a:cubicBezTo>
                <a:lnTo>
                  <a:pt x="301862" y="310753"/>
                </a:lnTo>
                <a:cubicBezTo>
                  <a:pt x="301862" y="322183"/>
                  <a:pt x="291860" y="332184"/>
                  <a:pt x="280430" y="332184"/>
                </a:cubicBezTo>
                <a:cubicBezTo>
                  <a:pt x="269000" y="332184"/>
                  <a:pt x="258999" y="322183"/>
                  <a:pt x="258999" y="310753"/>
                </a:cubicBezTo>
                <a:close/>
                <a:moveTo>
                  <a:pt x="102471" y="122158"/>
                </a:moveTo>
                <a:lnTo>
                  <a:pt x="31034" y="122158"/>
                </a:lnTo>
                <a:moveTo>
                  <a:pt x="102471" y="79296"/>
                </a:moveTo>
                <a:lnTo>
                  <a:pt x="31034" y="79296"/>
                </a:lnTo>
                <a:moveTo>
                  <a:pt x="102471" y="36433"/>
                </a:moveTo>
                <a:lnTo>
                  <a:pt x="31034" y="36433"/>
                </a:lnTo>
                <a:moveTo>
                  <a:pt x="194795" y="165020"/>
                </a:moveTo>
                <a:lnTo>
                  <a:pt x="31034" y="165020"/>
                </a:lnTo>
                <a:moveTo>
                  <a:pt x="163909" y="332184"/>
                </a:moveTo>
                <a:lnTo>
                  <a:pt x="31002" y="332184"/>
                </a:lnTo>
                <a:lnTo>
                  <a:pt x="31002" y="165020"/>
                </a:lnTo>
                <a:moveTo>
                  <a:pt x="0" y="0"/>
                </a:moveTo>
                <a:moveTo>
                  <a:pt x="131046" y="165020"/>
                </a:moveTo>
                <a:lnTo>
                  <a:pt x="131046" y="332184"/>
                </a:lnTo>
                <a:moveTo>
                  <a:pt x="0" y="0"/>
                </a:moveTo>
                <a:moveTo>
                  <a:pt x="191845" y="122157"/>
                </a:moveTo>
                <a:lnTo>
                  <a:pt x="203275" y="79294"/>
                </a:lnTo>
              </a:path>
            </a:pathLst>
          </a:custGeom>
          <a:noFill/>
          <a:ln w="14287">
            <a:solidFill>
              <a:srgbClr val="FFFFFF"/>
            </a:solidFill>
          </a:ln>
        </p:spPr>
        <p:txBody>
          <a:bodyPr rtlCol="0" anchor="ctr"/>
          <a:lstStyle/>
          <a:p>
            <a:pPr algn="ctr"/>
            <a:endParaRPr/>
          </a:p>
        </p:txBody>
      </p:sp>
      <p:sp>
        <p:nvSpPr>
          <p:cNvPr id="52" name="Rounded Rectangle 51"/>
          <p:cNvSpPr/>
          <p:nvPr/>
        </p:nvSpPr>
        <p:spPr>
          <a:xfrm>
            <a:off x="3987278" y="4179476"/>
            <a:ext cx="330594" cy="330611"/>
          </a:xfrm>
          <a:custGeom>
            <a:avLst/>
            <a:gdLst/>
            <a:ahLst/>
            <a:cxnLst/>
            <a:rect l="0" t="0" r="0" b="0"/>
            <a:pathLst>
              <a:path w="330594" h="330611">
                <a:moveTo>
                  <a:pt x="14123" y="28088"/>
                </a:moveTo>
                <a:lnTo>
                  <a:pt x="183601" y="2160"/>
                </a:lnTo>
                <a:cubicBezTo>
                  <a:pt x="183601" y="2160"/>
                  <a:pt x="197724" y="0"/>
                  <a:pt x="199885" y="14123"/>
                </a:cubicBezTo>
                <a:lnTo>
                  <a:pt x="219331" y="141231"/>
                </a:lnTo>
                <a:cubicBezTo>
                  <a:pt x="219331" y="141231"/>
                  <a:pt x="221491" y="155355"/>
                  <a:pt x="207368" y="157515"/>
                </a:cubicBezTo>
                <a:lnTo>
                  <a:pt x="37890" y="183443"/>
                </a:lnTo>
                <a:cubicBezTo>
                  <a:pt x="37890" y="183443"/>
                  <a:pt x="23767" y="185604"/>
                  <a:pt x="21606" y="171480"/>
                </a:cubicBezTo>
                <a:lnTo>
                  <a:pt x="2160" y="44372"/>
                </a:lnTo>
                <a:cubicBezTo>
                  <a:pt x="2160" y="44372"/>
                  <a:pt x="0" y="30249"/>
                  <a:pt x="14123" y="28088"/>
                </a:cubicBezTo>
                <a:moveTo>
                  <a:pt x="67876" y="92810"/>
                </a:moveTo>
                <a:cubicBezTo>
                  <a:pt x="67876" y="116482"/>
                  <a:pt x="87066" y="135673"/>
                  <a:pt x="110738" y="135673"/>
                </a:cubicBezTo>
                <a:cubicBezTo>
                  <a:pt x="134410" y="135673"/>
                  <a:pt x="153601" y="116482"/>
                  <a:pt x="153601" y="92810"/>
                </a:cubicBezTo>
                <a:cubicBezTo>
                  <a:pt x="153601" y="69138"/>
                  <a:pt x="134410" y="49948"/>
                  <a:pt x="110738" y="49948"/>
                </a:cubicBezTo>
                <a:cubicBezTo>
                  <a:pt x="87066" y="49948"/>
                  <a:pt x="67876" y="69138"/>
                  <a:pt x="67876" y="92810"/>
                </a:cubicBezTo>
                <a:moveTo>
                  <a:pt x="85349" y="127343"/>
                </a:moveTo>
                <a:lnTo>
                  <a:pt x="136113" y="58263"/>
                </a:lnTo>
                <a:moveTo>
                  <a:pt x="122611" y="170491"/>
                </a:moveTo>
                <a:lnTo>
                  <a:pt x="133912" y="244315"/>
                </a:lnTo>
                <a:moveTo>
                  <a:pt x="230582" y="209167"/>
                </a:moveTo>
                <a:cubicBezTo>
                  <a:pt x="230582" y="181550"/>
                  <a:pt x="252970" y="159161"/>
                  <a:pt x="280588" y="159161"/>
                </a:cubicBezTo>
                <a:cubicBezTo>
                  <a:pt x="308205" y="159161"/>
                  <a:pt x="330594" y="181550"/>
                  <a:pt x="330594" y="209167"/>
                </a:cubicBezTo>
                <a:cubicBezTo>
                  <a:pt x="330594" y="236785"/>
                  <a:pt x="308205" y="259174"/>
                  <a:pt x="280588" y="259174"/>
                </a:cubicBezTo>
                <a:cubicBezTo>
                  <a:pt x="252970" y="259174"/>
                  <a:pt x="230582" y="236785"/>
                  <a:pt x="230582" y="209167"/>
                </a:cubicBezTo>
                <a:moveTo>
                  <a:pt x="219866" y="330611"/>
                </a:moveTo>
                <a:lnTo>
                  <a:pt x="119139" y="284448"/>
                </a:lnTo>
                <a:cubicBezTo>
                  <a:pt x="108321" y="279639"/>
                  <a:pt x="103450" y="266970"/>
                  <a:pt x="108259" y="256152"/>
                </a:cubicBezTo>
                <a:cubicBezTo>
                  <a:pt x="113069" y="245334"/>
                  <a:pt x="125737" y="240463"/>
                  <a:pt x="136556" y="245272"/>
                </a:cubicBezTo>
                <a:lnTo>
                  <a:pt x="234153" y="287749"/>
                </a:lnTo>
                <a:lnTo>
                  <a:pt x="330594" y="287749"/>
                </a:lnTo>
              </a:path>
            </a:pathLst>
          </a:custGeom>
          <a:noFill/>
          <a:ln w="14287">
            <a:solidFill>
              <a:srgbClr val="FFFFFF"/>
            </a:solidFill>
          </a:ln>
        </p:spPr>
        <p:txBody>
          <a:bodyPr rtlCol="0" anchor="ctr"/>
          <a:lstStyle/>
          <a:p>
            <a:pPr algn="ctr"/>
            <a:endParaRPr/>
          </a:p>
        </p:txBody>
      </p:sp>
      <p:sp>
        <p:nvSpPr>
          <p:cNvPr id="53" name="Rounded Rectangle 52"/>
          <p:cNvSpPr/>
          <p:nvPr/>
        </p:nvSpPr>
        <p:spPr>
          <a:xfrm>
            <a:off x="4560760" y="4181457"/>
            <a:ext cx="335906" cy="328645"/>
          </a:xfrm>
          <a:custGeom>
            <a:avLst/>
            <a:gdLst/>
            <a:ahLst/>
            <a:cxnLst/>
            <a:rect l="0" t="0" r="0" b="0"/>
            <a:pathLst>
              <a:path w="335906" h="328645">
                <a:moveTo>
                  <a:pt x="323683" y="57850"/>
                </a:moveTo>
                <a:cubicBezTo>
                  <a:pt x="335906" y="92518"/>
                  <a:pt x="324920" y="131126"/>
                  <a:pt x="296277" y="154167"/>
                </a:cubicBezTo>
                <a:cubicBezTo>
                  <a:pt x="267633" y="177207"/>
                  <a:pt x="227568" y="179664"/>
                  <a:pt x="196324" y="160295"/>
                </a:cubicBezTo>
                <a:lnTo>
                  <a:pt x="142875" y="185755"/>
                </a:lnTo>
                <a:lnTo>
                  <a:pt x="168321" y="132320"/>
                </a:lnTo>
                <a:cubicBezTo>
                  <a:pt x="160387" y="118465"/>
                  <a:pt x="156519" y="102653"/>
                  <a:pt x="157162" y="86700"/>
                </a:cubicBezTo>
                <a:cubicBezTo>
                  <a:pt x="156729" y="63912"/>
                  <a:pt x="165459" y="41904"/>
                  <a:pt x="181395" y="25609"/>
                </a:cubicBezTo>
                <a:cubicBezTo>
                  <a:pt x="197330" y="9313"/>
                  <a:pt x="219138" y="94"/>
                  <a:pt x="241930" y="18"/>
                </a:cubicBezTo>
                <a:cubicBezTo>
                  <a:pt x="278690" y="0"/>
                  <a:pt x="311460" y="23181"/>
                  <a:pt x="323683" y="57850"/>
                </a:cubicBezTo>
                <a:close/>
                <a:moveTo>
                  <a:pt x="242887" y="114318"/>
                </a:moveTo>
                <a:cubicBezTo>
                  <a:pt x="240914" y="114318"/>
                  <a:pt x="239315" y="115917"/>
                  <a:pt x="239315" y="117890"/>
                </a:cubicBezTo>
                <a:cubicBezTo>
                  <a:pt x="239315" y="119863"/>
                  <a:pt x="240914" y="121462"/>
                  <a:pt x="242887" y="121462"/>
                </a:cubicBezTo>
                <a:cubicBezTo>
                  <a:pt x="244860" y="121462"/>
                  <a:pt x="246459" y="119863"/>
                  <a:pt x="246459" y="117890"/>
                </a:cubicBezTo>
                <a:cubicBezTo>
                  <a:pt x="246459" y="115917"/>
                  <a:pt x="244860" y="114318"/>
                  <a:pt x="242887" y="114318"/>
                </a:cubicBezTo>
                <a:moveTo>
                  <a:pt x="242887" y="50039"/>
                </a:moveTo>
                <a:lnTo>
                  <a:pt x="242887" y="92901"/>
                </a:lnTo>
                <a:moveTo>
                  <a:pt x="228600" y="200057"/>
                </a:moveTo>
                <a:lnTo>
                  <a:pt x="228600" y="328645"/>
                </a:lnTo>
                <a:moveTo>
                  <a:pt x="0" y="328630"/>
                </a:moveTo>
                <a:lnTo>
                  <a:pt x="0" y="71455"/>
                </a:lnTo>
                <a:cubicBezTo>
                  <a:pt x="0" y="55674"/>
                  <a:pt x="12793" y="42880"/>
                  <a:pt x="28575" y="42880"/>
                </a:cubicBezTo>
                <a:lnTo>
                  <a:pt x="135731" y="42880"/>
                </a:lnTo>
                <a:moveTo>
                  <a:pt x="0" y="100045"/>
                </a:moveTo>
                <a:lnTo>
                  <a:pt x="128587" y="100045"/>
                </a:lnTo>
                <a:moveTo>
                  <a:pt x="107156" y="200057"/>
                </a:moveTo>
                <a:cubicBezTo>
                  <a:pt x="124910" y="200057"/>
                  <a:pt x="139303" y="214450"/>
                  <a:pt x="139303" y="232204"/>
                </a:cubicBezTo>
                <a:cubicBezTo>
                  <a:pt x="139303" y="249958"/>
                  <a:pt x="124910" y="264351"/>
                  <a:pt x="107156" y="264351"/>
                </a:cubicBezTo>
                <a:cubicBezTo>
                  <a:pt x="89402" y="264351"/>
                  <a:pt x="75009" y="249958"/>
                  <a:pt x="75009" y="232204"/>
                </a:cubicBezTo>
                <a:cubicBezTo>
                  <a:pt x="75009" y="214450"/>
                  <a:pt x="89402" y="200057"/>
                  <a:pt x="107156" y="200057"/>
                </a:cubicBezTo>
                <a:close/>
                <a:moveTo>
                  <a:pt x="42862" y="328630"/>
                </a:moveTo>
                <a:cubicBezTo>
                  <a:pt x="50356" y="299241"/>
                  <a:pt x="76826" y="278674"/>
                  <a:pt x="107156" y="278674"/>
                </a:cubicBezTo>
                <a:cubicBezTo>
                  <a:pt x="137486" y="278674"/>
                  <a:pt x="163955" y="299241"/>
                  <a:pt x="171450" y="328630"/>
                </a:cubicBezTo>
                <a:moveTo>
                  <a:pt x="128587" y="71470"/>
                </a:moveTo>
                <a:lnTo>
                  <a:pt x="92868" y="71470"/>
                </a:lnTo>
              </a:path>
            </a:pathLst>
          </a:custGeom>
          <a:noFill/>
          <a:ln w="14287">
            <a:solidFill>
              <a:srgbClr val="FFFFFF"/>
            </a:solidFill>
          </a:ln>
        </p:spPr>
        <p:txBody>
          <a:bodyPr rtlCol="0" anchor="ctr"/>
          <a:lstStyle/>
          <a:p>
            <a:pPr algn="ct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0D9D94-1502-A6A7-591A-AE3F1C718AC6}"/>
              </a:ext>
            </a:extLst>
          </p:cNvPr>
          <p:cNvSpPr>
            <a:spLocks noGrp="1"/>
          </p:cNvSpPr>
          <p:nvPr>
            <p:ph type="title"/>
          </p:nvPr>
        </p:nvSpPr>
        <p:spPr/>
        <p:txBody>
          <a:bodyPr>
            <a:normAutofit fontScale="90000"/>
          </a:bodyPr>
          <a:lstStyle/>
          <a:p>
            <a:r>
              <a:rPr lang="es-EC" b="1" dirty="0"/>
              <a:t>DOCTRINA GENERAL SOBRE LOS PROCEDIMIENTOS </a:t>
            </a:r>
          </a:p>
        </p:txBody>
      </p:sp>
      <p:sp>
        <p:nvSpPr>
          <p:cNvPr id="4" name="CuadroTexto 3">
            <a:extLst>
              <a:ext uri="{FF2B5EF4-FFF2-40B4-BE49-F238E27FC236}">
                <a16:creationId xmlns:a16="http://schemas.microsoft.com/office/drawing/2014/main" id="{BBEC128B-18B9-BE1D-925A-2ADAC935EA67}"/>
              </a:ext>
            </a:extLst>
          </p:cNvPr>
          <p:cNvSpPr txBox="1"/>
          <p:nvPr/>
        </p:nvSpPr>
        <p:spPr>
          <a:xfrm>
            <a:off x="457199" y="1305342"/>
            <a:ext cx="8466083" cy="3477875"/>
          </a:xfrm>
          <a:prstGeom prst="rect">
            <a:avLst/>
          </a:prstGeom>
          <a:noFill/>
        </p:spPr>
        <p:txBody>
          <a:bodyPr wrap="square">
            <a:spAutoFit/>
          </a:bodyPr>
          <a:lstStyle/>
          <a:p>
            <a:pPr algn="just" rtl="0">
              <a:buNone/>
            </a:pPr>
            <a:r>
              <a:rPr lang="es-ES" sz="2000" dirty="0">
                <a:latin typeface="Aharoni" panose="02010803020104030203" pitchFamily="2" charset="-79"/>
                <a:cs typeface="Aharoni" panose="02010803020104030203" pitchFamily="2" charset="-79"/>
              </a:rPr>
              <a:t>- El procedimiento es el conjunto de actos ordenados jurídicamente que deben cumplir las partes y el órgano jurisdiccional para resolver un conflicto de intereses o proteger un derecho. Según la doctrina procesal moderna, los procedimientos pueden clasificarse por su naturaleza, finalidad o por las materias que regulan.</a:t>
            </a:r>
          </a:p>
          <a:p>
            <a:pPr algn="just" rtl="0">
              <a:buNone/>
            </a:pPr>
            <a:endParaRPr lang="es-ES" sz="2000" dirty="0">
              <a:latin typeface="Aharoni" panose="02010803020104030203" pitchFamily="2" charset="-79"/>
              <a:cs typeface="Aharoni" panose="02010803020104030203" pitchFamily="2" charset="-79"/>
            </a:endParaRPr>
          </a:p>
          <a:p>
            <a:pPr algn="just" rtl="0"/>
            <a:r>
              <a:rPr lang="es-ES" sz="2000" dirty="0">
                <a:latin typeface="Aharoni" panose="02010803020104030203" pitchFamily="2" charset="-79"/>
                <a:cs typeface="Aharoni" panose="02010803020104030203" pitchFamily="2" charset="-79"/>
              </a:rPr>
              <a:t>- En el caso del COGEP, el procedimiento está regulado conforme a criterios de complejidad del asunto y naturaleza de los derechos en litigio. La simplificación permite canalizar los conflictos conforme a su importancia jurídica y social, reservando los procedimientos más extensos para causas más complejas.</a:t>
            </a:r>
          </a:p>
        </p:txBody>
      </p:sp>
    </p:spTree>
    <p:extLst>
      <p:ext uri="{BB962C8B-B14F-4D97-AF65-F5344CB8AC3E}">
        <p14:creationId xmlns:p14="http://schemas.microsoft.com/office/powerpoint/2010/main" val="122098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61662" y="2051010"/>
            <a:ext cx="5622708" cy="1022310"/>
            <a:chOff x="204462" y="1431234"/>
            <a:chExt cx="5622708" cy="1022310"/>
          </a:xfrm>
        </p:grpSpPr>
        <p:sp>
          <p:nvSpPr>
            <p:cNvPr id="2" name="Rounded Rectangle 1"/>
            <p:cNvSpPr/>
            <p:nvPr/>
          </p:nvSpPr>
          <p:spPr>
            <a:xfrm>
              <a:off x="204462" y="1431234"/>
              <a:ext cx="5622708" cy="1022310"/>
            </a:xfrm>
            <a:custGeom>
              <a:avLst/>
              <a:gdLst/>
              <a:ahLst/>
              <a:cxnLst/>
              <a:rect l="0" t="0" r="0" b="0"/>
              <a:pathLst>
                <a:path w="5622708" h="1022310">
                  <a:moveTo>
                    <a:pt x="0" y="0"/>
                  </a:moveTo>
                  <a:lnTo>
                    <a:pt x="5622708" y="0"/>
                  </a:lnTo>
                  <a:lnTo>
                    <a:pt x="5622708" y="1022310"/>
                  </a:lnTo>
                  <a:lnTo>
                    <a:pt x="0" y="1022310"/>
                  </a:lnTo>
                  <a:close/>
                </a:path>
              </a:pathLst>
            </a:custGeom>
            <a:solidFill>
              <a:srgbClr val="E55753"/>
            </a:solidFill>
            <a:ln>
              <a:noFill/>
            </a:ln>
          </p:spPr>
          <p:txBody>
            <a:bodyPr rtlCol="0" anchor="ctr"/>
            <a:lstStyle/>
            <a:p>
              <a:pPr algn="ctr"/>
              <a:endParaRPr/>
            </a:p>
          </p:txBody>
        </p:sp>
        <p:sp>
          <p:nvSpPr>
            <p:cNvPr id="3" name="Rounded Rectangle 2"/>
            <p:cNvSpPr/>
            <p:nvPr/>
          </p:nvSpPr>
          <p:spPr>
            <a:xfrm>
              <a:off x="204462" y="1431234"/>
              <a:ext cx="5622708" cy="1022310"/>
            </a:xfrm>
            <a:custGeom>
              <a:avLst/>
              <a:gdLst/>
              <a:ahLst/>
              <a:cxnLst/>
              <a:rect l="0" t="0" r="0" b="0"/>
              <a:pathLst>
                <a:path w="5622708" h="1022310">
                  <a:moveTo>
                    <a:pt x="0" y="0"/>
                  </a:moveTo>
                  <a:lnTo>
                    <a:pt x="5622708" y="0"/>
                  </a:lnTo>
                  <a:lnTo>
                    <a:pt x="5622708" y="1022310"/>
                  </a:lnTo>
                  <a:lnTo>
                    <a:pt x="0" y="1022310"/>
                  </a:lnTo>
                  <a:close/>
                </a:path>
              </a:pathLst>
            </a:custGeom>
            <a:noFill/>
            <a:ln w="12778">
              <a:solidFill>
                <a:srgbClr val="FFFFFF"/>
              </a:solidFill>
            </a:ln>
          </p:spPr>
          <p:txBody>
            <a:bodyPr rtlCol="0" anchor="ctr"/>
            <a:lstStyle/>
            <a:p>
              <a:pPr algn="ctr"/>
              <a:endParaRPr/>
            </a:p>
          </p:txBody>
        </p:sp>
      </p:grpSp>
      <p:sp>
        <p:nvSpPr>
          <p:cNvPr id="5" name="Rounded Rectangle 4"/>
          <p:cNvSpPr/>
          <p:nvPr/>
        </p:nvSpPr>
        <p:spPr>
          <a:xfrm>
            <a:off x="5590050" y="1948779"/>
            <a:ext cx="1388638" cy="1226772"/>
          </a:xfrm>
          <a:custGeom>
            <a:avLst/>
            <a:gdLst/>
            <a:ahLst/>
            <a:cxnLst/>
            <a:rect l="0" t="0" r="0" b="0"/>
            <a:pathLst>
              <a:path w="1388638" h="1226772">
                <a:moveTo>
                  <a:pt x="1388638" y="1226772"/>
                </a:moveTo>
                <a:lnTo>
                  <a:pt x="0" y="1226772"/>
                </a:lnTo>
                <a:lnTo>
                  <a:pt x="694317" y="0"/>
                </a:lnTo>
                <a:close/>
              </a:path>
            </a:pathLst>
          </a:custGeom>
          <a:noFill/>
          <a:ln w="12778">
            <a:solidFill>
              <a:srgbClr val="E55753"/>
            </a:solidFill>
          </a:ln>
        </p:spPr>
        <p:txBody>
          <a:bodyPr rtlCol="0" anchor="ctr"/>
          <a:lstStyle/>
          <a:p>
            <a:pPr algn="ctr"/>
            <a:endParaRPr/>
          </a:p>
        </p:txBody>
      </p:sp>
      <p:grpSp>
        <p:nvGrpSpPr>
          <p:cNvPr id="8" name="Group 7"/>
          <p:cNvGrpSpPr/>
          <p:nvPr/>
        </p:nvGrpSpPr>
        <p:grpSpPr>
          <a:xfrm>
            <a:off x="661662" y="3380015"/>
            <a:ext cx="5622708" cy="1022310"/>
            <a:chOff x="204462" y="2760239"/>
            <a:chExt cx="5622708" cy="1022310"/>
          </a:xfrm>
        </p:grpSpPr>
        <p:sp>
          <p:nvSpPr>
            <p:cNvPr id="6" name="Rounded Rectangle 5"/>
            <p:cNvSpPr/>
            <p:nvPr/>
          </p:nvSpPr>
          <p:spPr>
            <a:xfrm>
              <a:off x="204462" y="2760239"/>
              <a:ext cx="5622708" cy="1022310"/>
            </a:xfrm>
            <a:custGeom>
              <a:avLst/>
              <a:gdLst/>
              <a:ahLst/>
              <a:cxnLst/>
              <a:rect l="0" t="0" r="0" b="0"/>
              <a:pathLst>
                <a:path w="5622708" h="1022310">
                  <a:moveTo>
                    <a:pt x="0" y="1022310"/>
                  </a:moveTo>
                  <a:lnTo>
                    <a:pt x="0" y="0"/>
                  </a:lnTo>
                  <a:lnTo>
                    <a:pt x="5622708" y="0"/>
                  </a:lnTo>
                  <a:lnTo>
                    <a:pt x="5622708" y="1022310"/>
                  </a:lnTo>
                  <a:close/>
                </a:path>
              </a:pathLst>
            </a:custGeom>
            <a:solidFill>
              <a:srgbClr val="4E88E7"/>
            </a:solidFill>
            <a:ln>
              <a:noFill/>
            </a:ln>
          </p:spPr>
          <p:txBody>
            <a:bodyPr rtlCol="0" anchor="ctr"/>
            <a:lstStyle/>
            <a:p>
              <a:pPr algn="ctr"/>
              <a:endParaRPr/>
            </a:p>
          </p:txBody>
        </p:sp>
        <p:sp>
          <p:nvSpPr>
            <p:cNvPr id="7" name="Rounded Rectangle 6"/>
            <p:cNvSpPr/>
            <p:nvPr/>
          </p:nvSpPr>
          <p:spPr>
            <a:xfrm>
              <a:off x="204462" y="2760239"/>
              <a:ext cx="5622708" cy="1022310"/>
            </a:xfrm>
            <a:custGeom>
              <a:avLst/>
              <a:gdLst/>
              <a:ahLst/>
              <a:cxnLst/>
              <a:rect l="0" t="0" r="0" b="0"/>
              <a:pathLst>
                <a:path w="5622708" h="1022310">
                  <a:moveTo>
                    <a:pt x="0" y="1022310"/>
                  </a:moveTo>
                  <a:lnTo>
                    <a:pt x="0" y="0"/>
                  </a:lnTo>
                  <a:lnTo>
                    <a:pt x="5622708" y="0"/>
                  </a:lnTo>
                  <a:lnTo>
                    <a:pt x="5622708" y="1022310"/>
                  </a:lnTo>
                  <a:close/>
                </a:path>
              </a:pathLst>
            </a:custGeom>
            <a:noFill/>
            <a:ln w="12778">
              <a:solidFill>
                <a:srgbClr val="FFFFFF"/>
              </a:solidFill>
            </a:ln>
          </p:spPr>
          <p:txBody>
            <a:bodyPr rtlCol="0" anchor="ctr"/>
            <a:lstStyle/>
            <a:p>
              <a:pPr algn="ctr"/>
              <a:endParaRPr/>
            </a:p>
          </p:txBody>
        </p:sp>
      </p:grpSp>
      <p:sp>
        <p:nvSpPr>
          <p:cNvPr id="9" name="Rounded Rectangle 8"/>
          <p:cNvSpPr/>
          <p:nvPr/>
        </p:nvSpPr>
        <p:spPr>
          <a:xfrm>
            <a:off x="4831837" y="3277784"/>
            <a:ext cx="2898690" cy="1226772"/>
          </a:xfrm>
          <a:custGeom>
            <a:avLst/>
            <a:gdLst/>
            <a:ahLst/>
            <a:cxnLst/>
            <a:rect l="0" t="0" r="0" b="0"/>
            <a:pathLst>
              <a:path w="2898690" h="1226772">
                <a:moveTo>
                  <a:pt x="2898690" y="1226772"/>
                </a:moveTo>
                <a:lnTo>
                  <a:pt x="0" y="1226772"/>
                </a:lnTo>
                <a:lnTo>
                  <a:pt x="698578" y="0"/>
                </a:lnTo>
                <a:lnTo>
                  <a:pt x="2204099" y="0"/>
                </a:lnTo>
                <a:close/>
              </a:path>
            </a:pathLst>
          </a:custGeom>
          <a:noFill/>
          <a:ln w="12778">
            <a:solidFill>
              <a:srgbClr val="4E88E7"/>
            </a:solidFill>
          </a:ln>
        </p:spPr>
        <p:txBody>
          <a:bodyPr rtlCol="0" anchor="ctr"/>
          <a:lstStyle/>
          <a:p>
            <a:pPr algn="ctr"/>
            <a:endParaRPr/>
          </a:p>
        </p:txBody>
      </p:sp>
      <p:grpSp>
        <p:nvGrpSpPr>
          <p:cNvPr id="12" name="Group 11"/>
          <p:cNvGrpSpPr/>
          <p:nvPr/>
        </p:nvGrpSpPr>
        <p:grpSpPr>
          <a:xfrm>
            <a:off x="864802" y="4811249"/>
            <a:ext cx="5622756" cy="1022310"/>
            <a:chOff x="204462" y="4089243"/>
            <a:chExt cx="5622756" cy="1022310"/>
          </a:xfrm>
        </p:grpSpPr>
        <p:sp>
          <p:nvSpPr>
            <p:cNvPr id="10" name="Rounded Rectangle 9"/>
            <p:cNvSpPr/>
            <p:nvPr/>
          </p:nvSpPr>
          <p:spPr>
            <a:xfrm>
              <a:off x="204462" y="4089243"/>
              <a:ext cx="5622756" cy="1022310"/>
            </a:xfrm>
            <a:custGeom>
              <a:avLst/>
              <a:gdLst/>
              <a:ahLst/>
              <a:cxnLst/>
              <a:rect l="0" t="0" r="0" b="0"/>
              <a:pathLst>
                <a:path w="5622756" h="1022310">
                  <a:moveTo>
                    <a:pt x="0" y="1022310"/>
                  </a:moveTo>
                  <a:lnTo>
                    <a:pt x="0" y="0"/>
                  </a:lnTo>
                  <a:lnTo>
                    <a:pt x="5622756" y="0"/>
                  </a:lnTo>
                  <a:lnTo>
                    <a:pt x="5622707" y="1022310"/>
                  </a:lnTo>
                  <a:close/>
                </a:path>
              </a:pathLst>
            </a:custGeom>
            <a:solidFill>
              <a:srgbClr val="3CC583"/>
            </a:solidFill>
            <a:ln>
              <a:noFill/>
            </a:ln>
          </p:spPr>
          <p:txBody>
            <a:bodyPr rtlCol="0" anchor="ctr"/>
            <a:lstStyle/>
            <a:p>
              <a:pPr algn="ctr"/>
              <a:endParaRPr/>
            </a:p>
          </p:txBody>
        </p:sp>
        <p:sp>
          <p:nvSpPr>
            <p:cNvPr id="11" name="Rounded Rectangle 10"/>
            <p:cNvSpPr/>
            <p:nvPr/>
          </p:nvSpPr>
          <p:spPr>
            <a:xfrm>
              <a:off x="204462" y="4089243"/>
              <a:ext cx="5622756" cy="1022310"/>
            </a:xfrm>
            <a:custGeom>
              <a:avLst/>
              <a:gdLst/>
              <a:ahLst/>
              <a:cxnLst/>
              <a:rect l="0" t="0" r="0" b="0"/>
              <a:pathLst>
                <a:path w="5622756" h="1022310">
                  <a:moveTo>
                    <a:pt x="0" y="1022310"/>
                  </a:moveTo>
                  <a:lnTo>
                    <a:pt x="0" y="0"/>
                  </a:lnTo>
                  <a:lnTo>
                    <a:pt x="5622756" y="0"/>
                  </a:lnTo>
                  <a:lnTo>
                    <a:pt x="5622707" y="1022310"/>
                  </a:lnTo>
                  <a:close/>
                </a:path>
              </a:pathLst>
            </a:custGeom>
            <a:noFill/>
            <a:ln w="12778">
              <a:solidFill>
                <a:srgbClr val="FFFFFF"/>
              </a:solidFill>
            </a:ln>
          </p:spPr>
          <p:txBody>
            <a:bodyPr rtlCol="0" anchor="ctr"/>
            <a:lstStyle/>
            <a:p>
              <a:pPr algn="ctr"/>
              <a:endParaRPr/>
            </a:p>
          </p:txBody>
        </p:sp>
      </p:grpSp>
      <p:sp>
        <p:nvSpPr>
          <p:cNvPr id="13" name="Rounded Rectangle 12"/>
          <p:cNvSpPr/>
          <p:nvPr/>
        </p:nvSpPr>
        <p:spPr>
          <a:xfrm>
            <a:off x="4077883" y="4606788"/>
            <a:ext cx="4404454" cy="1226772"/>
          </a:xfrm>
          <a:custGeom>
            <a:avLst/>
            <a:gdLst/>
            <a:ahLst/>
            <a:cxnLst/>
            <a:rect l="0" t="0" r="0" b="0"/>
            <a:pathLst>
              <a:path w="4404454" h="1226772">
                <a:moveTo>
                  <a:pt x="4404454" y="1226772"/>
                </a:moveTo>
                <a:lnTo>
                  <a:pt x="0" y="1226772"/>
                </a:lnTo>
                <a:lnTo>
                  <a:pt x="698578" y="0"/>
                </a:lnTo>
                <a:lnTo>
                  <a:pt x="3710135" y="0"/>
                </a:lnTo>
                <a:close/>
              </a:path>
            </a:pathLst>
          </a:custGeom>
          <a:noFill/>
          <a:ln w="12778">
            <a:solidFill>
              <a:srgbClr val="3CC583"/>
            </a:solidFill>
          </a:ln>
        </p:spPr>
        <p:txBody>
          <a:bodyPr rtlCol="0" anchor="ctr"/>
          <a:lstStyle/>
          <a:p>
            <a:pPr algn="ctr"/>
            <a:endParaRPr/>
          </a:p>
        </p:txBody>
      </p:sp>
      <p:sp>
        <p:nvSpPr>
          <p:cNvPr id="14" name="TextBox 13"/>
          <p:cNvSpPr txBox="1"/>
          <p:nvPr/>
        </p:nvSpPr>
        <p:spPr>
          <a:xfrm>
            <a:off x="2817970" y="1024440"/>
            <a:ext cx="3948674" cy="298173"/>
          </a:xfrm>
          <a:prstGeom prst="rect">
            <a:avLst/>
          </a:prstGeom>
          <a:noFill/>
          <a:ln>
            <a:noFill/>
          </a:ln>
        </p:spPr>
        <p:txBody>
          <a:bodyPr wrap="none" lIns="0" tIns="0" rIns="0" bIns="0" anchor="t">
            <a:spAutoFit/>
          </a:bodyPr>
          <a:lstStyle/>
          <a:p>
            <a:pPr algn="ctr"/>
            <a:r>
              <a:rPr sz="1600" b="1">
                <a:solidFill>
                  <a:srgbClr val="484848"/>
                </a:solidFill>
                <a:latin typeface="Roboto"/>
              </a:rPr>
              <a:t>Jerarquía de Procedimientos Legales</a:t>
            </a:r>
          </a:p>
        </p:txBody>
      </p:sp>
      <p:sp>
        <p:nvSpPr>
          <p:cNvPr id="15" name="TextBox 14"/>
          <p:cNvSpPr txBox="1"/>
          <p:nvPr/>
        </p:nvSpPr>
        <p:spPr>
          <a:xfrm>
            <a:off x="3336708" y="2476973"/>
            <a:ext cx="2907847" cy="307777"/>
          </a:xfrm>
          <a:prstGeom prst="rect">
            <a:avLst/>
          </a:prstGeom>
          <a:noFill/>
          <a:ln>
            <a:noFill/>
          </a:ln>
        </p:spPr>
        <p:txBody>
          <a:bodyPr wrap="none" lIns="0" tIns="0" rIns="0" bIns="0" anchor="t">
            <a:spAutoFit/>
          </a:bodyPr>
          <a:lstStyle/>
          <a:p>
            <a:pPr algn="l"/>
            <a:r>
              <a:rPr sz="2000" b="0" dirty="0" err="1">
                <a:latin typeface="Roboto"/>
              </a:rPr>
              <a:t>Procedimientos</a:t>
            </a:r>
            <a:r>
              <a:rPr sz="2000" b="0" dirty="0">
                <a:latin typeface="Roboto"/>
              </a:rPr>
              <a:t> </a:t>
            </a:r>
            <a:r>
              <a:rPr sz="2000" b="0" dirty="0" err="1">
                <a:latin typeface="Roboto"/>
              </a:rPr>
              <a:t>Extensos</a:t>
            </a:r>
            <a:endParaRPr sz="2000" b="0" dirty="0">
              <a:latin typeface="Roboto"/>
            </a:endParaRPr>
          </a:p>
        </p:txBody>
      </p:sp>
      <p:sp>
        <p:nvSpPr>
          <p:cNvPr id="16" name="TextBox 15"/>
          <p:cNvSpPr txBox="1"/>
          <p:nvPr/>
        </p:nvSpPr>
        <p:spPr>
          <a:xfrm>
            <a:off x="5955441" y="2689954"/>
            <a:ext cx="166125" cy="357808"/>
          </a:xfrm>
          <a:prstGeom prst="rect">
            <a:avLst/>
          </a:prstGeom>
          <a:noFill/>
          <a:ln>
            <a:noFill/>
          </a:ln>
        </p:spPr>
        <p:txBody>
          <a:bodyPr wrap="none" lIns="0" tIns="0" rIns="0" bIns="0" anchor="t">
            <a:spAutoFit/>
          </a:bodyPr>
          <a:lstStyle/>
          <a:p>
            <a:pPr algn="ctr"/>
            <a:r>
              <a:rPr sz="1900" b="1">
                <a:solidFill>
                  <a:srgbClr val="FFFFFF"/>
                </a:solidFill>
                <a:latin typeface="Roboto"/>
              </a:rPr>
              <a:t>1</a:t>
            </a:r>
          </a:p>
        </p:txBody>
      </p:sp>
      <p:sp>
        <p:nvSpPr>
          <p:cNvPr id="17" name="TextBox 16"/>
          <p:cNvSpPr txBox="1"/>
          <p:nvPr/>
        </p:nvSpPr>
        <p:spPr>
          <a:xfrm>
            <a:off x="2621090" y="3805978"/>
            <a:ext cx="2875787" cy="307777"/>
          </a:xfrm>
          <a:prstGeom prst="rect">
            <a:avLst/>
          </a:prstGeom>
          <a:noFill/>
          <a:ln>
            <a:noFill/>
          </a:ln>
        </p:spPr>
        <p:txBody>
          <a:bodyPr wrap="none" lIns="0" tIns="0" rIns="0" bIns="0" anchor="t">
            <a:spAutoFit/>
          </a:bodyPr>
          <a:lstStyle/>
          <a:p>
            <a:pPr algn="l"/>
            <a:r>
              <a:rPr sz="2000" b="0" dirty="0" err="1">
                <a:solidFill>
                  <a:srgbClr val="FFFFFF"/>
                </a:solidFill>
                <a:latin typeface="Roboto"/>
              </a:rPr>
              <a:t>Procedimientos</a:t>
            </a:r>
            <a:r>
              <a:rPr sz="2000" b="0" dirty="0">
                <a:solidFill>
                  <a:srgbClr val="FFFFFF"/>
                </a:solidFill>
                <a:latin typeface="Roboto"/>
              </a:rPr>
              <a:t> </a:t>
            </a:r>
            <a:r>
              <a:rPr sz="2000" b="0" dirty="0" err="1">
                <a:solidFill>
                  <a:srgbClr val="FFFFFF"/>
                </a:solidFill>
                <a:latin typeface="Roboto"/>
              </a:rPr>
              <a:t>Estándar</a:t>
            </a:r>
            <a:endParaRPr sz="2000" b="0" dirty="0">
              <a:solidFill>
                <a:srgbClr val="FFFFFF"/>
              </a:solidFill>
              <a:latin typeface="Roboto"/>
            </a:endParaRPr>
          </a:p>
        </p:txBody>
      </p:sp>
      <p:sp>
        <p:nvSpPr>
          <p:cNvPr id="18" name="TextBox 17"/>
          <p:cNvSpPr txBox="1"/>
          <p:nvPr/>
        </p:nvSpPr>
        <p:spPr>
          <a:xfrm>
            <a:off x="5955441" y="3916728"/>
            <a:ext cx="166125" cy="357808"/>
          </a:xfrm>
          <a:prstGeom prst="rect">
            <a:avLst/>
          </a:prstGeom>
          <a:noFill/>
          <a:ln>
            <a:noFill/>
          </a:ln>
        </p:spPr>
        <p:txBody>
          <a:bodyPr wrap="none" lIns="0" tIns="0" rIns="0" bIns="0" anchor="t">
            <a:spAutoFit/>
          </a:bodyPr>
          <a:lstStyle/>
          <a:p>
            <a:pPr algn="ctr"/>
            <a:r>
              <a:rPr sz="1900" b="1">
                <a:solidFill>
                  <a:srgbClr val="FFFFFF"/>
                </a:solidFill>
                <a:latin typeface="Roboto"/>
              </a:rPr>
              <a:t>2</a:t>
            </a:r>
          </a:p>
        </p:txBody>
      </p:sp>
      <p:sp>
        <p:nvSpPr>
          <p:cNvPr id="19" name="TextBox 18"/>
          <p:cNvSpPr txBox="1"/>
          <p:nvPr/>
        </p:nvSpPr>
        <p:spPr>
          <a:xfrm>
            <a:off x="1905473" y="5032750"/>
            <a:ext cx="2162451" cy="738664"/>
          </a:xfrm>
          <a:prstGeom prst="rect">
            <a:avLst/>
          </a:prstGeom>
          <a:noFill/>
          <a:ln>
            <a:noFill/>
          </a:ln>
        </p:spPr>
        <p:txBody>
          <a:bodyPr wrap="none" lIns="0" tIns="0" rIns="0" bIns="0" anchor="t">
            <a:spAutoFit/>
          </a:bodyPr>
          <a:lstStyle/>
          <a:p>
            <a:pPr algn="l"/>
            <a:r>
              <a:rPr sz="2400" b="0" dirty="0" err="1">
                <a:solidFill>
                  <a:srgbClr val="FFFFFF"/>
                </a:solidFill>
                <a:latin typeface="Roboto"/>
              </a:rPr>
              <a:t>Procedimientos</a:t>
            </a:r>
            <a:r>
              <a:rPr sz="2400" b="0" dirty="0">
                <a:solidFill>
                  <a:srgbClr val="FFFFFF"/>
                </a:solidFill>
                <a:latin typeface="Roboto"/>
              </a:rPr>
              <a:t>
</a:t>
            </a:r>
            <a:r>
              <a:rPr sz="2400" b="0" dirty="0" err="1">
                <a:solidFill>
                  <a:srgbClr val="FFFFFF"/>
                </a:solidFill>
                <a:latin typeface="Roboto"/>
              </a:rPr>
              <a:t>Simplificados</a:t>
            </a:r>
            <a:endParaRPr sz="2400" b="0" dirty="0">
              <a:solidFill>
                <a:srgbClr val="FFFFFF"/>
              </a:solidFill>
              <a:latin typeface="Roboto"/>
            </a:endParaRPr>
          </a:p>
        </p:txBody>
      </p:sp>
      <p:sp>
        <p:nvSpPr>
          <p:cNvPr id="20" name="TextBox 19"/>
          <p:cNvSpPr txBox="1"/>
          <p:nvPr/>
        </p:nvSpPr>
        <p:spPr>
          <a:xfrm>
            <a:off x="5955441" y="5245732"/>
            <a:ext cx="166125" cy="357808"/>
          </a:xfrm>
          <a:prstGeom prst="rect">
            <a:avLst/>
          </a:prstGeom>
          <a:noFill/>
          <a:ln>
            <a:noFill/>
          </a:ln>
        </p:spPr>
        <p:txBody>
          <a:bodyPr wrap="none" lIns="0" tIns="0" rIns="0" bIns="0" anchor="t">
            <a:spAutoFit/>
          </a:bodyPr>
          <a:lstStyle/>
          <a:p>
            <a:pPr algn="ctr"/>
            <a:r>
              <a:rPr sz="1900" b="1">
                <a:solidFill>
                  <a:srgbClr val="FFFFFF"/>
                </a:solidFill>
                <a:latin typeface="Roboto"/>
              </a:rPr>
              <a:t>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A114F-E553-512F-77FF-A56ABAD92DED}"/>
              </a:ext>
            </a:extLst>
          </p:cNvPr>
          <p:cNvSpPr>
            <a:spLocks noGrp="1"/>
          </p:cNvSpPr>
          <p:nvPr>
            <p:ph type="title"/>
          </p:nvPr>
        </p:nvSpPr>
        <p:spPr/>
        <p:txBody>
          <a:bodyPr>
            <a:normAutofit fontScale="90000"/>
          </a:bodyPr>
          <a:lstStyle/>
          <a:p>
            <a:r>
              <a:rPr lang="es-ES" b="1" dirty="0"/>
              <a:t>CLASIFICACIÓN DE LOS PROCEDIMIENTOS EN EL COGEP</a:t>
            </a:r>
            <a:br>
              <a:rPr lang="es-ES" b="1" dirty="0"/>
            </a:br>
            <a:r>
              <a:rPr lang="es-ES" dirty="0"/>
              <a:t>El COGEP establece los siguientes tipos de procedimientos (Art. 332):</a:t>
            </a:r>
            <a:br>
              <a:rPr lang="es-ES" dirty="0"/>
            </a:br>
            <a:endParaRPr lang="es-EC" dirty="0"/>
          </a:p>
        </p:txBody>
      </p:sp>
    </p:spTree>
    <p:extLst>
      <p:ext uri="{BB962C8B-B14F-4D97-AF65-F5344CB8AC3E}">
        <p14:creationId xmlns:p14="http://schemas.microsoft.com/office/powerpoint/2010/main" val="1285520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BB9867-6076-9AED-6AE2-D385214661F4}"/>
              </a:ext>
            </a:extLst>
          </p:cNvPr>
          <p:cNvSpPr>
            <a:spLocks noGrp="1"/>
          </p:cNvSpPr>
          <p:nvPr>
            <p:ph type="title"/>
          </p:nvPr>
        </p:nvSpPr>
        <p:spPr/>
        <p:txBody>
          <a:bodyPr/>
          <a:lstStyle/>
          <a:p>
            <a:r>
              <a:rPr lang="es-EC" b="1" dirty="0"/>
              <a:t>PROCEDIMIENTO ORDINARIO</a:t>
            </a:r>
          </a:p>
        </p:txBody>
      </p:sp>
      <p:sp>
        <p:nvSpPr>
          <p:cNvPr id="4" name="CuadroTexto 3">
            <a:extLst>
              <a:ext uri="{FF2B5EF4-FFF2-40B4-BE49-F238E27FC236}">
                <a16:creationId xmlns:a16="http://schemas.microsoft.com/office/drawing/2014/main" id="{456C8ADE-2EAE-4CBD-6071-83A7066A1C15}"/>
              </a:ext>
            </a:extLst>
          </p:cNvPr>
          <p:cNvSpPr txBox="1"/>
          <p:nvPr/>
        </p:nvSpPr>
        <p:spPr>
          <a:xfrm>
            <a:off x="457200" y="1959527"/>
            <a:ext cx="8686800" cy="2246769"/>
          </a:xfrm>
          <a:prstGeom prst="rect">
            <a:avLst/>
          </a:prstGeom>
          <a:noFill/>
        </p:spPr>
        <p:txBody>
          <a:bodyPr wrap="square">
            <a:spAutoFit/>
          </a:bodyPr>
          <a:lstStyle/>
          <a:p>
            <a:pPr marL="342900" indent="-342900" algn="just" rtl="0">
              <a:buFontTx/>
              <a:buChar char="-"/>
            </a:pPr>
            <a:r>
              <a:rPr lang="es-ES" sz="2000" b="1" dirty="0">
                <a:latin typeface="Amasis MT Pro Black" panose="02040A04050005020304" pitchFamily="18" charset="0"/>
                <a:cs typeface="Aharoni" panose="02010803020104030203" pitchFamily="2" charset="-79"/>
              </a:rPr>
              <a:t>Es el procedimiento general, aplicable a todas las causas que no tengan una tramitación especial. Se aplica cuando el valor o la materia del proceso lo ameriten, especialmente si existe controversia compleja o requiere debate probatorio amplio.</a:t>
            </a:r>
          </a:p>
          <a:p>
            <a:pPr marL="342900" indent="-342900" algn="just" rtl="0">
              <a:buFontTx/>
              <a:buChar char="-"/>
            </a:pPr>
            <a:endParaRPr lang="es-ES" sz="2000" b="1" dirty="0">
              <a:latin typeface="Amasis MT Pro Black" panose="02040A04050005020304" pitchFamily="18" charset="0"/>
              <a:cs typeface="Aharoni" panose="02010803020104030203" pitchFamily="2" charset="-79"/>
            </a:endParaRPr>
          </a:p>
          <a:p>
            <a:pPr algn="just" rtl="0"/>
            <a:r>
              <a:rPr lang="es-ES" sz="2000" b="1" i="1" dirty="0">
                <a:latin typeface="Amasis MT Pro Black" panose="02040A04050005020304" pitchFamily="18" charset="0"/>
                <a:cs typeface="Aharoni" panose="02010803020104030203" pitchFamily="2" charset="-79"/>
              </a:rPr>
              <a:t>- Base legal:</a:t>
            </a:r>
            <a:r>
              <a:rPr lang="es-ES" sz="2000" b="1" dirty="0">
                <a:latin typeface="Amasis MT Pro Black" panose="02040A04050005020304" pitchFamily="18" charset="0"/>
                <a:cs typeface="Aharoni" panose="02010803020104030203" pitchFamily="2" charset="-79"/>
              </a:rPr>
              <a:t> Art. 332 numeral 1, en concordancia con los Arts. 333 al 370 COGEP</a:t>
            </a:r>
          </a:p>
        </p:txBody>
      </p:sp>
    </p:spTree>
    <p:extLst>
      <p:ext uri="{BB962C8B-B14F-4D97-AF65-F5344CB8AC3E}">
        <p14:creationId xmlns:p14="http://schemas.microsoft.com/office/powerpoint/2010/main" val="384091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49058" y="3556843"/>
            <a:ext cx="1284065" cy="1227296"/>
            <a:chOff x="1476375" y="2204293"/>
            <a:chExt cx="1284065" cy="1227296"/>
          </a:xfrm>
        </p:grpSpPr>
        <p:sp>
          <p:nvSpPr>
            <p:cNvPr id="2" name="Rounded Rectangle 1"/>
            <p:cNvSpPr/>
            <p:nvPr/>
          </p:nvSpPr>
          <p:spPr>
            <a:xfrm>
              <a:off x="1476375" y="2204293"/>
              <a:ext cx="1284065" cy="1227296"/>
            </a:xfrm>
            <a:custGeom>
              <a:avLst/>
              <a:gdLst/>
              <a:ahLst/>
              <a:cxnLst/>
              <a:rect l="0" t="0" r="0" b="0"/>
              <a:pathLst>
                <a:path w="1284065" h="1227296">
                  <a:moveTo>
                    <a:pt x="1096613" y="1227296"/>
                  </a:moveTo>
                  <a:lnTo>
                    <a:pt x="0" y="1227296"/>
                  </a:lnTo>
                  <a:cubicBezTo>
                    <a:pt x="10382" y="751427"/>
                    <a:pt x="201929" y="320325"/>
                    <a:pt x="508349" y="0"/>
                  </a:cubicBezTo>
                  <a:lnTo>
                    <a:pt x="1284065" y="775716"/>
                  </a:lnTo>
                  <a:cubicBezTo>
                    <a:pt x="1175384" y="896969"/>
                    <a:pt x="1106043" y="1054227"/>
                    <a:pt x="1096613" y="1227201"/>
                  </a:cubicBezTo>
                  <a:close/>
                </a:path>
              </a:pathLst>
            </a:custGeom>
            <a:solidFill>
              <a:srgbClr val="3CC583"/>
            </a:solidFill>
            <a:ln>
              <a:noFill/>
            </a:ln>
          </p:spPr>
          <p:txBody>
            <a:bodyPr rtlCol="0" anchor="ctr"/>
            <a:lstStyle/>
            <a:p>
              <a:pPr algn="ctr"/>
              <a:endParaRPr/>
            </a:p>
          </p:txBody>
        </p:sp>
        <p:sp>
          <p:nvSpPr>
            <p:cNvPr id="3" name="Rounded Rectangle 2"/>
            <p:cNvSpPr/>
            <p:nvPr/>
          </p:nvSpPr>
          <p:spPr>
            <a:xfrm>
              <a:off x="1476375" y="2204293"/>
              <a:ext cx="1284065" cy="1227296"/>
            </a:xfrm>
            <a:custGeom>
              <a:avLst/>
              <a:gdLst/>
              <a:ahLst/>
              <a:cxnLst/>
              <a:rect l="0" t="0" r="0" b="0"/>
              <a:pathLst>
                <a:path w="1284065" h="1227296">
                  <a:moveTo>
                    <a:pt x="1096613" y="1227296"/>
                  </a:moveTo>
                  <a:lnTo>
                    <a:pt x="0" y="1227296"/>
                  </a:lnTo>
                  <a:cubicBezTo>
                    <a:pt x="10382" y="751427"/>
                    <a:pt x="201929" y="320325"/>
                    <a:pt x="508349" y="0"/>
                  </a:cubicBezTo>
                  <a:lnTo>
                    <a:pt x="1284065" y="775716"/>
                  </a:lnTo>
                  <a:cubicBezTo>
                    <a:pt x="1175384" y="896969"/>
                    <a:pt x="1106043" y="1054227"/>
                    <a:pt x="1096613" y="1227201"/>
                  </a:cubicBezTo>
                  <a:close/>
                </a:path>
              </a:pathLst>
            </a:custGeom>
            <a:noFill/>
            <a:ln w="14287">
              <a:solidFill>
                <a:srgbClr val="FFFFFF"/>
              </a:solidFill>
            </a:ln>
          </p:spPr>
          <p:txBody>
            <a:bodyPr rtlCol="0" anchor="ctr"/>
            <a:lstStyle/>
            <a:p>
              <a:pPr algn="ctr"/>
              <a:endParaRPr/>
            </a:p>
          </p:txBody>
        </p:sp>
      </p:grpSp>
      <p:grpSp>
        <p:nvGrpSpPr>
          <p:cNvPr id="7" name="Group 6"/>
          <p:cNvGrpSpPr/>
          <p:nvPr/>
        </p:nvGrpSpPr>
        <p:grpSpPr>
          <a:xfrm>
            <a:off x="3314938" y="2990850"/>
            <a:ext cx="1227296" cy="1284065"/>
            <a:chOff x="2042255" y="1638300"/>
            <a:chExt cx="1227296" cy="1284065"/>
          </a:xfrm>
        </p:grpSpPr>
        <p:sp>
          <p:nvSpPr>
            <p:cNvPr id="5" name="Rounded Rectangle 4"/>
            <p:cNvSpPr/>
            <p:nvPr/>
          </p:nvSpPr>
          <p:spPr>
            <a:xfrm>
              <a:off x="2042255" y="1638300"/>
              <a:ext cx="1227296" cy="1284065"/>
            </a:xfrm>
            <a:custGeom>
              <a:avLst/>
              <a:gdLst/>
              <a:ahLst/>
              <a:cxnLst/>
              <a:rect l="0" t="0" r="0" b="0"/>
              <a:pathLst>
                <a:path w="1227296" h="1284065">
                  <a:moveTo>
                    <a:pt x="775716" y="1284065"/>
                  </a:moveTo>
                  <a:lnTo>
                    <a:pt x="0" y="508349"/>
                  </a:lnTo>
                  <a:cubicBezTo>
                    <a:pt x="320325" y="201834"/>
                    <a:pt x="751522" y="10382"/>
                    <a:pt x="1227296" y="0"/>
                  </a:cubicBezTo>
                  <a:lnTo>
                    <a:pt x="1227296" y="1096613"/>
                  </a:lnTo>
                  <a:cubicBezTo>
                    <a:pt x="1054322" y="1106138"/>
                    <a:pt x="897064" y="1175384"/>
                    <a:pt x="775811" y="1284065"/>
                  </a:cubicBezTo>
                  <a:close/>
                </a:path>
              </a:pathLst>
            </a:custGeom>
            <a:solidFill>
              <a:srgbClr val="92BD39"/>
            </a:solidFill>
            <a:ln>
              <a:noFill/>
            </a:ln>
          </p:spPr>
          <p:txBody>
            <a:bodyPr rtlCol="0" anchor="ctr"/>
            <a:lstStyle/>
            <a:p>
              <a:pPr algn="ctr"/>
              <a:endParaRPr/>
            </a:p>
          </p:txBody>
        </p:sp>
        <p:sp>
          <p:nvSpPr>
            <p:cNvPr id="6" name="Rounded Rectangle 5"/>
            <p:cNvSpPr/>
            <p:nvPr/>
          </p:nvSpPr>
          <p:spPr>
            <a:xfrm>
              <a:off x="2042255" y="1638300"/>
              <a:ext cx="1227296" cy="1284065"/>
            </a:xfrm>
            <a:custGeom>
              <a:avLst/>
              <a:gdLst/>
              <a:ahLst/>
              <a:cxnLst/>
              <a:rect l="0" t="0" r="0" b="0"/>
              <a:pathLst>
                <a:path w="1227296" h="1284065">
                  <a:moveTo>
                    <a:pt x="775716" y="1284065"/>
                  </a:moveTo>
                  <a:lnTo>
                    <a:pt x="0" y="508349"/>
                  </a:lnTo>
                  <a:cubicBezTo>
                    <a:pt x="320325" y="201834"/>
                    <a:pt x="751522" y="10382"/>
                    <a:pt x="1227296" y="0"/>
                  </a:cubicBezTo>
                  <a:lnTo>
                    <a:pt x="1227296" y="1096613"/>
                  </a:lnTo>
                  <a:cubicBezTo>
                    <a:pt x="1054322" y="1106138"/>
                    <a:pt x="897064" y="1175384"/>
                    <a:pt x="775811" y="1284065"/>
                  </a:cubicBezTo>
                  <a:close/>
                </a:path>
              </a:pathLst>
            </a:custGeom>
            <a:noFill/>
            <a:ln w="14287">
              <a:solidFill>
                <a:srgbClr val="FFFFFF"/>
              </a:solidFill>
            </a:ln>
          </p:spPr>
          <p:txBody>
            <a:bodyPr rtlCol="0" anchor="ctr"/>
            <a:lstStyle/>
            <a:p>
              <a:pPr algn="ctr"/>
              <a:endParaRPr/>
            </a:p>
          </p:txBody>
        </p:sp>
      </p:grpSp>
      <p:grpSp>
        <p:nvGrpSpPr>
          <p:cNvPr id="10" name="Group 9"/>
          <p:cNvGrpSpPr/>
          <p:nvPr/>
        </p:nvGrpSpPr>
        <p:grpSpPr>
          <a:xfrm>
            <a:off x="4623758" y="2990850"/>
            <a:ext cx="1227296" cy="1284065"/>
            <a:chOff x="3351075" y="1638300"/>
            <a:chExt cx="1227296" cy="1284065"/>
          </a:xfrm>
        </p:grpSpPr>
        <p:sp>
          <p:nvSpPr>
            <p:cNvPr id="8" name="Rounded Rectangle 7"/>
            <p:cNvSpPr/>
            <p:nvPr/>
          </p:nvSpPr>
          <p:spPr>
            <a:xfrm>
              <a:off x="3351075" y="1638300"/>
              <a:ext cx="1227296" cy="1284065"/>
            </a:xfrm>
            <a:custGeom>
              <a:avLst/>
              <a:gdLst/>
              <a:ahLst/>
              <a:cxnLst/>
              <a:rect l="0" t="0" r="0" b="0"/>
              <a:pathLst>
                <a:path w="1227296" h="1284065">
                  <a:moveTo>
                    <a:pt x="0" y="0"/>
                  </a:moveTo>
                  <a:cubicBezTo>
                    <a:pt x="475868" y="10382"/>
                    <a:pt x="906970" y="201929"/>
                    <a:pt x="1227296" y="508349"/>
                  </a:cubicBezTo>
                  <a:lnTo>
                    <a:pt x="451580" y="1284065"/>
                  </a:lnTo>
                  <a:cubicBezTo>
                    <a:pt x="330326" y="1175384"/>
                    <a:pt x="173069" y="1106043"/>
                    <a:pt x="95" y="1096613"/>
                  </a:cubicBezTo>
                  <a:lnTo>
                    <a:pt x="95" y="0"/>
                  </a:lnTo>
                  <a:close/>
                </a:path>
              </a:pathLst>
            </a:custGeom>
            <a:solidFill>
              <a:srgbClr val="E0CB15"/>
            </a:solidFill>
            <a:ln>
              <a:noFill/>
            </a:ln>
          </p:spPr>
          <p:txBody>
            <a:bodyPr rtlCol="0" anchor="ctr"/>
            <a:lstStyle/>
            <a:p>
              <a:pPr algn="ctr"/>
              <a:endParaRPr/>
            </a:p>
          </p:txBody>
        </p:sp>
        <p:sp>
          <p:nvSpPr>
            <p:cNvPr id="9" name="Rounded Rectangle 8"/>
            <p:cNvSpPr/>
            <p:nvPr/>
          </p:nvSpPr>
          <p:spPr>
            <a:xfrm>
              <a:off x="3351075" y="1638300"/>
              <a:ext cx="1227296" cy="1284065"/>
            </a:xfrm>
            <a:custGeom>
              <a:avLst/>
              <a:gdLst/>
              <a:ahLst/>
              <a:cxnLst/>
              <a:rect l="0" t="0" r="0" b="0"/>
              <a:pathLst>
                <a:path w="1227296" h="1284065">
                  <a:moveTo>
                    <a:pt x="0" y="0"/>
                  </a:moveTo>
                  <a:cubicBezTo>
                    <a:pt x="475868" y="10382"/>
                    <a:pt x="906970" y="201929"/>
                    <a:pt x="1227296" y="508349"/>
                  </a:cubicBezTo>
                  <a:lnTo>
                    <a:pt x="451580" y="1284065"/>
                  </a:lnTo>
                  <a:cubicBezTo>
                    <a:pt x="330326" y="1175384"/>
                    <a:pt x="173069" y="1106043"/>
                    <a:pt x="95" y="1096613"/>
                  </a:cubicBezTo>
                  <a:lnTo>
                    <a:pt x="95" y="0"/>
                  </a:lnTo>
                  <a:close/>
                </a:path>
              </a:pathLst>
            </a:custGeom>
            <a:noFill/>
            <a:ln w="14287">
              <a:solidFill>
                <a:srgbClr val="FFFFFF"/>
              </a:solidFill>
            </a:ln>
          </p:spPr>
          <p:txBody>
            <a:bodyPr rtlCol="0" anchor="ctr"/>
            <a:lstStyle/>
            <a:p>
              <a:pPr algn="ctr"/>
              <a:endParaRPr/>
            </a:p>
          </p:txBody>
        </p:sp>
      </p:grpSp>
      <p:grpSp>
        <p:nvGrpSpPr>
          <p:cNvPr id="13" name="Group 12"/>
          <p:cNvGrpSpPr/>
          <p:nvPr/>
        </p:nvGrpSpPr>
        <p:grpSpPr>
          <a:xfrm>
            <a:off x="5133070" y="3556729"/>
            <a:ext cx="1284065" cy="1227296"/>
            <a:chOff x="3860387" y="2204179"/>
            <a:chExt cx="1284065" cy="1227296"/>
          </a:xfrm>
        </p:grpSpPr>
        <p:sp>
          <p:nvSpPr>
            <p:cNvPr id="11" name="Rounded Rectangle 10"/>
            <p:cNvSpPr/>
            <p:nvPr/>
          </p:nvSpPr>
          <p:spPr>
            <a:xfrm>
              <a:off x="3860387" y="2204179"/>
              <a:ext cx="1284065" cy="1227296"/>
            </a:xfrm>
            <a:custGeom>
              <a:avLst/>
              <a:gdLst/>
              <a:ahLst/>
              <a:cxnLst/>
              <a:rect l="0" t="0" r="0" b="0"/>
              <a:pathLst>
                <a:path w="1284065" h="1227296">
                  <a:moveTo>
                    <a:pt x="0" y="775716"/>
                  </a:moveTo>
                  <a:lnTo>
                    <a:pt x="775716" y="0"/>
                  </a:lnTo>
                  <a:cubicBezTo>
                    <a:pt x="1082230" y="320325"/>
                    <a:pt x="1273683" y="751522"/>
                    <a:pt x="1284065" y="1227296"/>
                  </a:cubicBezTo>
                  <a:lnTo>
                    <a:pt x="187452" y="1227296"/>
                  </a:lnTo>
                  <a:cubicBezTo>
                    <a:pt x="177927" y="1054322"/>
                    <a:pt x="108680" y="897064"/>
                    <a:pt x="0" y="775811"/>
                  </a:cubicBezTo>
                  <a:close/>
                </a:path>
              </a:pathLst>
            </a:custGeom>
            <a:solidFill>
              <a:srgbClr val="DE8431"/>
            </a:solidFill>
            <a:ln>
              <a:noFill/>
            </a:ln>
          </p:spPr>
          <p:txBody>
            <a:bodyPr rtlCol="0" anchor="ctr"/>
            <a:lstStyle/>
            <a:p>
              <a:pPr algn="ctr"/>
              <a:endParaRPr/>
            </a:p>
          </p:txBody>
        </p:sp>
        <p:sp>
          <p:nvSpPr>
            <p:cNvPr id="12" name="Rounded Rectangle 11"/>
            <p:cNvSpPr/>
            <p:nvPr/>
          </p:nvSpPr>
          <p:spPr>
            <a:xfrm>
              <a:off x="3860387" y="2204179"/>
              <a:ext cx="1284065" cy="1227296"/>
            </a:xfrm>
            <a:custGeom>
              <a:avLst/>
              <a:gdLst/>
              <a:ahLst/>
              <a:cxnLst/>
              <a:rect l="0" t="0" r="0" b="0"/>
              <a:pathLst>
                <a:path w="1284065" h="1227296">
                  <a:moveTo>
                    <a:pt x="0" y="775716"/>
                  </a:moveTo>
                  <a:lnTo>
                    <a:pt x="775716" y="0"/>
                  </a:lnTo>
                  <a:cubicBezTo>
                    <a:pt x="1082230" y="320325"/>
                    <a:pt x="1273683" y="751522"/>
                    <a:pt x="1284065" y="1227296"/>
                  </a:cubicBezTo>
                  <a:lnTo>
                    <a:pt x="187452" y="1227296"/>
                  </a:lnTo>
                  <a:cubicBezTo>
                    <a:pt x="177927" y="1054322"/>
                    <a:pt x="108680" y="897064"/>
                    <a:pt x="0" y="775811"/>
                  </a:cubicBezTo>
                  <a:close/>
                </a:path>
              </a:pathLst>
            </a:custGeom>
            <a:noFill/>
            <a:ln w="14287">
              <a:solidFill>
                <a:srgbClr val="FFFFFF"/>
              </a:solidFill>
            </a:ln>
          </p:spPr>
          <p:txBody>
            <a:bodyPr rtlCol="0" anchor="ctr"/>
            <a:lstStyle/>
            <a:p>
              <a:pPr algn="ctr"/>
              <a:endParaRPr/>
            </a:p>
          </p:txBody>
        </p:sp>
      </p:grpSp>
      <p:sp>
        <p:nvSpPr>
          <p:cNvPr id="14" name="TextBox 13"/>
          <p:cNvSpPr txBox="1"/>
          <p:nvPr/>
        </p:nvSpPr>
        <p:spPr>
          <a:xfrm>
            <a:off x="1450429" y="1538287"/>
            <a:ext cx="5597548" cy="369332"/>
          </a:xfrm>
          <a:prstGeom prst="rect">
            <a:avLst/>
          </a:prstGeom>
          <a:noFill/>
          <a:ln>
            <a:noFill/>
          </a:ln>
        </p:spPr>
        <p:txBody>
          <a:bodyPr wrap="square" lIns="0" tIns="0" rIns="0" bIns="0" anchor="t">
            <a:spAutoFit/>
          </a:bodyPr>
          <a:lstStyle/>
          <a:p>
            <a:pPr algn="ctr"/>
            <a:r>
              <a:rPr lang="es-EC" sz="2400" b="1" noProof="0" dirty="0">
                <a:solidFill>
                  <a:srgbClr val="484848"/>
                </a:solidFill>
                <a:latin typeface="Roboto"/>
              </a:rPr>
              <a:t>Estructura del Procedimiento Ordinario</a:t>
            </a:r>
          </a:p>
        </p:txBody>
      </p:sp>
      <p:sp>
        <p:nvSpPr>
          <p:cNvPr id="15" name="TextBox 14"/>
          <p:cNvSpPr txBox="1"/>
          <p:nvPr/>
        </p:nvSpPr>
        <p:spPr>
          <a:xfrm>
            <a:off x="2466323" y="2439638"/>
            <a:ext cx="1227900" cy="215444"/>
          </a:xfrm>
          <a:prstGeom prst="rect">
            <a:avLst/>
          </a:prstGeom>
          <a:noFill/>
          <a:ln>
            <a:noFill/>
          </a:ln>
        </p:spPr>
        <p:txBody>
          <a:bodyPr wrap="none" lIns="0" tIns="0" rIns="0" bIns="0" anchor="t">
            <a:spAutoFit/>
          </a:bodyPr>
          <a:lstStyle/>
          <a:p>
            <a:pPr algn="r"/>
            <a:r>
              <a:rPr sz="1400" b="1" dirty="0">
                <a:solidFill>
                  <a:srgbClr val="92BD39"/>
                </a:solidFill>
                <a:latin typeface="Roboto"/>
              </a:rPr>
              <a:t>Valor y Materia</a:t>
            </a:r>
          </a:p>
        </p:txBody>
      </p:sp>
      <p:sp>
        <p:nvSpPr>
          <p:cNvPr id="16" name="TextBox 15"/>
          <p:cNvSpPr txBox="1"/>
          <p:nvPr/>
        </p:nvSpPr>
        <p:spPr>
          <a:xfrm>
            <a:off x="5520833" y="2383947"/>
            <a:ext cx="1830628" cy="338554"/>
          </a:xfrm>
          <a:prstGeom prst="rect">
            <a:avLst/>
          </a:prstGeom>
          <a:noFill/>
          <a:ln>
            <a:noFill/>
          </a:ln>
        </p:spPr>
        <p:txBody>
          <a:bodyPr wrap="square" lIns="0" tIns="0" rIns="0" bIns="0" anchor="t">
            <a:spAutoFit/>
          </a:bodyPr>
          <a:lstStyle/>
          <a:p>
            <a:pPr algn="l"/>
            <a:r>
              <a:rPr sz="1100" b="1" dirty="0" err="1">
                <a:solidFill>
                  <a:srgbClr val="E0CB15"/>
                </a:solidFill>
                <a:latin typeface="Roboto"/>
              </a:rPr>
              <a:t>Controversia</a:t>
            </a:r>
            <a:r>
              <a:rPr sz="1100" b="1" dirty="0">
                <a:solidFill>
                  <a:srgbClr val="E0CB15"/>
                </a:solidFill>
                <a:latin typeface="Roboto"/>
              </a:rPr>
              <a:t>
</a:t>
            </a:r>
            <a:r>
              <a:rPr sz="1100" b="1" dirty="0" err="1">
                <a:solidFill>
                  <a:srgbClr val="E0CB15"/>
                </a:solidFill>
                <a:latin typeface="Roboto"/>
              </a:rPr>
              <a:t>Compleja</a:t>
            </a:r>
            <a:endParaRPr sz="1100" b="1" dirty="0">
              <a:solidFill>
                <a:srgbClr val="E0CB15"/>
              </a:solidFill>
              <a:latin typeface="Roboto"/>
            </a:endParaRPr>
          </a:p>
        </p:txBody>
      </p:sp>
      <p:sp>
        <p:nvSpPr>
          <p:cNvPr id="17" name="TextBox 16"/>
          <p:cNvSpPr txBox="1"/>
          <p:nvPr/>
        </p:nvSpPr>
        <p:spPr>
          <a:xfrm>
            <a:off x="2228755" y="2676525"/>
            <a:ext cx="1442703" cy="553998"/>
          </a:xfrm>
          <a:prstGeom prst="rect">
            <a:avLst/>
          </a:prstGeom>
          <a:noFill/>
          <a:ln>
            <a:noFill/>
          </a:ln>
        </p:spPr>
        <p:txBody>
          <a:bodyPr wrap="none" lIns="0" tIns="0" rIns="0" bIns="0" anchor="t">
            <a:spAutoFit/>
          </a:bodyPr>
          <a:lstStyle/>
          <a:p>
            <a:pPr algn="r"/>
            <a:r>
              <a:rPr lang="en-US" sz="1200" b="1" noProof="0" dirty="0">
                <a:solidFill>
                  <a:srgbClr val="424736"/>
                </a:solidFill>
                <a:latin typeface="Roboto"/>
              </a:rPr>
              <a:t>Se </a:t>
            </a:r>
            <a:r>
              <a:rPr lang="en-US" sz="1200" b="1" noProof="0" dirty="0" err="1">
                <a:solidFill>
                  <a:srgbClr val="424736"/>
                </a:solidFill>
                <a:latin typeface="Roboto"/>
              </a:rPr>
              <a:t>aplica</a:t>
            </a:r>
            <a:r>
              <a:rPr lang="en-US" sz="1200" b="1" noProof="0" dirty="0">
                <a:solidFill>
                  <a:srgbClr val="424736"/>
                </a:solidFill>
                <a:latin typeface="Roboto"/>
              </a:rPr>
              <a:t> </a:t>
            </a:r>
            <a:r>
              <a:rPr lang="en-US" sz="1200" b="1" noProof="0" dirty="0" err="1">
                <a:solidFill>
                  <a:srgbClr val="424736"/>
                </a:solidFill>
                <a:latin typeface="Roboto"/>
              </a:rPr>
              <a:t>cuando</a:t>
            </a:r>
            <a:r>
              <a:rPr lang="en-US" sz="1200" b="1" noProof="0" dirty="0">
                <a:solidFill>
                  <a:srgbClr val="424736"/>
                </a:solidFill>
                <a:latin typeface="Roboto"/>
              </a:rPr>
              <a:t> </a:t>
            </a:r>
            <a:r>
              <a:rPr lang="en-US" sz="1200" b="1" noProof="0" dirty="0" err="1">
                <a:solidFill>
                  <a:srgbClr val="424736"/>
                </a:solidFill>
                <a:latin typeface="Roboto"/>
              </a:rPr>
              <a:t>el</a:t>
            </a:r>
            <a:r>
              <a:rPr lang="en-US" sz="1200" b="1" noProof="0" dirty="0">
                <a:solidFill>
                  <a:srgbClr val="424736"/>
                </a:solidFill>
                <a:latin typeface="Roboto"/>
              </a:rPr>
              <a:t>
</a:t>
            </a:r>
            <a:r>
              <a:rPr lang="es-EC" sz="1200" b="1" noProof="0" dirty="0">
                <a:solidFill>
                  <a:srgbClr val="424736"/>
                </a:solidFill>
                <a:latin typeface="Roboto"/>
              </a:rPr>
              <a:t>valor o la materia del
proceso lo ameriten</a:t>
            </a:r>
            <a:r>
              <a:rPr sz="700" b="0" dirty="0">
                <a:solidFill>
                  <a:srgbClr val="424736"/>
                </a:solidFill>
                <a:latin typeface="Roboto"/>
              </a:rPr>
              <a:t>.</a:t>
            </a:r>
          </a:p>
        </p:txBody>
      </p:sp>
      <p:sp>
        <p:nvSpPr>
          <p:cNvPr id="18" name="TextBox 17"/>
          <p:cNvSpPr txBox="1"/>
          <p:nvPr/>
        </p:nvSpPr>
        <p:spPr>
          <a:xfrm>
            <a:off x="5520833" y="2790825"/>
            <a:ext cx="1830629" cy="430887"/>
          </a:xfrm>
          <a:prstGeom prst="rect">
            <a:avLst/>
          </a:prstGeom>
          <a:noFill/>
          <a:ln>
            <a:noFill/>
          </a:ln>
        </p:spPr>
        <p:txBody>
          <a:bodyPr wrap="none" lIns="0" tIns="0" rIns="0" bIns="0" anchor="t">
            <a:spAutoFit/>
          </a:bodyPr>
          <a:lstStyle/>
          <a:p>
            <a:pPr algn="l"/>
            <a:r>
              <a:rPr sz="1400" b="1" dirty="0">
                <a:solidFill>
                  <a:srgbClr val="46432D"/>
                </a:solidFill>
                <a:latin typeface="Roboto"/>
              </a:rPr>
              <a:t>Se </a:t>
            </a:r>
            <a:r>
              <a:rPr sz="1400" b="1" dirty="0" err="1">
                <a:solidFill>
                  <a:srgbClr val="46432D"/>
                </a:solidFill>
                <a:latin typeface="Roboto"/>
              </a:rPr>
              <a:t>aplica</a:t>
            </a:r>
            <a:r>
              <a:rPr sz="1400" b="1" dirty="0">
                <a:solidFill>
                  <a:srgbClr val="46432D"/>
                </a:solidFill>
                <a:latin typeface="Roboto"/>
              </a:rPr>
              <a:t> </a:t>
            </a:r>
            <a:r>
              <a:rPr sz="1400" b="1" dirty="0" err="1">
                <a:solidFill>
                  <a:srgbClr val="46432D"/>
                </a:solidFill>
                <a:latin typeface="Roboto"/>
              </a:rPr>
              <a:t>en</a:t>
            </a:r>
            <a:r>
              <a:rPr sz="1400" b="1" dirty="0">
                <a:solidFill>
                  <a:srgbClr val="46432D"/>
                </a:solidFill>
                <a:latin typeface="Roboto"/>
              </a:rPr>
              <a:t> </a:t>
            </a:r>
            <a:r>
              <a:rPr sz="1400" b="1" dirty="0" err="1">
                <a:solidFill>
                  <a:srgbClr val="46432D"/>
                </a:solidFill>
                <a:latin typeface="Roboto"/>
              </a:rPr>
              <a:t>casos</a:t>
            </a:r>
            <a:r>
              <a:rPr sz="1400" b="1" dirty="0">
                <a:solidFill>
                  <a:srgbClr val="46432D"/>
                </a:solidFill>
                <a:latin typeface="Roboto"/>
              </a:rPr>
              <a:t> con
</a:t>
            </a:r>
            <a:r>
              <a:rPr sz="1400" b="1" dirty="0" err="1">
                <a:solidFill>
                  <a:srgbClr val="46432D"/>
                </a:solidFill>
                <a:latin typeface="Roboto"/>
              </a:rPr>
              <a:t>controversia</a:t>
            </a:r>
            <a:r>
              <a:rPr sz="1400" b="1" dirty="0">
                <a:solidFill>
                  <a:srgbClr val="46432D"/>
                </a:solidFill>
                <a:latin typeface="Roboto"/>
              </a:rPr>
              <a:t> </a:t>
            </a:r>
            <a:r>
              <a:rPr sz="1400" b="1" dirty="0" err="1">
                <a:solidFill>
                  <a:srgbClr val="46432D"/>
                </a:solidFill>
                <a:latin typeface="Roboto"/>
              </a:rPr>
              <a:t>compleja</a:t>
            </a:r>
            <a:r>
              <a:rPr sz="700" b="0" dirty="0">
                <a:solidFill>
                  <a:srgbClr val="46432D"/>
                </a:solidFill>
                <a:latin typeface="Roboto"/>
              </a:rPr>
              <a:t>.</a:t>
            </a:r>
          </a:p>
        </p:txBody>
      </p:sp>
      <p:sp>
        <p:nvSpPr>
          <p:cNvPr id="19" name="TextBox 18"/>
          <p:cNvSpPr txBox="1"/>
          <p:nvPr/>
        </p:nvSpPr>
        <p:spPr>
          <a:xfrm>
            <a:off x="1823958" y="3687413"/>
            <a:ext cx="823944" cy="338554"/>
          </a:xfrm>
          <a:prstGeom prst="rect">
            <a:avLst/>
          </a:prstGeom>
          <a:noFill/>
          <a:ln>
            <a:noFill/>
          </a:ln>
        </p:spPr>
        <p:txBody>
          <a:bodyPr wrap="none" lIns="0" tIns="0" rIns="0" bIns="0" anchor="t">
            <a:spAutoFit/>
          </a:bodyPr>
          <a:lstStyle/>
          <a:p>
            <a:pPr algn="r"/>
            <a:r>
              <a:rPr sz="1100" b="1" dirty="0" err="1">
                <a:solidFill>
                  <a:srgbClr val="3CC583"/>
                </a:solidFill>
                <a:latin typeface="Roboto"/>
              </a:rPr>
              <a:t>Aplicabilidad</a:t>
            </a:r>
            <a:r>
              <a:rPr sz="1100" b="1" dirty="0">
                <a:solidFill>
                  <a:srgbClr val="3CC583"/>
                </a:solidFill>
                <a:latin typeface="Roboto"/>
              </a:rPr>
              <a:t>
General</a:t>
            </a:r>
          </a:p>
        </p:txBody>
      </p:sp>
      <p:sp>
        <p:nvSpPr>
          <p:cNvPr id="20" name="TextBox 19"/>
          <p:cNvSpPr txBox="1"/>
          <p:nvPr/>
        </p:nvSpPr>
        <p:spPr>
          <a:xfrm>
            <a:off x="6549533" y="3811238"/>
            <a:ext cx="1158972" cy="169277"/>
          </a:xfrm>
          <a:prstGeom prst="rect">
            <a:avLst/>
          </a:prstGeom>
          <a:noFill/>
          <a:ln>
            <a:noFill/>
          </a:ln>
        </p:spPr>
        <p:txBody>
          <a:bodyPr wrap="none" lIns="0" tIns="0" rIns="0" bIns="0" anchor="t">
            <a:spAutoFit/>
          </a:bodyPr>
          <a:lstStyle/>
          <a:p>
            <a:pPr algn="l"/>
            <a:r>
              <a:rPr sz="1100" b="1" dirty="0">
                <a:solidFill>
                  <a:srgbClr val="DE8431"/>
                </a:solidFill>
                <a:latin typeface="Roboto"/>
              </a:rPr>
              <a:t>Debate </a:t>
            </a:r>
            <a:r>
              <a:rPr sz="1100" b="1" dirty="0" err="1">
                <a:solidFill>
                  <a:srgbClr val="DE8431"/>
                </a:solidFill>
                <a:latin typeface="Roboto"/>
              </a:rPr>
              <a:t>Probatorio</a:t>
            </a:r>
            <a:endParaRPr sz="1100" b="1" dirty="0">
              <a:solidFill>
                <a:srgbClr val="DE8431"/>
              </a:solidFill>
              <a:latin typeface="Roboto"/>
            </a:endParaRPr>
          </a:p>
        </p:txBody>
      </p:sp>
      <p:sp>
        <p:nvSpPr>
          <p:cNvPr id="21" name="TextBox 20"/>
          <p:cNvSpPr txBox="1"/>
          <p:nvPr/>
        </p:nvSpPr>
        <p:spPr>
          <a:xfrm>
            <a:off x="763837" y="4048125"/>
            <a:ext cx="1830629" cy="646331"/>
          </a:xfrm>
          <a:prstGeom prst="rect">
            <a:avLst/>
          </a:prstGeom>
          <a:noFill/>
          <a:ln>
            <a:noFill/>
          </a:ln>
        </p:spPr>
        <p:txBody>
          <a:bodyPr wrap="none" lIns="0" tIns="0" rIns="0" bIns="0" anchor="t">
            <a:spAutoFit/>
          </a:bodyPr>
          <a:lstStyle/>
          <a:p>
            <a:pPr algn="r"/>
            <a:r>
              <a:rPr sz="1400" b="1" dirty="0">
                <a:solidFill>
                  <a:srgbClr val="374840"/>
                </a:solidFill>
                <a:latin typeface="Roboto"/>
              </a:rPr>
              <a:t>Se </a:t>
            </a:r>
            <a:r>
              <a:rPr sz="1400" b="1" dirty="0" err="1">
                <a:solidFill>
                  <a:srgbClr val="374840"/>
                </a:solidFill>
                <a:latin typeface="Roboto"/>
              </a:rPr>
              <a:t>aplica</a:t>
            </a:r>
            <a:r>
              <a:rPr sz="1400" b="1" dirty="0">
                <a:solidFill>
                  <a:srgbClr val="374840"/>
                </a:solidFill>
                <a:latin typeface="Roboto"/>
              </a:rPr>
              <a:t> a </a:t>
            </a:r>
            <a:r>
              <a:rPr sz="1400" b="1" dirty="0" err="1">
                <a:solidFill>
                  <a:srgbClr val="374840"/>
                </a:solidFill>
                <a:latin typeface="Roboto"/>
              </a:rPr>
              <a:t>todas</a:t>
            </a:r>
            <a:r>
              <a:rPr sz="1400" b="1" dirty="0">
                <a:solidFill>
                  <a:srgbClr val="374840"/>
                </a:solidFill>
                <a:latin typeface="Roboto"/>
              </a:rPr>
              <a:t> las
</a:t>
            </a:r>
            <a:r>
              <a:rPr sz="1400" b="1" dirty="0" err="1">
                <a:solidFill>
                  <a:srgbClr val="374840"/>
                </a:solidFill>
                <a:latin typeface="Roboto"/>
              </a:rPr>
              <a:t>causas</a:t>
            </a:r>
            <a:r>
              <a:rPr sz="1400" b="1" dirty="0">
                <a:solidFill>
                  <a:srgbClr val="374840"/>
                </a:solidFill>
                <a:latin typeface="Roboto"/>
              </a:rPr>
              <a:t> sin </a:t>
            </a:r>
            <a:r>
              <a:rPr sz="1400" b="1" dirty="0" err="1">
                <a:solidFill>
                  <a:srgbClr val="374840"/>
                </a:solidFill>
                <a:latin typeface="Roboto"/>
              </a:rPr>
              <a:t>tramitación</a:t>
            </a:r>
            <a:r>
              <a:rPr sz="1400" b="1" dirty="0">
                <a:solidFill>
                  <a:srgbClr val="374840"/>
                </a:solidFill>
                <a:latin typeface="Roboto"/>
              </a:rPr>
              <a:t>
especial</a:t>
            </a:r>
            <a:r>
              <a:rPr sz="700" b="0" dirty="0">
                <a:solidFill>
                  <a:srgbClr val="374840"/>
                </a:solidFill>
                <a:latin typeface="Roboto"/>
              </a:rPr>
              <a:t>.</a:t>
            </a:r>
          </a:p>
        </p:txBody>
      </p:sp>
      <p:sp>
        <p:nvSpPr>
          <p:cNvPr id="22" name="TextBox 21"/>
          <p:cNvSpPr txBox="1"/>
          <p:nvPr/>
        </p:nvSpPr>
        <p:spPr>
          <a:xfrm>
            <a:off x="6549533" y="4048125"/>
            <a:ext cx="1373774" cy="553998"/>
          </a:xfrm>
          <a:prstGeom prst="rect">
            <a:avLst/>
          </a:prstGeom>
          <a:noFill/>
          <a:ln>
            <a:noFill/>
          </a:ln>
        </p:spPr>
        <p:txBody>
          <a:bodyPr wrap="none" lIns="0" tIns="0" rIns="0" bIns="0" anchor="t">
            <a:spAutoFit/>
          </a:bodyPr>
          <a:lstStyle/>
          <a:p>
            <a:pPr algn="l"/>
            <a:r>
              <a:rPr sz="1200" b="1" dirty="0">
                <a:solidFill>
                  <a:srgbClr val="4C4034"/>
                </a:solidFill>
                <a:latin typeface="Roboto"/>
              </a:rPr>
              <a:t>Se </a:t>
            </a:r>
            <a:r>
              <a:rPr sz="1200" b="1" dirty="0" err="1">
                <a:solidFill>
                  <a:srgbClr val="4C4034"/>
                </a:solidFill>
                <a:latin typeface="Roboto"/>
              </a:rPr>
              <a:t>aplica</a:t>
            </a:r>
            <a:r>
              <a:rPr sz="1200" b="1" dirty="0">
                <a:solidFill>
                  <a:srgbClr val="4C4034"/>
                </a:solidFill>
                <a:latin typeface="Roboto"/>
              </a:rPr>
              <a:t> </a:t>
            </a:r>
            <a:r>
              <a:rPr sz="1200" b="1" dirty="0" err="1">
                <a:solidFill>
                  <a:srgbClr val="4C4034"/>
                </a:solidFill>
                <a:latin typeface="Roboto"/>
              </a:rPr>
              <a:t>cuando</a:t>
            </a:r>
            <a:r>
              <a:rPr sz="1200" b="1" dirty="0">
                <a:solidFill>
                  <a:srgbClr val="4C4034"/>
                </a:solidFill>
                <a:latin typeface="Roboto"/>
              </a:rPr>
              <a:t> se
</a:t>
            </a:r>
            <a:r>
              <a:rPr sz="1200" b="1" dirty="0" err="1">
                <a:solidFill>
                  <a:srgbClr val="4C4034"/>
                </a:solidFill>
                <a:latin typeface="Roboto"/>
              </a:rPr>
              <a:t>requiere</a:t>
            </a:r>
            <a:r>
              <a:rPr sz="1200" b="1" dirty="0">
                <a:solidFill>
                  <a:srgbClr val="4C4034"/>
                </a:solidFill>
                <a:latin typeface="Roboto"/>
              </a:rPr>
              <a:t> debate
</a:t>
            </a:r>
            <a:r>
              <a:rPr sz="1200" b="1" dirty="0" err="1">
                <a:solidFill>
                  <a:srgbClr val="4C4034"/>
                </a:solidFill>
                <a:latin typeface="Roboto"/>
              </a:rPr>
              <a:t>probatorio</a:t>
            </a:r>
            <a:r>
              <a:rPr sz="1200" b="1" dirty="0">
                <a:solidFill>
                  <a:srgbClr val="4C4034"/>
                </a:solidFill>
                <a:latin typeface="Roboto"/>
              </a:rPr>
              <a:t> </a:t>
            </a:r>
            <a:r>
              <a:rPr sz="1200" b="1" dirty="0" err="1">
                <a:solidFill>
                  <a:srgbClr val="4C4034"/>
                </a:solidFill>
                <a:latin typeface="Roboto"/>
              </a:rPr>
              <a:t>amplio</a:t>
            </a:r>
            <a:r>
              <a:rPr sz="700" b="0" dirty="0">
                <a:solidFill>
                  <a:srgbClr val="4C4034"/>
                </a:solidFill>
                <a:latin typeface="Roboto"/>
              </a:rPr>
              <a:t>.</a:t>
            </a:r>
          </a:p>
        </p:txBody>
      </p:sp>
      <p:sp>
        <p:nvSpPr>
          <p:cNvPr id="23" name="Rounded Rectangle 22"/>
          <p:cNvSpPr/>
          <p:nvPr/>
        </p:nvSpPr>
        <p:spPr>
          <a:xfrm>
            <a:off x="3901583" y="3409950"/>
            <a:ext cx="335756" cy="335756"/>
          </a:xfrm>
          <a:custGeom>
            <a:avLst/>
            <a:gdLst/>
            <a:ahLst/>
            <a:cxnLst/>
            <a:rect l="0" t="0" r="0" b="0"/>
            <a:pathLst>
              <a:path w="335756" h="335756">
                <a:moveTo>
                  <a:pt x="314325" y="164306"/>
                </a:moveTo>
                <a:lnTo>
                  <a:pt x="314325" y="235743"/>
                </a:lnTo>
                <a:lnTo>
                  <a:pt x="228600" y="235743"/>
                </a:lnTo>
                <a:lnTo>
                  <a:pt x="228600" y="164592"/>
                </a:lnTo>
                <a:moveTo>
                  <a:pt x="0" y="0"/>
                </a:moveTo>
                <a:moveTo>
                  <a:pt x="207168" y="185737"/>
                </a:moveTo>
                <a:lnTo>
                  <a:pt x="262032" y="132587"/>
                </a:lnTo>
                <a:cubicBezTo>
                  <a:pt x="267426" y="127849"/>
                  <a:pt x="275498" y="127849"/>
                  <a:pt x="280892" y="132587"/>
                </a:cubicBezTo>
                <a:lnTo>
                  <a:pt x="335756" y="185737"/>
                </a:lnTo>
                <a:moveTo>
                  <a:pt x="171450" y="64293"/>
                </a:moveTo>
                <a:lnTo>
                  <a:pt x="171450" y="335756"/>
                </a:lnTo>
                <a:moveTo>
                  <a:pt x="129730" y="335756"/>
                </a:moveTo>
                <a:lnTo>
                  <a:pt x="212740" y="335756"/>
                </a:lnTo>
                <a:moveTo>
                  <a:pt x="192738" y="42862"/>
                </a:moveTo>
                <a:cubicBezTo>
                  <a:pt x="192796" y="51485"/>
                  <a:pt x="187646" y="59291"/>
                  <a:pt x="179696" y="62631"/>
                </a:cubicBezTo>
                <a:cubicBezTo>
                  <a:pt x="171746" y="65972"/>
                  <a:pt x="162566" y="64186"/>
                  <a:pt x="156448" y="58109"/>
                </a:cubicBezTo>
                <a:cubicBezTo>
                  <a:pt x="150330" y="52032"/>
                  <a:pt x="148482" y="42864"/>
                  <a:pt x="151768" y="34891"/>
                </a:cubicBezTo>
                <a:cubicBezTo>
                  <a:pt x="155055" y="26919"/>
                  <a:pt x="162826" y="21717"/>
                  <a:pt x="171450" y="21717"/>
                </a:cubicBezTo>
                <a:cubicBezTo>
                  <a:pt x="183151" y="21716"/>
                  <a:pt x="192659" y="31161"/>
                  <a:pt x="192738" y="42862"/>
                </a:cubicBezTo>
                <a:close/>
                <a:moveTo>
                  <a:pt x="228600" y="131445"/>
                </a:moveTo>
                <a:lnTo>
                  <a:pt x="271462" y="13001"/>
                </a:lnTo>
                <a:lnTo>
                  <a:pt x="314325" y="131445"/>
                </a:lnTo>
                <a:moveTo>
                  <a:pt x="190881" y="31289"/>
                </a:moveTo>
                <a:lnTo>
                  <a:pt x="296751" y="7143"/>
                </a:lnTo>
                <a:moveTo>
                  <a:pt x="28146" y="175879"/>
                </a:moveTo>
                <a:lnTo>
                  <a:pt x="71437" y="58435"/>
                </a:lnTo>
                <a:lnTo>
                  <a:pt x="111871" y="168020"/>
                </a:lnTo>
                <a:moveTo>
                  <a:pt x="7143" y="225028"/>
                </a:moveTo>
                <a:cubicBezTo>
                  <a:pt x="7143" y="187546"/>
                  <a:pt x="37528" y="157162"/>
                  <a:pt x="75009" y="157162"/>
                </a:cubicBezTo>
                <a:cubicBezTo>
                  <a:pt x="112490" y="157162"/>
                  <a:pt x="142875" y="187546"/>
                  <a:pt x="142875" y="225028"/>
                </a:cubicBezTo>
                <a:cubicBezTo>
                  <a:pt x="142875" y="262509"/>
                  <a:pt x="112490" y="292893"/>
                  <a:pt x="75009" y="292893"/>
                </a:cubicBezTo>
                <a:cubicBezTo>
                  <a:pt x="37528" y="292893"/>
                  <a:pt x="7143" y="262509"/>
                  <a:pt x="7143" y="225028"/>
                </a:cubicBezTo>
                <a:moveTo>
                  <a:pt x="92011" y="191166"/>
                </a:moveTo>
                <a:lnTo>
                  <a:pt x="69008" y="191166"/>
                </a:lnTo>
                <a:cubicBezTo>
                  <a:pt x="62256" y="191700"/>
                  <a:pt x="56679" y="196652"/>
                  <a:pt x="55351" y="203294"/>
                </a:cubicBezTo>
                <a:cubicBezTo>
                  <a:pt x="54022" y="209935"/>
                  <a:pt x="57266" y="216652"/>
                  <a:pt x="63293" y="219741"/>
                </a:cubicBezTo>
                <a:lnTo>
                  <a:pt x="86725" y="229171"/>
                </a:lnTo>
                <a:cubicBezTo>
                  <a:pt x="92752" y="232261"/>
                  <a:pt x="95995" y="238977"/>
                  <a:pt x="94667" y="245618"/>
                </a:cubicBezTo>
                <a:cubicBezTo>
                  <a:pt x="93339" y="252260"/>
                  <a:pt x="87762" y="257212"/>
                  <a:pt x="81010" y="257746"/>
                </a:cubicBezTo>
                <a:lnTo>
                  <a:pt x="58007" y="257746"/>
                </a:lnTo>
                <a:moveTo>
                  <a:pt x="75009" y="182594"/>
                </a:moveTo>
                <a:lnTo>
                  <a:pt x="75009" y="191166"/>
                </a:lnTo>
                <a:moveTo>
                  <a:pt x="75009" y="267461"/>
                </a:moveTo>
                <a:lnTo>
                  <a:pt x="75009" y="259032"/>
                </a:lnTo>
                <a:moveTo>
                  <a:pt x="150304" y="40576"/>
                </a:moveTo>
                <a:lnTo>
                  <a:pt x="46148" y="64293"/>
                </a:lnTo>
                <a:moveTo>
                  <a:pt x="296751" y="7143"/>
                </a:moveTo>
                <a:lnTo>
                  <a:pt x="189309" y="31575"/>
                </a:lnTo>
              </a:path>
            </a:pathLst>
          </a:custGeom>
          <a:noFill/>
          <a:ln w="14287">
            <a:solidFill>
              <a:srgbClr val="FFFFFF"/>
            </a:solidFill>
          </a:ln>
        </p:spPr>
        <p:txBody>
          <a:bodyPr rtlCol="0" anchor="ctr"/>
          <a:lstStyle/>
          <a:p>
            <a:pPr algn="ctr"/>
            <a:endParaRPr/>
          </a:p>
        </p:txBody>
      </p:sp>
      <p:sp>
        <p:nvSpPr>
          <p:cNvPr id="24" name="Rounded Rectangle 23"/>
          <p:cNvSpPr/>
          <p:nvPr/>
        </p:nvSpPr>
        <p:spPr>
          <a:xfrm>
            <a:off x="4966001" y="3388518"/>
            <a:ext cx="328612" cy="328612"/>
          </a:xfrm>
          <a:custGeom>
            <a:avLst/>
            <a:gdLst/>
            <a:ahLst/>
            <a:cxnLst/>
            <a:rect l="0" t="0" r="0" b="0"/>
            <a:pathLst>
              <a:path w="328612" h="328612">
                <a:moveTo>
                  <a:pt x="214312" y="178593"/>
                </a:moveTo>
                <a:lnTo>
                  <a:pt x="214312" y="328612"/>
                </a:lnTo>
                <a:moveTo>
                  <a:pt x="171450" y="257175"/>
                </a:moveTo>
                <a:lnTo>
                  <a:pt x="135731" y="157162"/>
                </a:lnTo>
                <a:lnTo>
                  <a:pt x="100012" y="257175"/>
                </a:lnTo>
                <a:moveTo>
                  <a:pt x="214312" y="135731"/>
                </a:moveTo>
                <a:cubicBezTo>
                  <a:pt x="226148" y="135731"/>
                  <a:pt x="235743" y="145326"/>
                  <a:pt x="235743" y="157162"/>
                </a:cubicBezTo>
                <a:cubicBezTo>
                  <a:pt x="235743" y="168998"/>
                  <a:pt x="226148" y="178593"/>
                  <a:pt x="214312" y="178593"/>
                </a:cubicBezTo>
                <a:cubicBezTo>
                  <a:pt x="202476" y="178593"/>
                  <a:pt x="192881" y="168998"/>
                  <a:pt x="192881" y="157162"/>
                </a:cubicBezTo>
                <a:cubicBezTo>
                  <a:pt x="192881" y="145326"/>
                  <a:pt x="202476" y="135731"/>
                  <a:pt x="214312" y="135731"/>
                </a:cubicBezTo>
                <a:close/>
                <a:moveTo>
                  <a:pt x="235743" y="157162"/>
                </a:moveTo>
                <a:lnTo>
                  <a:pt x="307181" y="157162"/>
                </a:lnTo>
                <a:moveTo>
                  <a:pt x="192881" y="157162"/>
                </a:moveTo>
                <a:lnTo>
                  <a:pt x="121443" y="157162"/>
                </a:lnTo>
                <a:moveTo>
                  <a:pt x="257175" y="328612"/>
                </a:moveTo>
                <a:lnTo>
                  <a:pt x="171450" y="328612"/>
                </a:lnTo>
                <a:moveTo>
                  <a:pt x="100012" y="257175"/>
                </a:moveTo>
                <a:cubicBezTo>
                  <a:pt x="100012" y="276901"/>
                  <a:pt x="116004" y="292893"/>
                  <a:pt x="135731" y="292893"/>
                </a:cubicBezTo>
                <a:cubicBezTo>
                  <a:pt x="155458" y="292893"/>
                  <a:pt x="171450" y="276901"/>
                  <a:pt x="171450" y="257175"/>
                </a:cubicBezTo>
                <a:close/>
                <a:moveTo>
                  <a:pt x="257175" y="257175"/>
                </a:moveTo>
                <a:lnTo>
                  <a:pt x="292893" y="157162"/>
                </a:lnTo>
                <a:lnTo>
                  <a:pt x="328612" y="257175"/>
                </a:lnTo>
                <a:moveTo>
                  <a:pt x="328612" y="257175"/>
                </a:moveTo>
                <a:cubicBezTo>
                  <a:pt x="328612" y="276901"/>
                  <a:pt x="312620" y="292893"/>
                  <a:pt x="292893" y="292893"/>
                </a:cubicBezTo>
                <a:cubicBezTo>
                  <a:pt x="273166" y="292893"/>
                  <a:pt x="257175" y="276901"/>
                  <a:pt x="257175" y="257175"/>
                </a:cubicBezTo>
                <a:close/>
                <a:moveTo>
                  <a:pt x="128587" y="328612"/>
                </a:moveTo>
                <a:lnTo>
                  <a:pt x="14287" y="328612"/>
                </a:lnTo>
                <a:cubicBezTo>
                  <a:pt x="6396" y="328612"/>
                  <a:pt x="0" y="322215"/>
                  <a:pt x="0" y="314325"/>
                </a:cubicBezTo>
                <a:lnTo>
                  <a:pt x="0" y="14287"/>
                </a:lnTo>
                <a:cubicBezTo>
                  <a:pt x="0" y="6396"/>
                  <a:pt x="6396" y="0"/>
                  <a:pt x="14287" y="0"/>
                </a:cubicBezTo>
                <a:lnTo>
                  <a:pt x="142875" y="0"/>
                </a:lnTo>
                <a:cubicBezTo>
                  <a:pt x="151917" y="490"/>
                  <a:pt x="160522" y="4054"/>
                  <a:pt x="167263" y="10101"/>
                </a:cubicBezTo>
                <a:lnTo>
                  <a:pt x="218498" y="61336"/>
                </a:lnTo>
                <a:cubicBezTo>
                  <a:pt x="224545" y="68077"/>
                  <a:pt x="228109" y="76682"/>
                  <a:pt x="228600" y="85724"/>
                </a:cubicBezTo>
                <a:lnTo>
                  <a:pt x="228600" y="107156"/>
                </a:lnTo>
                <a:moveTo>
                  <a:pt x="157162" y="3500"/>
                </a:moveTo>
                <a:lnTo>
                  <a:pt x="157162" y="57150"/>
                </a:lnTo>
                <a:cubicBezTo>
                  <a:pt x="157162" y="65040"/>
                  <a:pt x="163559" y="71437"/>
                  <a:pt x="171450" y="71437"/>
                </a:cubicBezTo>
                <a:lnTo>
                  <a:pt x="225099" y="71437"/>
                </a:lnTo>
                <a:moveTo>
                  <a:pt x="42862" y="71437"/>
                </a:moveTo>
                <a:lnTo>
                  <a:pt x="78581" y="71437"/>
                </a:lnTo>
                <a:moveTo>
                  <a:pt x="121443" y="114300"/>
                </a:moveTo>
                <a:lnTo>
                  <a:pt x="42862" y="114300"/>
                </a:lnTo>
              </a:path>
            </a:pathLst>
          </a:custGeom>
          <a:noFill/>
          <a:ln w="14287">
            <a:solidFill>
              <a:srgbClr val="FFFFFF"/>
            </a:solidFill>
          </a:ln>
        </p:spPr>
        <p:txBody>
          <a:bodyPr rtlCol="0" anchor="ctr"/>
          <a:lstStyle/>
          <a:p>
            <a:pPr algn="ctr"/>
            <a:endParaRPr/>
          </a:p>
        </p:txBody>
      </p:sp>
      <p:sp>
        <p:nvSpPr>
          <p:cNvPr id="25" name="Rounded Rectangle 24"/>
          <p:cNvSpPr/>
          <p:nvPr/>
        </p:nvSpPr>
        <p:spPr>
          <a:xfrm>
            <a:off x="3169348" y="4163615"/>
            <a:ext cx="321468" cy="321468"/>
          </a:xfrm>
          <a:custGeom>
            <a:avLst/>
            <a:gdLst/>
            <a:ahLst/>
            <a:cxnLst/>
            <a:rect l="0" t="0" r="0" b="0"/>
            <a:pathLst>
              <a:path w="321468" h="321468">
                <a:moveTo>
                  <a:pt x="0" y="185737"/>
                </a:moveTo>
                <a:lnTo>
                  <a:pt x="0" y="0"/>
                </a:lnTo>
                <a:lnTo>
                  <a:pt x="321468" y="0"/>
                </a:lnTo>
                <a:lnTo>
                  <a:pt x="321468" y="185737"/>
                </a:lnTo>
                <a:moveTo>
                  <a:pt x="0" y="114300"/>
                </a:moveTo>
                <a:lnTo>
                  <a:pt x="50006" y="114300"/>
                </a:lnTo>
                <a:cubicBezTo>
                  <a:pt x="50006" y="78581"/>
                  <a:pt x="70008" y="48578"/>
                  <a:pt x="108585" y="44291"/>
                </a:cubicBezTo>
                <a:cubicBezTo>
                  <a:pt x="115728" y="42863"/>
                  <a:pt x="121443" y="37148"/>
                  <a:pt x="121443" y="30004"/>
                </a:cubicBezTo>
                <a:lnTo>
                  <a:pt x="121443" y="0"/>
                </a:lnTo>
                <a:moveTo>
                  <a:pt x="49962" y="114300"/>
                </a:moveTo>
                <a:lnTo>
                  <a:pt x="49962" y="185737"/>
                </a:lnTo>
                <a:moveTo>
                  <a:pt x="271451" y="114300"/>
                </a:moveTo>
                <a:lnTo>
                  <a:pt x="271451" y="185737"/>
                </a:lnTo>
                <a:moveTo>
                  <a:pt x="200025" y="0"/>
                </a:moveTo>
                <a:lnTo>
                  <a:pt x="200025" y="30004"/>
                </a:lnTo>
                <a:cubicBezTo>
                  <a:pt x="200025" y="37148"/>
                  <a:pt x="205740" y="42863"/>
                  <a:pt x="212883" y="44291"/>
                </a:cubicBezTo>
                <a:cubicBezTo>
                  <a:pt x="251460" y="48578"/>
                  <a:pt x="271462" y="78581"/>
                  <a:pt x="271462" y="114300"/>
                </a:cubicBezTo>
                <a:lnTo>
                  <a:pt x="321468" y="114300"/>
                </a:lnTo>
                <a:moveTo>
                  <a:pt x="210740" y="185737"/>
                </a:moveTo>
                <a:lnTo>
                  <a:pt x="210740" y="121443"/>
                </a:lnTo>
                <a:cubicBezTo>
                  <a:pt x="210740" y="105727"/>
                  <a:pt x="197882" y="92868"/>
                  <a:pt x="182165" y="92868"/>
                </a:cubicBezTo>
                <a:lnTo>
                  <a:pt x="139303" y="92868"/>
                </a:lnTo>
                <a:cubicBezTo>
                  <a:pt x="123587" y="92868"/>
                  <a:pt x="110728" y="105727"/>
                  <a:pt x="110728" y="121443"/>
                </a:cubicBezTo>
                <a:lnTo>
                  <a:pt x="110728" y="185737"/>
                </a:lnTo>
                <a:moveTo>
                  <a:pt x="11430" y="252888"/>
                </a:moveTo>
                <a:cubicBezTo>
                  <a:pt x="11430" y="237106"/>
                  <a:pt x="24223" y="224313"/>
                  <a:pt x="40005" y="224313"/>
                </a:cubicBezTo>
                <a:cubicBezTo>
                  <a:pt x="55786" y="224313"/>
                  <a:pt x="68580" y="237106"/>
                  <a:pt x="68580" y="252888"/>
                </a:cubicBezTo>
                <a:cubicBezTo>
                  <a:pt x="68580" y="268670"/>
                  <a:pt x="55786" y="281463"/>
                  <a:pt x="40005" y="281463"/>
                </a:cubicBezTo>
                <a:cubicBezTo>
                  <a:pt x="24223" y="281463"/>
                  <a:pt x="11430" y="268670"/>
                  <a:pt x="11430" y="252888"/>
                </a:cubicBezTo>
                <a:close/>
                <a:moveTo>
                  <a:pt x="0" y="321468"/>
                </a:moveTo>
                <a:cubicBezTo>
                  <a:pt x="0" y="300037"/>
                  <a:pt x="17145" y="281463"/>
                  <a:pt x="40005" y="281463"/>
                </a:cubicBezTo>
                <a:cubicBezTo>
                  <a:pt x="62865" y="281463"/>
                  <a:pt x="80010" y="298608"/>
                  <a:pt x="80010" y="321468"/>
                </a:cubicBezTo>
                <a:moveTo>
                  <a:pt x="132516" y="252174"/>
                </a:moveTo>
                <a:cubicBezTo>
                  <a:pt x="132516" y="236392"/>
                  <a:pt x="145309" y="223599"/>
                  <a:pt x="161091" y="223599"/>
                </a:cubicBezTo>
                <a:cubicBezTo>
                  <a:pt x="176873" y="223599"/>
                  <a:pt x="189666" y="236392"/>
                  <a:pt x="189666" y="252174"/>
                </a:cubicBezTo>
                <a:cubicBezTo>
                  <a:pt x="189666" y="267956"/>
                  <a:pt x="176873" y="280749"/>
                  <a:pt x="161091" y="280749"/>
                </a:cubicBezTo>
                <a:cubicBezTo>
                  <a:pt x="145309" y="280749"/>
                  <a:pt x="132516" y="267956"/>
                  <a:pt x="132516" y="252174"/>
                </a:cubicBezTo>
                <a:close/>
                <a:moveTo>
                  <a:pt x="121086" y="320754"/>
                </a:moveTo>
                <a:cubicBezTo>
                  <a:pt x="121086" y="299323"/>
                  <a:pt x="138231" y="280749"/>
                  <a:pt x="161091" y="280749"/>
                </a:cubicBezTo>
                <a:cubicBezTo>
                  <a:pt x="183951" y="280749"/>
                  <a:pt x="201096" y="297894"/>
                  <a:pt x="201096" y="320754"/>
                </a:cubicBezTo>
                <a:moveTo>
                  <a:pt x="252888" y="252888"/>
                </a:moveTo>
                <a:cubicBezTo>
                  <a:pt x="252888" y="237106"/>
                  <a:pt x="265681" y="224313"/>
                  <a:pt x="281463" y="224313"/>
                </a:cubicBezTo>
                <a:cubicBezTo>
                  <a:pt x="297245" y="224313"/>
                  <a:pt x="310038" y="237106"/>
                  <a:pt x="310038" y="252888"/>
                </a:cubicBezTo>
                <a:cubicBezTo>
                  <a:pt x="310038" y="268670"/>
                  <a:pt x="297245" y="281463"/>
                  <a:pt x="281463" y="281463"/>
                </a:cubicBezTo>
                <a:cubicBezTo>
                  <a:pt x="265681" y="281463"/>
                  <a:pt x="252888" y="268670"/>
                  <a:pt x="252888" y="252888"/>
                </a:cubicBezTo>
                <a:close/>
                <a:moveTo>
                  <a:pt x="241458" y="321468"/>
                </a:moveTo>
                <a:cubicBezTo>
                  <a:pt x="241458" y="300037"/>
                  <a:pt x="258603" y="281463"/>
                  <a:pt x="281463" y="281463"/>
                </a:cubicBezTo>
                <a:cubicBezTo>
                  <a:pt x="304323" y="281463"/>
                  <a:pt x="321468" y="298608"/>
                  <a:pt x="321468" y="321468"/>
                </a:cubicBezTo>
              </a:path>
            </a:pathLst>
          </a:custGeom>
          <a:noFill/>
          <a:ln w="14287">
            <a:solidFill>
              <a:srgbClr val="FFFFFF"/>
            </a:solidFill>
          </a:ln>
        </p:spPr>
        <p:txBody>
          <a:bodyPr rtlCol="0" anchor="ctr"/>
          <a:lstStyle/>
          <a:p>
            <a:pPr algn="ctr"/>
            <a:endParaRPr/>
          </a:p>
        </p:txBody>
      </p:sp>
      <p:sp>
        <p:nvSpPr>
          <p:cNvPr id="26" name="Rounded Rectangle 25"/>
          <p:cNvSpPr/>
          <p:nvPr/>
        </p:nvSpPr>
        <p:spPr>
          <a:xfrm>
            <a:off x="5737526" y="4102837"/>
            <a:ext cx="328612" cy="328540"/>
          </a:xfrm>
          <a:custGeom>
            <a:avLst/>
            <a:gdLst/>
            <a:ahLst/>
            <a:cxnLst/>
            <a:rect l="0" t="0" r="0" b="0"/>
            <a:pathLst>
              <a:path w="328612" h="328540">
                <a:moveTo>
                  <a:pt x="200025" y="135658"/>
                </a:moveTo>
                <a:lnTo>
                  <a:pt x="200025" y="71365"/>
                </a:lnTo>
                <a:lnTo>
                  <a:pt x="42862" y="71365"/>
                </a:lnTo>
                <a:lnTo>
                  <a:pt x="42862" y="257088"/>
                </a:lnTo>
                <a:lnTo>
                  <a:pt x="128587" y="257102"/>
                </a:lnTo>
                <a:moveTo>
                  <a:pt x="142875" y="299965"/>
                </a:moveTo>
                <a:lnTo>
                  <a:pt x="14287" y="299965"/>
                </a:lnTo>
                <a:cubicBezTo>
                  <a:pt x="6396" y="299965"/>
                  <a:pt x="0" y="293568"/>
                  <a:pt x="0" y="285677"/>
                </a:cubicBezTo>
                <a:lnTo>
                  <a:pt x="0" y="42790"/>
                </a:lnTo>
                <a:cubicBezTo>
                  <a:pt x="0" y="34899"/>
                  <a:pt x="6396" y="28502"/>
                  <a:pt x="14287" y="28502"/>
                </a:cubicBezTo>
                <a:lnTo>
                  <a:pt x="77895" y="28502"/>
                </a:lnTo>
                <a:cubicBezTo>
                  <a:pt x="85468" y="11188"/>
                  <a:pt x="102574" y="0"/>
                  <a:pt x="121472" y="0"/>
                </a:cubicBezTo>
                <a:cubicBezTo>
                  <a:pt x="140370" y="0"/>
                  <a:pt x="157475" y="11188"/>
                  <a:pt x="165049" y="28502"/>
                </a:cubicBezTo>
                <a:lnTo>
                  <a:pt x="228600" y="28502"/>
                </a:lnTo>
                <a:cubicBezTo>
                  <a:pt x="236490" y="28502"/>
                  <a:pt x="242887" y="34899"/>
                  <a:pt x="242887" y="42790"/>
                </a:cubicBezTo>
                <a:lnTo>
                  <a:pt x="242887" y="121371"/>
                </a:lnTo>
                <a:moveTo>
                  <a:pt x="85725" y="114227"/>
                </a:moveTo>
                <a:lnTo>
                  <a:pt x="157162" y="114227"/>
                </a:lnTo>
                <a:moveTo>
                  <a:pt x="85725" y="157090"/>
                </a:moveTo>
                <a:lnTo>
                  <a:pt x="157162" y="157090"/>
                </a:lnTo>
                <a:moveTo>
                  <a:pt x="85725" y="199952"/>
                </a:moveTo>
                <a:lnTo>
                  <a:pt x="128587" y="199952"/>
                </a:lnTo>
                <a:moveTo>
                  <a:pt x="236158" y="171391"/>
                </a:moveTo>
                <a:cubicBezTo>
                  <a:pt x="271895" y="171391"/>
                  <a:pt x="300866" y="200362"/>
                  <a:pt x="300866" y="236099"/>
                </a:cubicBezTo>
                <a:cubicBezTo>
                  <a:pt x="300866" y="271837"/>
                  <a:pt x="271895" y="300808"/>
                  <a:pt x="236158" y="300808"/>
                </a:cubicBezTo>
                <a:cubicBezTo>
                  <a:pt x="200420" y="300808"/>
                  <a:pt x="171450" y="271837"/>
                  <a:pt x="171450" y="236100"/>
                </a:cubicBezTo>
                <a:cubicBezTo>
                  <a:pt x="171450" y="200362"/>
                  <a:pt x="200420" y="171391"/>
                  <a:pt x="236158" y="171391"/>
                </a:cubicBezTo>
                <a:close/>
                <a:moveTo>
                  <a:pt x="282206" y="282148"/>
                </a:moveTo>
                <a:lnTo>
                  <a:pt x="328612" y="328540"/>
                </a:lnTo>
              </a:path>
            </a:pathLst>
          </a:custGeom>
          <a:noFill/>
          <a:ln w="14287">
            <a:solidFill>
              <a:srgbClr val="FFFFFF"/>
            </a:solidFill>
          </a:ln>
        </p:spPr>
        <p:txBody>
          <a:bodyPr rtlCol="0" anchor="ctr"/>
          <a:lstStyle/>
          <a:p>
            <a:pPr algn="ctr"/>
            <a:endParaRPr/>
          </a:p>
        </p:txBody>
      </p:sp>
      <p:sp>
        <p:nvSpPr>
          <p:cNvPr id="27" name="Rounded Rectangle 26"/>
          <p:cNvSpPr/>
          <p:nvPr/>
        </p:nvSpPr>
        <p:spPr>
          <a:xfrm>
            <a:off x="4273058" y="4338637"/>
            <a:ext cx="628650" cy="657225"/>
          </a:xfrm>
          <a:custGeom>
            <a:avLst/>
            <a:gdLst/>
            <a:ahLst/>
            <a:cxnLst/>
            <a:rect l="0" t="0" r="0" b="0"/>
            <a:pathLst>
              <a:path w="628650" h="657225">
                <a:moveTo>
                  <a:pt x="157162" y="400050"/>
                </a:moveTo>
                <a:lnTo>
                  <a:pt x="157162" y="385762"/>
                </a:lnTo>
                <a:cubicBezTo>
                  <a:pt x="157162" y="298964"/>
                  <a:pt x="227526" y="228600"/>
                  <a:pt x="314325" y="228600"/>
                </a:cubicBezTo>
                <a:cubicBezTo>
                  <a:pt x="401123" y="228600"/>
                  <a:pt x="471487" y="298964"/>
                  <a:pt x="471487" y="385762"/>
                </a:cubicBezTo>
                <a:lnTo>
                  <a:pt x="471487" y="400050"/>
                </a:lnTo>
                <a:moveTo>
                  <a:pt x="312724" y="185737"/>
                </a:moveTo>
                <a:cubicBezTo>
                  <a:pt x="261434" y="185737"/>
                  <a:pt x="219856" y="144158"/>
                  <a:pt x="219856" y="92868"/>
                </a:cubicBezTo>
                <a:cubicBezTo>
                  <a:pt x="219856" y="41578"/>
                  <a:pt x="261434" y="0"/>
                  <a:pt x="312724" y="0"/>
                </a:cubicBezTo>
                <a:cubicBezTo>
                  <a:pt x="364014" y="0"/>
                  <a:pt x="405593" y="41578"/>
                  <a:pt x="405593" y="92868"/>
                </a:cubicBezTo>
                <a:cubicBezTo>
                  <a:pt x="405593" y="144158"/>
                  <a:pt x="364014" y="185737"/>
                  <a:pt x="312724" y="185737"/>
                </a:cubicBezTo>
                <a:close/>
                <a:moveTo>
                  <a:pt x="528637" y="657225"/>
                </a:moveTo>
                <a:lnTo>
                  <a:pt x="571500" y="457200"/>
                </a:lnTo>
                <a:moveTo>
                  <a:pt x="100012" y="657225"/>
                </a:moveTo>
                <a:lnTo>
                  <a:pt x="57150" y="457200"/>
                </a:lnTo>
                <a:moveTo>
                  <a:pt x="628650" y="457200"/>
                </a:moveTo>
                <a:lnTo>
                  <a:pt x="0" y="457200"/>
                </a:lnTo>
                <a:moveTo>
                  <a:pt x="383847" y="244802"/>
                </a:moveTo>
                <a:lnTo>
                  <a:pt x="228600" y="400050"/>
                </a:lnTo>
                <a:moveTo>
                  <a:pt x="357187" y="400050"/>
                </a:moveTo>
                <a:lnTo>
                  <a:pt x="450284" y="306952"/>
                </a:lnTo>
                <a:moveTo>
                  <a:pt x="404250" y="108756"/>
                </a:moveTo>
                <a:cubicBezTo>
                  <a:pt x="387464" y="108733"/>
                  <a:pt x="370895" y="104954"/>
                  <a:pt x="355758" y="97697"/>
                </a:cubicBezTo>
                <a:cubicBezTo>
                  <a:pt x="339876" y="90415"/>
                  <a:pt x="325745" y="79802"/>
                  <a:pt x="314324" y="66579"/>
                </a:cubicBezTo>
                <a:cubicBezTo>
                  <a:pt x="302895" y="79809"/>
                  <a:pt x="288778" y="90411"/>
                  <a:pt x="272891" y="97697"/>
                </a:cubicBezTo>
                <a:cubicBezTo>
                  <a:pt x="256629" y="104975"/>
                  <a:pt x="239015" y="108743"/>
                  <a:pt x="221199" y="108756"/>
                </a:cubicBezTo>
                <a:moveTo>
                  <a:pt x="219856" y="100012"/>
                </a:moveTo>
                <a:lnTo>
                  <a:pt x="219856" y="128587"/>
                </a:lnTo>
                <a:cubicBezTo>
                  <a:pt x="219856" y="160150"/>
                  <a:pt x="194269" y="185737"/>
                  <a:pt x="162706" y="185737"/>
                </a:cubicBezTo>
                <a:moveTo>
                  <a:pt x="462743" y="185737"/>
                </a:moveTo>
                <a:cubicBezTo>
                  <a:pt x="431180" y="185737"/>
                  <a:pt x="405593" y="160150"/>
                  <a:pt x="405593" y="128587"/>
                </a:cubicBezTo>
                <a:lnTo>
                  <a:pt x="405593" y="100012"/>
                </a:lnTo>
                <a:moveTo>
                  <a:pt x="271433" y="585787"/>
                </a:moveTo>
                <a:cubicBezTo>
                  <a:pt x="271433" y="562115"/>
                  <a:pt x="290624" y="542925"/>
                  <a:pt x="314296" y="542925"/>
                </a:cubicBezTo>
                <a:cubicBezTo>
                  <a:pt x="337968" y="542925"/>
                  <a:pt x="357158" y="562115"/>
                  <a:pt x="357158" y="585787"/>
                </a:cubicBezTo>
                <a:cubicBezTo>
                  <a:pt x="357158" y="609459"/>
                  <a:pt x="337968" y="628650"/>
                  <a:pt x="314296" y="628650"/>
                </a:cubicBezTo>
                <a:cubicBezTo>
                  <a:pt x="290624" y="628650"/>
                  <a:pt x="271433" y="609459"/>
                  <a:pt x="271433" y="585787"/>
                </a:cubicBezTo>
              </a:path>
            </a:pathLst>
          </a:custGeom>
          <a:noFill/>
          <a:ln w="14287">
            <a:solidFill>
              <a:srgbClr val="484848"/>
            </a:solidFill>
          </a:ln>
        </p:spPr>
        <p:txBody>
          <a:bodyPr rtlCol="0" anchor="ctr"/>
          <a:lstStyle/>
          <a:p>
            <a:pPr algn="ct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52923E-D4EA-B689-878C-863993C3954F}"/>
              </a:ext>
            </a:extLst>
          </p:cNvPr>
          <p:cNvSpPr>
            <a:spLocks noGrp="1"/>
          </p:cNvSpPr>
          <p:nvPr>
            <p:ph type="title"/>
          </p:nvPr>
        </p:nvSpPr>
        <p:spPr/>
        <p:txBody>
          <a:bodyPr/>
          <a:lstStyle/>
          <a:p>
            <a:r>
              <a:rPr lang="es-EC" b="1" dirty="0"/>
              <a:t>PROCEDIMIENTO SUMARIO</a:t>
            </a:r>
          </a:p>
        </p:txBody>
      </p:sp>
      <p:sp>
        <p:nvSpPr>
          <p:cNvPr id="4" name="CuadroTexto 3">
            <a:extLst>
              <a:ext uri="{FF2B5EF4-FFF2-40B4-BE49-F238E27FC236}">
                <a16:creationId xmlns:a16="http://schemas.microsoft.com/office/drawing/2014/main" id="{90BBD9D6-01D9-B8B9-76A8-62A222F37593}"/>
              </a:ext>
            </a:extLst>
          </p:cNvPr>
          <p:cNvSpPr txBox="1"/>
          <p:nvPr/>
        </p:nvSpPr>
        <p:spPr>
          <a:xfrm>
            <a:off x="457201" y="2274838"/>
            <a:ext cx="8339958" cy="2308324"/>
          </a:xfrm>
          <a:prstGeom prst="rect">
            <a:avLst/>
          </a:prstGeom>
          <a:noFill/>
        </p:spPr>
        <p:txBody>
          <a:bodyPr wrap="square">
            <a:spAutoFit/>
          </a:bodyPr>
          <a:lstStyle/>
          <a:p>
            <a:pPr algn="just"/>
            <a:r>
              <a:rPr lang="es-ES" sz="2400" b="1" dirty="0"/>
              <a:t>- Se emplea en casos específicos determinados por la ley, generalmente cuando se requiere una tramitación más rápida pero que aún exige contradicción y prueba. Aplica a materias como arrendamientos, alimentos, tenencia y otros.</a:t>
            </a:r>
          </a:p>
          <a:p>
            <a:pPr algn="just"/>
            <a:r>
              <a:rPr lang="es-ES" sz="2400" b="1" i="1" dirty="0"/>
              <a:t>- Base legal:</a:t>
            </a:r>
            <a:r>
              <a:rPr lang="es-ES" sz="2400" b="1" dirty="0"/>
              <a:t> Art. 332 numeral 2, en concordancia con los Arts. 331 y 332 COGEP.</a:t>
            </a:r>
          </a:p>
        </p:txBody>
      </p:sp>
    </p:spTree>
    <p:extLst>
      <p:ext uri="{BB962C8B-B14F-4D97-AF65-F5344CB8AC3E}">
        <p14:creationId xmlns:p14="http://schemas.microsoft.com/office/powerpoint/2010/main" val="248424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593507" y="2436283"/>
            <a:ext cx="1930400" cy="2641600"/>
            <a:chOff x="3149600" y="1117600"/>
            <a:chExt cx="1930400" cy="2641600"/>
          </a:xfrm>
        </p:grpSpPr>
        <p:sp>
          <p:nvSpPr>
            <p:cNvPr id="2" name="Rounded Rectangle 1"/>
            <p:cNvSpPr/>
            <p:nvPr/>
          </p:nvSpPr>
          <p:spPr>
            <a:xfrm>
              <a:off x="3149600" y="1117600"/>
              <a:ext cx="1930400" cy="2641600"/>
            </a:xfrm>
            <a:custGeom>
              <a:avLst/>
              <a:gdLst/>
              <a:ahLst/>
              <a:cxnLst/>
              <a:rect l="0" t="0" r="0" b="0"/>
              <a:pathLst>
                <a:path w="1930400" h="2641600">
                  <a:moveTo>
                    <a:pt x="1930400" y="1727200"/>
                  </a:moveTo>
                  <a:lnTo>
                    <a:pt x="0" y="1727200"/>
                  </a:lnTo>
                  <a:lnTo>
                    <a:pt x="0" y="0"/>
                  </a:lnTo>
                  <a:lnTo>
                    <a:pt x="1930400" y="0"/>
                  </a:lnTo>
                  <a:close/>
                  <a:moveTo>
                    <a:pt x="965200" y="1727200"/>
                  </a:moveTo>
                  <a:cubicBezTo>
                    <a:pt x="1386040" y="1727200"/>
                    <a:pt x="1727200" y="1386040"/>
                    <a:pt x="1727200" y="965200"/>
                  </a:cubicBezTo>
                  <a:cubicBezTo>
                    <a:pt x="1727200" y="544359"/>
                    <a:pt x="1386040" y="203200"/>
                    <a:pt x="965200" y="203200"/>
                  </a:cubicBezTo>
                  <a:cubicBezTo>
                    <a:pt x="544359" y="203200"/>
                    <a:pt x="203200" y="544359"/>
                    <a:pt x="203200" y="965200"/>
                  </a:cubicBezTo>
                  <a:cubicBezTo>
                    <a:pt x="203200" y="1386040"/>
                    <a:pt x="544359" y="1727200"/>
                    <a:pt x="965200" y="1727200"/>
                  </a:cubicBezTo>
                  <a:close/>
                  <a:moveTo>
                    <a:pt x="1930400" y="2641600"/>
                  </a:moveTo>
                  <a:lnTo>
                    <a:pt x="0" y="2641600"/>
                  </a:lnTo>
                  <a:lnTo>
                    <a:pt x="0" y="1727274"/>
                  </a:lnTo>
                  <a:lnTo>
                    <a:pt x="1930400" y="1727274"/>
                  </a:lnTo>
                  <a:close/>
                  <a:moveTo>
                    <a:pt x="965200" y="1727200"/>
                  </a:moveTo>
                  <a:lnTo>
                    <a:pt x="965200" y="1727290"/>
                  </a:lnTo>
                  <a:lnTo>
                    <a:pt x="965200" y="1727282"/>
                  </a:lnTo>
                  <a:cubicBezTo>
                    <a:pt x="1386040" y="1727282"/>
                    <a:pt x="965200" y="1727200"/>
                    <a:pt x="965200" y="1727282"/>
                  </a:cubicBezTo>
                  <a:cubicBezTo>
                    <a:pt x="544359" y="1727282"/>
                    <a:pt x="965200" y="1727200"/>
                    <a:pt x="965200" y="1727200"/>
                  </a:cubicBezTo>
                  <a:close/>
                </a:path>
              </a:pathLst>
            </a:custGeom>
            <a:solidFill>
              <a:srgbClr val="A3A3A3"/>
            </a:solidFill>
            <a:ln>
              <a:noFill/>
            </a:ln>
          </p:spPr>
          <p:txBody>
            <a:bodyPr rtlCol="0" anchor="ctr"/>
            <a:lstStyle/>
            <a:p>
              <a:pPr algn="ctr"/>
              <a:endParaRPr sz="2000"/>
            </a:p>
          </p:txBody>
        </p:sp>
        <p:sp>
          <p:nvSpPr>
            <p:cNvPr id="3" name="Rounded Rectangle 2"/>
            <p:cNvSpPr/>
            <p:nvPr/>
          </p:nvSpPr>
          <p:spPr>
            <a:xfrm>
              <a:off x="3149600" y="1117600"/>
              <a:ext cx="1930400" cy="2641600"/>
            </a:xfrm>
            <a:custGeom>
              <a:avLst/>
              <a:gdLst/>
              <a:ahLst/>
              <a:cxnLst/>
              <a:rect l="0" t="0" r="0" b="0"/>
              <a:pathLst>
                <a:path w="1930400" h="2641600">
                  <a:moveTo>
                    <a:pt x="965200" y="1727200"/>
                  </a:moveTo>
                  <a:cubicBezTo>
                    <a:pt x="1386040" y="1727200"/>
                    <a:pt x="1727200" y="1386040"/>
                    <a:pt x="1727200" y="965200"/>
                  </a:cubicBezTo>
                  <a:cubicBezTo>
                    <a:pt x="1727200" y="544359"/>
                    <a:pt x="1386040" y="203200"/>
                    <a:pt x="965200" y="203200"/>
                  </a:cubicBezTo>
                  <a:cubicBezTo>
                    <a:pt x="544359" y="203200"/>
                    <a:pt x="203200" y="544359"/>
                    <a:pt x="203200" y="965200"/>
                  </a:cubicBezTo>
                  <a:cubicBezTo>
                    <a:pt x="203200" y="1386040"/>
                    <a:pt x="544359" y="1727200"/>
                    <a:pt x="965200" y="1727200"/>
                  </a:cubicBezTo>
                  <a:close/>
                  <a:moveTo>
                    <a:pt x="0" y="1727200"/>
                  </a:moveTo>
                  <a:lnTo>
                    <a:pt x="0" y="0"/>
                  </a:lnTo>
                  <a:lnTo>
                    <a:pt x="1930400" y="0"/>
                  </a:lnTo>
                  <a:lnTo>
                    <a:pt x="1930400" y="1727200"/>
                  </a:lnTo>
                  <a:moveTo>
                    <a:pt x="1930400" y="1727200"/>
                  </a:moveTo>
                  <a:lnTo>
                    <a:pt x="1930400" y="2641600"/>
                  </a:lnTo>
                  <a:lnTo>
                    <a:pt x="0" y="2641600"/>
                  </a:lnTo>
                  <a:lnTo>
                    <a:pt x="0" y="1727200"/>
                  </a:lnTo>
                </a:path>
              </a:pathLst>
            </a:custGeom>
            <a:noFill/>
            <a:ln w="12699">
              <a:solidFill>
                <a:srgbClr val="FFFFFF"/>
              </a:solidFill>
            </a:ln>
          </p:spPr>
          <p:txBody>
            <a:bodyPr rtlCol="0" anchor="ctr"/>
            <a:lstStyle/>
            <a:p>
              <a:pPr algn="ctr"/>
              <a:endParaRPr sz="2000"/>
            </a:p>
          </p:txBody>
        </p:sp>
      </p:grpSp>
      <p:sp>
        <p:nvSpPr>
          <p:cNvPr id="5" name="Rounded Rectangle 4"/>
          <p:cNvSpPr/>
          <p:nvPr/>
        </p:nvSpPr>
        <p:spPr>
          <a:xfrm>
            <a:off x="850307" y="3054349"/>
            <a:ext cx="2645833" cy="8466"/>
          </a:xfrm>
          <a:custGeom>
            <a:avLst/>
            <a:gdLst/>
            <a:ahLst/>
            <a:cxnLst/>
            <a:rect l="0" t="0" r="0" b="0"/>
            <a:pathLst>
              <a:path w="2645833" h="8466">
                <a:moveTo>
                  <a:pt x="2645833" y="0"/>
                </a:moveTo>
                <a:lnTo>
                  <a:pt x="0" y="0"/>
                </a:lnTo>
              </a:path>
            </a:pathLst>
          </a:custGeom>
          <a:noFill/>
          <a:ln w="12699">
            <a:solidFill>
              <a:srgbClr val="92BD39"/>
            </a:solidFill>
          </a:ln>
        </p:spPr>
        <p:txBody>
          <a:bodyPr rtlCol="0" anchor="ctr"/>
          <a:lstStyle/>
          <a:p>
            <a:pPr algn="ctr"/>
            <a:endParaRPr sz="2000"/>
          </a:p>
        </p:txBody>
      </p:sp>
      <p:sp>
        <p:nvSpPr>
          <p:cNvPr id="6" name="Rounded Rectangle 5"/>
          <p:cNvSpPr/>
          <p:nvPr/>
        </p:nvSpPr>
        <p:spPr>
          <a:xfrm>
            <a:off x="5625507" y="3045883"/>
            <a:ext cx="2641600" cy="8466"/>
          </a:xfrm>
          <a:custGeom>
            <a:avLst/>
            <a:gdLst/>
            <a:ahLst/>
            <a:cxnLst/>
            <a:rect l="0" t="0" r="0" b="0"/>
            <a:pathLst>
              <a:path w="2641600" h="8466">
                <a:moveTo>
                  <a:pt x="0" y="0"/>
                </a:moveTo>
                <a:lnTo>
                  <a:pt x="2641600" y="0"/>
                </a:lnTo>
              </a:path>
            </a:pathLst>
          </a:custGeom>
          <a:noFill/>
          <a:ln w="12699">
            <a:solidFill>
              <a:srgbClr val="E55753"/>
            </a:solidFill>
          </a:ln>
        </p:spPr>
        <p:txBody>
          <a:bodyPr rtlCol="0" anchor="ctr"/>
          <a:lstStyle/>
          <a:p>
            <a:pPr algn="ctr"/>
            <a:endParaRPr sz="2000"/>
          </a:p>
        </p:txBody>
      </p:sp>
      <p:sp>
        <p:nvSpPr>
          <p:cNvPr id="7" name="Rounded Rectangle 6"/>
          <p:cNvSpPr/>
          <p:nvPr/>
        </p:nvSpPr>
        <p:spPr>
          <a:xfrm>
            <a:off x="850307" y="5077885"/>
            <a:ext cx="2645833" cy="8466"/>
          </a:xfrm>
          <a:custGeom>
            <a:avLst/>
            <a:gdLst/>
            <a:ahLst/>
            <a:cxnLst/>
            <a:rect l="0" t="0" r="0" b="0"/>
            <a:pathLst>
              <a:path w="2645833" h="8466">
                <a:moveTo>
                  <a:pt x="2645833" y="0"/>
                </a:moveTo>
                <a:lnTo>
                  <a:pt x="0" y="0"/>
                </a:lnTo>
              </a:path>
            </a:pathLst>
          </a:custGeom>
          <a:noFill/>
          <a:ln w="12699">
            <a:solidFill>
              <a:srgbClr val="92BD39"/>
            </a:solidFill>
          </a:ln>
        </p:spPr>
        <p:txBody>
          <a:bodyPr rtlCol="0" anchor="ctr"/>
          <a:lstStyle/>
          <a:p>
            <a:pPr algn="ctr"/>
            <a:endParaRPr sz="2000"/>
          </a:p>
        </p:txBody>
      </p:sp>
      <p:sp>
        <p:nvSpPr>
          <p:cNvPr id="8" name="Rounded Rectangle 7"/>
          <p:cNvSpPr/>
          <p:nvPr/>
        </p:nvSpPr>
        <p:spPr>
          <a:xfrm>
            <a:off x="5625507" y="5077885"/>
            <a:ext cx="2641600" cy="8466"/>
          </a:xfrm>
          <a:custGeom>
            <a:avLst/>
            <a:gdLst/>
            <a:ahLst/>
            <a:cxnLst/>
            <a:rect l="0" t="0" r="0" b="0"/>
            <a:pathLst>
              <a:path w="2641600" h="8466">
                <a:moveTo>
                  <a:pt x="0" y="0"/>
                </a:moveTo>
                <a:lnTo>
                  <a:pt x="2641600" y="0"/>
                </a:lnTo>
              </a:path>
            </a:pathLst>
          </a:custGeom>
          <a:noFill/>
          <a:ln w="12699">
            <a:solidFill>
              <a:srgbClr val="E55753"/>
            </a:solidFill>
          </a:ln>
        </p:spPr>
        <p:txBody>
          <a:bodyPr rtlCol="0" anchor="ctr"/>
          <a:lstStyle/>
          <a:p>
            <a:pPr algn="ctr"/>
            <a:endParaRPr sz="2000"/>
          </a:p>
        </p:txBody>
      </p:sp>
      <p:sp>
        <p:nvSpPr>
          <p:cNvPr id="9" name="TextBox 8"/>
          <p:cNvSpPr txBox="1"/>
          <p:nvPr/>
        </p:nvSpPr>
        <p:spPr>
          <a:xfrm>
            <a:off x="3643743" y="1771649"/>
            <a:ext cx="1957267" cy="307777"/>
          </a:xfrm>
          <a:prstGeom prst="rect">
            <a:avLst/>
          </a:prstGeom>
          <a:noFill/>
          <a:ln>
            <a:noFill/>
          </a:ln>
        </p:spPr>
        <p:txBody>
          <a:bodyPr wrap="none" lIns="0" tIns="0" rIns="0" bIns="0" anchor="t">
            <a:spAutoFit/>
          </a:bodyPr>
          <a:lstStyle/>
          <a:p>
            <a:pPr algn="ctr"/>
            <a:r>
              <a:rPr sz="2000" b="1">
                <a:solidFill>
                  <a:srgbClr val="484848"/>
                </a:solidFill>
                <a:latin typeface="Roboto"/>
              </a:rPr>
              <a:t>Proceso sumario</a:t>
            </a:r>
          </a:p>
        </p:txBody>
      </p:sp>
      <p:sp>
        <p:nvSpPr>
          <p:cNvPr id="10" name="TextBox 9"/>
          <p:cNvSpPr txBox="1"/>
          <p:nvPr/>
        </p:nvSpPr>
        <p:spPr>
          <a:xfrm>
            <a:off x="867240" y="2758016"/>
            <a:ext cx="535403" cy="307777"/>
          </a:xfrm>
          <a:prstGeom prst="rect">
            <a:avLst/>
          </a:prstGeom>
          <a:noFill/>
          <a:ln>
            <a:noFill/>
          </a:ln>
        </p:spPr>
        <p:txBody>
          <a:bodyPr wrap="none" lIns="0" tIns="0" rIns="0" bIns="0" anchor="t">
            <a:spAutoFit/>
          </a:bodyPr>
          <a:lstStyle/>
          <a:p>
            <a:pPr algn="l"/>
            <a:r>
              <a:rPr sz="2000" b="1" dirty="0">
                <a:solidFill>
                  <a:srgbClr val="92BD39"/>
                </a:solidFill>
                <a:latin typeface="Roboto"/>
              </a:rPr>
              <a:t>Pros</a:t>
            </a:r>
          </a:p>
        </p:txBody>
      </p:sp>
      <p:sp>
        <p:nvSpPr>
          <p:cNvPr id="11" name="TextBox 10"/>
          <p:cNvSpPr txBox="1"/>
          <p:nvPr/>
        </p:nvSpPr>
        <p:spPr>
          <a:xfrm>
            <a:off x="7705389" y="2758016"/>
            <a:ext cx="588303" cy="307777"/>
          </a:xfrm>
          <a:prstGeom prst="rect">
            <a:avLst/>
          </a:prstGeom>
          <a:noFill/>
          <a:ln>
            <a:noFill/>
          </a:ln>
        </p:spPr>
        <p:txBody>
          <a:bodyPr wrap="none" lIns="0" tIns="0" rIns="0" bIns="0" anchor="t">
            <a:spAutoFit/>
          </a:bodyPr>
          <a:lstStyle/>
          <a:p>
            <a:pPr algn="r"/>
            <a:r>
              <a:rPr sz="2000" b="1">
                <a:solidFill>
                  <a:srgbClr val="E55753"/>
                </a:solidFill>
                <a:latin typeface="Roboto"/>
              </a:rPr>
              <a:t>Cons</a:t>
            </a:r>
          </a:p>
        </p:txBody>
      </p:sp>
      <p:sp>
        <p:nvSpPr>
          <p:cNvPr id="12" name="TextBox 11"/>
          <p:cNvSpPr txBox="1"/>
          <p:nvPr/>
        </p:nvSpPr>
        <p:spPr>
          <a:xfrm>
            <a:off x="1375240" y="3490383"/>
            <a:ext cx="2152833" cy="307777"/>
          </a:xfrm>
          <a:prstGeom prst="rect">
            <a:avLst/>
          </a:prstGeom>
          <a:noFill/>
          <a:ln>
            <a:noFill/>
          </a:ln>
        </p:spPr>
        <p:txBody>
          <a:bodyPr wrap="none" lIns="0" tIns="0" rIns="0" bIns="0" anchor="t">
            <a:spAutoFit/>
          </a:bodyPr>
          <a:lstStyle/>
          <a:p>
            <a:pPr algn="l"/>
            <a:r>
              <a:rPr sz="2000" b="0">
                <a:solidFill>
                  <a:srgbClr val="92BD39"/>
                </a:solidFill>
                <a:latin typeface="Roboto"/>
              </a:rPr>
              <a:t>Tramitación rápida</a:t>
            </a:r>
          </a:p>
        </p:txBody>
      </p:sp>
      <p:sp>
        <p:nvSpPr>
          <p:cNvPr id="13" name="TextBox 12"/>
          <p:cNvSpPr txBox="1"/>
          <p:nvPr/>
        </p:nvSpPr>
        <p:spPr>
          <a:xfrm>
            <a:off x="5756981" y="3490383"/>
            <a:ext cx="2176878" cy="307777"/>
          </a:xfrm>
          <a:prstGeom prst="rect">
            <a:avLst/>
          </a:prstGeom>
          <a:noFill/>
          <a:ln>
            <a:noFill/>
          </a:ln>
        </p:spPr>
        <p:txBody>
          <a:bodyPr wrap="none" lIns="0" tIns="0" rIns="0" bIns="0" anchor="t">
            <a:spAutoFit/>
          </a:bodyPr>
          <a:lstStyle/>
          <a:p>
            <a:pPr algn="r"/>
            <a:r>
              <a:rPr sz="2000" b="0">
                <a:solidFill>
                  <a:srgbClr val="E55753"/>
                </a:solidFill>
                <a:latin typeface="Roboto"/>
              </a:rPr>
              <a:t>Aplicación limitada</a:t>
            </a:r>
          </a:p>
        </p:txBody>
      </p:sp>
      <p:sp>
        <p:nvSpPr>
          <p:cNvPr id="14" name="TextBox 13"/>
          <p:cNvSpPr txBox="1"/>
          <p:nvPr/>
        </p:nvSpPr>
        <p:spPr>
          <a:xfrm>
            <a:off x="1375240" y="3998385"/>
            <a:ext cx="2236190" cy="307777"/>
          </a:xfrm>
          <a:prstGeom prst="rect">
            <a:avLst/>
          </a:prstGeom>
          <a:noFill/>
          <a:ln>
            <a:noFill/>
          </a:ln>
        </p:spPr>
        <p:txBody>
          <a:bodyPr wrap="none" lIns="0" tIns="0" rIns="0" bIns="0" anchor="t">
            <a:spAutoFit/>
          </a:bodyPr>
          <a:lstStyle/>
          <a:p>
            <a:pPr algn="l"/>
            <a:r>
              <a:rPr sz="2000" b="0">
                <a:solidFill>
                  <a:srgbClr val="92BD39"/>
                </a:solidFill>
                <a:latin typeface="Roboto"/>
              </a:rPr>
              <a:t>Exige contradicción</a:t>
            </a:r>
          </a:p>
        </p:txBody>
      </p:sp>
      <p:sp>
        <p:nvSpPr>
          <p:cNvPr id="15" name="TextBox 14"/>
          <p:cNvSpPr txBox="1"/>
          <p:nvPr/>
        </p:nvSpPr>
        <p:spPr>
          <a:xfrm>
            <a:off x="5682491" y="3972985"/>
            <a:ext cx="2229778" cy="615553"/>
          </a:xfrm>
          <a:prstGeom prst="rect">
            <a:avLst/>
          </a:prstGeom>
          <a:noFill/>
          <a:ln>
            <a:noFill/>
          </a:ln>
        </p:spPr>
        <p:txBody>
          <a:bodyPr wrap="none" lIns="0" tIns="0" rIns="0" bIns="0" anchor="t">
            <a:spAutoFit/>
          </a:bodyPr>
          <a:lstStyle/>
          <a:p>
            <a:pPr algn="r"/>
            <a:r>
              <a:rPr sz="2000" b="0">
                <a:solidFill>
                  <a:srgbClr val="E55753"/>
                </a:solidFill>
                <a:latin typeface="Roboto"/>
              </a:rPr>
              <a:t>No apto para casos
complejos</a:t>
            </a:r>
          </a:p>
        </p:txBody>
      </p:sp>
      <p:sp>
        <p:nvSpPr>
          <p:cNvPr id="16" name="TextBox 15"/>
          <p:cNvSpPr txBox="1"/>
          <p:nvPr/>
        </p:nvSpPr>
        <p:spPr>
          <a:xfrm>
            <a:off x="1375240" y="4506385"/>
            <a:ext cx="1859483" cy="307777"/>
          </a:xfrm>
          <a:prstGeom prst="rect">
            <a:avLst/>
          </a:prstGeom>
          <a:noFill/>
          <a:ln>
            <a:noFill/>
          </a:ln>
        </p:spPr>
        <p:txBody>
          <a:bodyPr wrap="none" lIns="0" tIns="0" rIns="0" bIns="0" anchor="t">
            <a:spAutoFit/>
          </a:bodyPr>
          <a:lstStyle/>
          <a:p>
            <a:pPr algn="l"/>
            <a:r>
              <a:rPr sz="2000" b="0">
                <a:solidFill>
                  <a:srgbClr val="92BD39"/>
                </a:solidFill>
                <a:latin typeface="Roboto"/>
              </a:rPr>
              <a:t>Requiere prueba</a:t>
            </a:r>
          </a:p>
        </p:txBody>
      </p:sp>
      <p:sp>
        <p:nvSpPr>
          <p:cNvPr id="17" name="Rounded Rectangle 16"/>
          <p:cNvSpPr/>
          <p:nvPr/>
        </p:nvSpPr>
        <p:spPr>
          <a:xfrm>
            <a:off x="4217923" y="3069166"/>
            <a:ext cx="681566" cy="681566"/>
          </a:xfrm>
          <a:custGeom>
            <a:avLst/>
            <a:gdLst/>
            <a:ahLst/>
            <a:cxnLst/>
            <a:rect l="0" t="0" r="0" b="0"/>
            <a:pathLst>
              <a:path w="681566" h="681566">
                <a:moveTo>
                  <a:pt x="34433" y="511500"/>
                </a:moveTo>
                <a:cubicBezTo>
                  <a:pt x="34433" y="473924"/>
                  <a:pt x="64895" y="443462"/>
                  <a:pt x="102472" y="443462"/>
                </a:cubicBezTo>
                <a:cubicBezTo>
                  <a:pt x="140048" y="443462"/>
                  <a:pt x="170510" y="473924"/>
                  <a:pt x="170510" y="511500"/>
                </a:cubicBezTo>
                <a:cubicBezTo>
                  <a:pt x="170510" y="549077"/>
                  <a:pt x="140048" y="579539"/>
                  <a:pt x="102472" y="579539"/>
                </a:cubicBezTo>
                <a:cubicBezTo>
                  <a:pt x="64895" y="579539"/>
                  <a:pt x="34433" y="549077"/>
                  <a:pt x="34433" y="511500"/>
                </a:cubicBezTo>
                <a:moveTo>
                  <a:pt x="444" y="681566"/>
                </a:moveTo>
                <a:cubicBezTo>
                  <a:pt x="24259" y="649128"/>
                  <a:pt x="62232" y="630136"/>
                  <a:pt x="102472" y="630538"/>
                </a:cubicBezTo>
                <a:cubicBezTo>
                  <a:pt x="142700" y="630150"/>
                  <a:pt x="180658" y="649140"/>
                  <a:pt x="204470" y="681566"/>
                </a:cubicBezTo>
                <a:moveTo>
                  <a:pt x="511471" y="511500"/>
                </a:moveTo>
                <a:cubicBezTo>
                  <a:pt x="511471" y="473924"/>
                  <a:pt x="541933" y="443462"/>
                  <a:pt x="579509" y="443462"/>
                </a:cubicBezTo>
                <a:cubicBezTo>
                  <a:pt x="617085" y="443462"/>
                  <a:pt x="647547" y="473924"/>
                  <a:pt x="647547" y="511500"/>
                </a:cubicBezTo>
                <a:cubicBezTo>
                  <a:pt x="647547" y="549077"/>
                  <a:pt x="617085" y="579539"/>
                  <a:pt x="579509" y="579539"/>
                </a:cubicBezTo>
                <a:cubicBezTo>
                  <a:pt x="541933" y="579539"/>
                  <a:pt x="511471" y="549077"/>
                  <a:pt x="511471" y="511500"/>
                </a:cubicBezTo>
                <a:moveTo>
                  <a:pt x="477481" y="681566"/>
                </a:moveTo>
                <a:cubicBezTo>
                  <a:pt x="501539" y="649399"/>
                  <a:pt x="539356" y="630458"/>
                  <a:pt x="579524" y="630458"/>
                </a:cubicBezTo>
                <a:cubicBezTo>
                  <a:pt x="619692" y="630458"/>
                  <a:pt x="657509" y="649399"/>
                  <a:pt x="681566" y="681566"/>
                </a:cubicBezTo>
                <a:moveTo>
                  <a:pt x="103716" y="151870"/>
                </a:moveTo>
                <a:lnTo>
                  <a:pt x="133350" y="181504"/>
                </a:lnTo>
                <a:lnTo>
                  <a:pt x="222250" y="92604"/>
                </a:lnTo>
                <a:moveTo>
                  <a:pt x="577850" y="200025"/>
                </a:moveTo>
                <a:lnTo>
                  <a:pt x="459316" y="81491"/>
                </a:lnTo>
                <a:moveTo>
                  <a:pt x="459316" y="200025"/>
                </a:moveTo>
                <a:lnTo>
                  <a:pt x="577850" y="81491"/>
                </a:lnTo>
                <a:moveTo>
                  <a:pt x="385233" y="0"/>
                </a:moveTo>
                <a:lnTo>
                  <a:pt x="651933" y="0"/>
                </a:lnTo>
                <a:cubicBezTo>
                  <a:pt x="668299" y="0"/>
                  <a:pt x="681566" y="13267"/>
                  <a:pt x="681566" y="29633"/>
                </a:cubicBezTo>
                <a:lnTo>
                  <a:pt x="681566" y="259291"/>
                </a:lnTo>
                <a:cubicBezTo>
                  <a:pt x="681566" y="275657"/>
                  <a:pt x="668299" y="288925"/>
                  <a:pt x="651933" y="288925"/>
                </a:cubicBezTo>
                <a:lnTo>
                  <a:pt x="560929" y="288925"/>
                </a:lnTo>
                <a:lnTo>
                  <a:pt x="518583" y="363008"/>
                </a:lnTo>
                <a:lnTo>
                  <a:pt x="476237" y="288925"/>
                </a:lnTo>
                <a:lnTo>
                  <a:pt x="385233" y="288925"/>
                </a:lnTo>
                <a:moveTo>
                  <a:pt x="325966" y="29633"/>
                </a:moveTo>
                <a:lnTo>
                  <a:pt x="325966" y="259291"/>
                </a:lnTo>
                <a:cubicBezTo>
                  <a:pt x="325966" y="275657"/>
                  <a:pt x="312699" y="288925"/>
                  <a:pt x="296333" y="288925"/>
                </a:cubicBezTo>
                <a:lnTo>
                  <a:pt x="205329" y="288925"/>
                </a:lnTo>
                <a:lnTo>
                  <a:pt x="162983" y="363008"/>
                </a:lnTo>
                <a:lnTo>
                  <a:pt x="120637" y="288925"/>
                </a:lnTo>
                <a:lnTo>
                  <a:pt x="29633" y="288925"/>
                </a:lnTo>
                <a:cubicBezTo>
                  <a:pt x="13267" y="288925"/>
                  <a:pt x="0" y="275657"/>
                  <a:pt x="0" y="259291"/>
                </a:cubicBezTo>
                <a:lnTo>
                  <a:pt x="0" y="29633"/>
                </a:lnTo>
                <a:cubicBezTo>
                  <a:pt x="0" y="13267"/>
                  <a:pt x="13267" y="0"/>
                  <a:pt x="29633" y="0"/>
                </a:cubicBezTo>
                <a:lnTo>
                  <a:pt x="296333" y="0"/>
                </a:lnTo>
                <a:cubicBezTo>
                  <a:pt x="312699" y="0"/>
                  <a:pt x="325966" y="13267"/>
                  <a:pt x="325966" y="29633"/>
                </a:cubicBezTo>
                <a:close/>
              </a:path>
            </a:pathLst>
          </a:custGeom>
          <a:noFill/>
          <a:ln w="12699">
            <a:solidFill>
              <a:srgbClr val="484848"/>
            </a:solidFill>
          </a:ln>
        </p:spPr>
        <p:txBody>
          <a:bodyPr rtlCol="0" anchor="ctr"/>
          <a:lstStyle/>
          <a:p>
            <a:pPr algn="ctr"/>
            <a:endParaRPr sz="2000"/>
          </a:p>
        </p:txBody>
      </p:sp>
      <p:sp>
        <p:nvSpPr>
          <p:cNvPr id="18" name="Rounded Rectangle 17"/>
          <p:cNvSpPr/>
          <p:nvPr/>
        </p:nvSpPr>
        <p:spPr>
          <a:xfrm>
            <a:off x="850307" y="3350683"/>
            <a:ext cx="392175" cy="393700"/>
          </a:xfrm>
          <a:custGeom>
            <a:avLst/>
            <a:gdLst/>
            <a:ahLst/>
            <a:cxnLst/>
            <a:rect l="0" t="0" r="0" b="0"/>
            <a:pathLst>
              <a:path w="392175" h="393700">
                <a:moveTo>
                  <a:pt x="0" y="0"/>
                </a:moveTo>
                <a:moveTo>
                  <a:pt x="204216" y="171873"/>
                </a:moveTo>
                <a:cubicBezTo>
                  <a:pt x="249055" y="251595"/>
                  <a:pt x="291896" y="284784"/>
                  <a:pt x="366776" y="349673"/>
                </a:cubicBezTo>
                <a:cubicBezTo>
                  <a:pt x="378629" y="358140"/>
                  <a:pt x="378629" y="375073"/>
                  <a:pt x="370162" y="385233"/>
                </a:cubicBezTo>
                <a:cubicBezTo>
                  <a:pt x="365082" y="390313"/>
                  <a:pt x="358309" y="393700"/>
                  <a:pt x="351536" y="393700"/>
                </a:cubicBezTo>
                <a:cubicBezTo>
                  <a:pt x="344762" y="393700"/>
                  <a:pt x="339682" y="390313"/>
                  <a:pt x="334602" y="386926"/>
                </a:cubicBezTo>
                <a:lnTo>
                  <a:pt x="216069" y="283633"/>
                </a:lnTo>
                <a:cubicBezTo>
                  <a:pt x="214376" y="285326"/>
                  <a:pt x="210989" y="287019"/>
                  <a:pt x="207602" y="287019"/>
                </a:cubicBezTo>
                <a:lnTo>
                  <a:pt x="173736" y="293793"/>
                </a:lnTo>
                <a:cubicBezTo>
                  <a:pt x="172042" y="293793"/>
                  <a:pt x="170349" y="295486"/>
                  <a:pt x="168656" y="298873"/>
                </a:cubicBezTo>
                <a:cubicBezTo>
                  <a:pt x="166962" y="302259"/>
                  <a:pt x="168656" y="305646"/>
                  <a:pt x="170349" y="307340"/>
                </a:cubicBezTo>
                <a:lnTo>
                  <a:pt x="209296" y="349673"/>
                </a:lnTo>
                <a:cubicBezTo>
                  <a:pt x="217762" y="359833"/>
                  <a:pt x="217762" y="375073"/>
                  <a:pt x="207602" y="385233"/>
                </a:cubicBezTo>
                <a:cubicBezTo>
                  <a:pt x="202522" y="390313"/>
                  <a:pt x="197442" y="392006"/>
                  <a:pt x="190669" y="392006"/>
                </a:cubicBezTo>
                <a:cubicBezTo>
                  <a:pt x="183896" y="392006"/>
                  <a:pt x="177122" y="388620"/>
                  <a:pt x="172042" y="383540"/>
                </a:cubicBezTo>
                <a:lnTo>
                  <a:pt x="133096" y="341206"/>
                </a:lnTo>
                <a:cubicBezTo>
                  <a:pt x="119549" y="324273"/>
                  <a:pt x="114469" y="303953"/>
                  <a:pt x="121242" y="283633"/>
                </a:cubicBezTo>
                <a:cubicBezTo>
                  <a:pt x="128016" y="265006"/>
                  <a:pt x="143256" y="249766"/>
                  <a:pt x="163576" y="244686"/>
                </a:cubicBezTo>
                <a:lnTo>
                  <a:pt x="187282" y="239606"/>
                </a:lnTo>
                <a:lnTo>
                  <a:pt x="161882" y="193886"/>
                </a:lnTo>
                <a:lnTo>
                  <a:pt x="153416" y="198966"/>
                </a:lnTo>
                <a:cubicBezTo>
                  <a:pt x="139869" y="205740"/>
                  <a:pt x="126322" y="209126"/>
                  <a:pt x="111082" y="209126"/>
                </a:cubicBezTo>
                <a:cubicBezTo>
                  <a:pt x="83989" y="209126"/>
                  <a:pt x="56896" y="197273"/>
                  <a:pt x="38269" y="175259"/>
                </a:cubicBezTo>
                <a:lnTo>
                  <a:pt x="19642" y="151553"/>
                </a:lnTo>
                <a:cubicBezTo>
                  <a:pt x="11176" y="141393"/>
                  <a:pt x="12869" y="124459"/>
                  <a:pt x="23029" y="115993"/>
                </a:cubicBezTo>
                <a:cubicBezTo>
                  <a:pt x="33189" y="107526"/>
                  <a:pt x="50122" y="109219"/>
                  <a:pt x="58589" y="119379"/>
                </a:cubicBezTo>
                <a:lnTo>
                  <a:pt x="77216" y="143086"/>
                </a:lnTo>
                <a:cubicBezTo>
                  <a:pt x="90762" y="158326"/>
                  <a:pt x="112776" y="161713"/>
                  <a:pt x="129709" y="153246"/>
                </a:cubicBezTo>
                <a:lnTo>
                  <a:pt x="160189" y="136313"/>
                </a:lnTo>
                <a:lnTo>
                  <a:pt x="200829" y="115993"/>
                </a:lnTo>
                <a:moveTo>
                  <a:pt x="248242" y="114300"/>
                </a:moveTo>
                <a:cubicBezTo>
                  <a:pt x="248242" y="76891"/>
                  <a:pt x="278567" y="46566"/>
                  <a:pt x="315975" y="46566"/>
                </a:cubicBezTo>
                <a:cubicBezTo>
                  <a:pt x="353384" y="46566"/>
                  <a:pt x="383709" y="76891"/>
                  <a:pt x="383709" y="114300"/>
                </a:cubicBezTo>
                <a:cubicBezTo>
                  <a:pt x="383709" y="151708"/>
                  <a:pt x="353384" y="182033"/>
                  <a:pt x="315975" y="182033"/>
                </a:cubicBezTo>
                <a:cubicBezTo>
                  <a:pt x="278567" y="182033"/>
                  <a:pt x="248242" y="151708"/>
                  <a:pt x="248242" y="114300"/>
                </a:cubicBezTo>
                <a:close/>
                <a:moveTo>
                  <a:pt x="299042" y="97366"/>
                </a:moveTo>
                <a:lnTo>
                  <a:pt x="315975" y="114300"/>
                </a:lnTo>
                <a:moveTo>
                  <a:pt x="315975" y="46566"/>
                </a:moveTo>
                <a:lnTo>
                  <a:pt x="315975" y="12700"/>
                </a:lnTo>
                <a:moveTo>
                  <a:pt x="341375" y="12700"/>
                </a:moveTo>
                <a:lnTo>
                  <a:pt x="290575" y="12700"/>
                </a:lnTo>
                <a:moveTo>
                  <a:pt x="260874" y="75404"/>
                </a:moveTo>
                <a:lnTo>
                  <a:pt x="239775" y="55033"/>
                </a:lnTo>
                <a:moveTo>
                  <a:pt x="392175" y="55033"/>
                </a:moveTo>
                <a:lnTo>
                  <a:pt x="371212" y="75404"/>
                </a:lnTo>
                <a:moveTo>
                  <a:pt x="78909" y="64820"/>
                </a:moveTo>
                <a:cubicBezTo>
                  <a:pt x="78909" y="36764"/>
                  <a:pt x="101653" y="14020"/>
                  <a:pt x="129709" y="14020"/>
                </a:cubicBezTo>
                <a:cubicBezTo>
                  <a:pt x="157765" y="14020"/>
                  <a:pt x="180509" y="36764"/>
                  <a:pt x="180509" y="64820"/>
                </a:cubicBezTo>
                <a:cubicBezTo>
                  <a:pt x="180509" y="92876"/>
                  <a:pt x="157765" y="115620"/>
                  <a:pt x="129709" y="115620"/>
                </a:cubicBezTo>
                <a:cubicBezTo>
                  <a:pt x="101653" y="115620"/>
                  <a:pt x="78909" y="92876"/>
                  <a:pt x="78909" y="64820"/>
                </a:cubicBezTo>
                <a:close/>
              </a:path>
            </a:pathLst>
          </a:custGeom>
          <a:noFill/>
          <a:ln w="12699">
            <a:solidFill>
              <a:srgbClr val="92BD39"/>
            </a:solidFill>
          </a:ln>
        </p:spPr>
        <p:txBody>
          <a:bodyPr rtlCol="0" anchor="ctr"/>
          <a:lstStyle/>
          <a:p>
            <a:pPr algn="ctr"/>
            <a:endParaRPr sz="2000"/>
          </a:p>
        </p:txBody>
      </p:sp>
      <p:sp>
        <p:nvSpPr>
          <p:cNvPr id="19" name="Rounded Rectangle 18"/>
          <p:cNvSpPr/>
          <p:nvPr/>
        </p:nvSpPr>
        <p:spPr>
          <a:xfrm>
            <a:off x="7869173" y="3359135"/>
            <a:ext cx="389466" cy="389481"/>
          </a:xfrm>
          <a:custGeom>
            <a:avLst/>
            <a:gdLst/>
            <a:ahLst/>
            <a:cxnLst/>
            <a:rect l="0" t="0" r="0" b="0"/>
            <a:pathLst>
              <a:path w="389466" h="389481">
                <a:moveTo>
                  <a:pt x="149978" y="25583"/>
                </a:moveTo>
                <a:cubicBezTo>
                  <a:pt x="166224" y="42438"/>
                  <a:pt x="188629" y="51956"/>
                  <a:pt x="212039" y="51949"/>
                </a:cubicBezTo>
                <a:cubicBezTo>
                  <a:pt x="223783" y="51956"/>
                  <a:pt x="235406" y="49564"/>
                  <a:pt x="246193" y="44921"/>
                </a:cubicBezTo>
                <a:moveTo>
                  <a:pt x="142798" y="51949"/>
                </a:moveTo>
                <a:cubicBezTo>
                  <a:pt x="142790" y="23260"/>
                  <a:pt x="166045" y="0"/>
                  <a:pt x="194733" y="0"/>
                </a:cubicBezTo>
                <a:cubicBezTo>
                  <a:pt x="223421" y="0"/>
                  <a:pt x="246675" y="23260"/>
                  <a:pt x="246667" y="51949"/>
                </a:cubicBezTo>
                <a:cubicBezTo>
                  <a:pt x="246675" y="80637"/>
                  <a:pt x="223421" y="103898"/>
                  <a:pt x="194733" y="103898"/>
                </a:cubicBezTo>
                <a:cubicBezTo>
                  <a:pt x="166044" y="103898"/>
                  <a:pt x="142790" y="80637"/>
                  <a:pt x="142798" y="51949"/>
                </a:cubicBezTo>
                <a:moveTo>
                  <a:pt x="116839" y="207735"/>
                </a:moveTo>
                <a:cubicBezTo>
                  <a:pt x="116851" y="164724"/>
                  <a:pt x="151721" y="129862"/>
                  <a:pt x="194733" y="129862"/>
                </a:cubicBezTo>
                <a:cubicBezTo>
                  <a:pt x="237744" y="129862"/>
                  <a:pt x="272615" y="164724"/>
                  <a:pt x="272626" y="207735"/>
                </a:cubicBezTo>
                <a:close/>
                <a:moveTo>
                  <a:pt x="194733" y="129842"/>
                </a:moveTo>
                <a:lnTo>
                  <a:pt x="194733" y="169076"/>
                </a:lnTo>
                <a:moveTo>
                  <a:pt x="194733" y="263988"/>
                </a:moveTo>
                <a:lnTo>
                  <a:pt x="194733" y="389481"/>
                </a:lnTo>
                <a:moveTo>
                  <a:pt x="238014" y="346199"/>
                </a:moveTo>
                <a:lnTo>
                  <a:pt x="194733" y="389481"/>
                </a:lnTo>
                <a:lnTo>
                  <a:pt x="151451" y="346199"/>
                </a:lnTo>
                <a:moveTo>
                  <a:pt x="0" y="263988"/>
                </a:moveTo>
                <a:lnTo>
                  <a:pt x="389466" y="263988"/>
                </a:lnTo>
                <a:moveTo>
                  <a:pt x="43281" y="307252"/>
                </a:moveTo>
                <a:lnTo>
                  <a:pt x="0" y="263988"/>
                </a:lnTo>
                <a:lnTo>
                  <a:pt x="43281" y="220706"/>
                </a:lnTo>
                <a:moveTo>
                  <a:pt x="346185" y="220706"/>
                </a:moveTo>
                <a:lnTo>
                  <a:pt x="389466" y="263988"/>
                </a:lnTo>
                <a:lnTo>
                  <a:pt x="346185" y="307252"/>
                </a:lnTo>
              </a:path>
            </a:pathLst>
          </a:custGeom>
          <a:noFill/>
          <a:ln w="12699">
            <a:solidFill>
              <a:srgbClr val="E55753"/>
            </a:solidFill>
          </a:ln>
        </p:spPr>
        <p:txBody>
          <a:bodyPr rtlCol="0" anchor="ctr"/>
          <a:lstStyle/>
          <a:p>
            <a:pPr algn="ctr"/>
            <a:endParaRPr sz="2000"/>
          </a:p>
        </p:txBody>
      </p:sp>
      <p:sp>
        <p:nvSpPr>
          <p:cNvPr id="20" name="Rounded Rectangle 19"/>
          <p:cNvSpPr/>
          <p:nvPr/>
        </p:nvSpPr>
        <p:spPr>
          <a:xfrm>
            <a:off x="866845" y="3889469"/>
            <a:ext cx="373322" cy="344830"/>
          </a:xfrm>
          <a:custGeom>
            <a:avLst/>
            <a:gdLst/>
            <a:ahLst/>
            <a:cxnLst/>
            <a:rect l="0" t="0" r="0" b="0"/>
            <a:pathLst>
              <a:path w="373322" h="344830">
                <a:moveTo>
                  <a:pt x="186661" y="82363"/>
                </a:moveTo>
                <a:lnTo>
                  <a:pt x="186661" y="344830"/>
                </a:lnTo>
                <a:moveTo>
                  <a:pt x="228994" y="344830"/>
                </a:moveTo>
                <a:lnTo>
                  <a:pt x="144327" y="344830"/>
                </a:lnTo>
                <a:moveTo>
                  <a:pt x="394" y="243230"/>
                </a:moveTo>
                <a:lnTo>
                  <a:pt x="59661" y="116839"/>
                </a:lnTo>
                <a:lnTo>
                  <a:pt x="118927" y="243230"/>
                </a:lnTo>
                <a:moveTo>
                  <a:pt x="186661" y="31563"/>
                </a:moveTo>
                <a:cubicBezTo>
                  <a:pt x="200689" y="31563"/>
                  <a:pt x="212061" y="42935"/>
                  <a:pt x="212061" y="56963"/>
                </a:cubicBezTo>
                <a:cubicBezTo>
                  <a:pt x="212061" y="70991"/>
                  <a:pt x="200689" y="82363"/>
                  <a:pt x="186661" y="82363"/>
                </a:cubicBezTo>
                <a:cubicBezTo>
                  <a:pt x="172633" y="82363"/>
                  <a:pt x="161261" y="70991"/>
                  <a:pt x="161261" y="56963"/>
                </a:cubicBezTo>
                <a:cubicBezTo>
                  <a:pt x="161261" y="42935"/>
                  <a:pt x="172633" y="31563"/>
                  <a:pt x="186661" y="31563"/>
                </a:cubicBezTo>
                <a:close/>
                <a:moveTo>
                  <a:pt x="17318" y="285572"/>
                </a:moveTo>
                <a:cubicBezTo>
                  <a:pt x="6117" y="274371"/>
                  <a:pt x="0" y="259066"/>
                  <a:pt x="394" y="243230"/>
                </a:cubicBezTo>
                <a:lnTo>
                  <a:pt x="118927" y="243230"/>
                </a:lnTo>
                <a:cubicBezTo>
                  <a:pt x="119322" y="259066"/>
                  <a:pt x="113204" y="274371"/>
                  <a:pt x="102003" y="285572"/>
                </a:cubicBezTo>
                <a:cubicBezTo>
                  <a:pt x="90802" y="296774"/>
                  <a:pt x="75497" y="302891"/>
                  <a:pt x="59661" y="302497"/>
                </a:cubicBezTo>
                <a:cubicBezTo>
                  <a:pt x="43824" y="302891"/>
                  <a:pt x="28520" y="296774"/>
                  <a:pt x="17318" y="285572"/>
                </a:cubicBezTo>
                <a:close/>
                <a:moveTo>
                  <a:pt x="254394" y="141630"/>
                </a:moveTo>
                <a:lnTo>
                  <a:pt x="313661" y="14071"/>
                </a:lnTo>
                <a:lnTo>
                  <a:pt x="372927" y="141630"/>
                </a:lnTo>
                <a:moveTo>
                  <a:pt x="313661" y="200897"/>
                </a:moveTo>
                <a:cubicBezTo>
                  <a:pt x="297824" y="201291"/>
                  <a:pt x="282519" y="195174"/>
                  <a:pt x="271318" y="183972"/>
                </a:cubicBezTo>
                <a:cubicBezTo>
                  <a:pt x="260117" y="172771"/>
                  <a:pt x="254000" y="157466"/>
                  <a:pt x="254394" y="141630"/>
                </a:cubicBezTo>
                <a:lnTo>
                  <a:pt x="372927" y="141630"/>
                </a:lnTo>
                <a:cubicBezTo>
                  <a:pt x="373322" y="157466"/>
                  <a:pt x="367204" y="172771"/>
                  <a:pt x="356003" y="183972"/>
                </a:cubicBezTo>
                <a:cubicBezTo>
                  <a:pt x="344802" y="195174"/>
                  <a:pt x="329497" y="201291"/>
                  <a:pt x="313661" y="200897"/>
                </a:cubicBezTo>
                <a:close/>
                <a:moveTo>
                  <a:pt x="211959" y="55202"/>
                </a:moveTo>
                <a:lnTo>
                  <a:pt x="348459" y="0"/>
                </a:lnTo>
                <a:moveTo>
                  <a:pt x="24880" y="130877"/>
                </a:moveTo>
                <a:lnTo>
                  <a:pt x="167441" y="73202"/>
                </a:lnTo>
              </a:path>
            </a:pathLst>
          </a:custGeom>
          <a:noFill/>
          <a:ln w="12699">
            <a:solidFill>
              <a:srgbClr val="92BD39"/>
            </a:solidFill>
          </a:ln>
        </p:spPr>
        <p:txBody>
          <a:bodyPr rtlCol="0" anchor="ctr"/>
          <a:lstStyle/>
          <a:p>
            <a:pPr algn="ctr"/>
            <a:endParaRPr sz="2000"/>
          </a:p>
        </p:txBody>
      </p:sp>
      <p:sp>
        <p:nvSpPr>
          <p:cNvPr id="21" name="Rounded Rectangle 20"/>
          <p:cNvSpPr/>
          <p:nvPr/>
        </p:nvSpPr>
        <p:spPr>
          <a:xfrm>
            <a:off x="7874575" y="3869621"/>
            <a:ext cx="378795" cy="401813"/>
          </a:xfrm>
          <a:custGeom>
            <a:avLst/>
            <a:gdLst/>
            <a:ahLst/>
            <a:cxnLst/>
            <a:rect l="0" t="0" r="0" b="0"/>
            <a:pathLst>
              <a:path w="378795" h="401813">
                <a:moveTo>
                  <a:pt x="287561" y="199951"/>
                </a:moveTo>
                <a:cubicBezTo>
                  <a:pt x="290305" y="201075"/>
                  <a:pt x="292324" y="203473"/>
                  <a:pt x="292963" y="206369"/>
                </a:cubicBezTo>
                <a:cubicBezTo>
                  <a:pt x="293601" y="209219"/>
                  <a:pt x="292746" y="212198"/>
                  <a:pt x="290694" y="214277"/>
                </a:cubicBezTo>
                <a:lnTo>
                  <a:pt x="263736" y="241285"/>
                </a:lnTo>
                <a:cubicBezTo>
                  <a:pt x="256849" y="248028"/>
                  <a:pt x="245803" y="247922"/>
                  <a:pt x="239047" y="241048"/>
                </a:cubicBezTo>
                <a:lnTo>
                  <a:pt x="139344" y="141345"/>
                </a:lnTo>
                <a:cubicBezTo>
                  <a:pt x="132461" y="134593"/>
                  <a:pt x="132355" y="123539"/>
                  <a:pt x="139107" y="116656"/>
                </a:cubicBezTo>
                <a:lnTo>
                  <a:pt x="164287" y="91628"/>
                </a:lnTo>
                <a:cubicBezTo>
                  <a:pt x="166141" y="89797"/>
                  <a:pt x="168724" y="88901"/>
                  <a:pt x="171314" y="89190"/>
                </a:cubicBezTo>
                <a:cubicBezTo>
                  <a:pt x="173935" y="89508"/>
                  <a:pt x="176288" y="90948"/>
                  <a:pt x="177766" y="93136"/>
                </a:cubicBezTo>
                <a:cubicBezTo>
                  <a:pt x="179016" y="95105"/>
                  <a:pt x="180463" y="96943"/>
                  <a:pt x="182084" y="98622"/>
                </a:cubicBezTo>
                <a:cubicBezTo>
                  <a:pt x="183915" y="100503"/>
                  <a:pt x="185961" y="102162"/>
                  <a:pt x="188180" y="103566"/>
                </a:cubicBezTo>
                <a:cubicBezTo>
                  <a:pt x="198595" y="110550"/>
                  <a:pt x="211975" y="111351"/>
                  <a:pt x="223149" y="105658"/>
                </a:cubicBezTo>
                <a:cubicBezTo>
                  <a:pt x="234323" y="99966"/>
                  <a:pt x="241542" y="88672"/>
                  <a:pt x="242016" y="76140"/>
                </a:cubicBezTo>
                <a:cubicBezTo>
                  <a:pt x="242490" y="63609"/>
                  <a:pt x="236145" y="51802"/>
                  <a:pt x="225433" y="45282"/>
                </a:cubicBezTo>
                <a:cubicBezTo>
                  <a:pt x="223236" y="43816"/>
                  <a:pt x="221799" y="41455"/>
                  <a:pt x="221504" y="38830"/>
                </a:cubicBezTo>
                <a:cubicBezTo>
                  <a:pt x="221215" y="36245"/>
                  <a:pt x="222112" y="33668"/>
                  <a:pt x="223943" y="31820"/>
                </a:cubicBezTo>
                <a:lnTo>
                  <a:pt x="249038" y="6725"/>
                </a:lnTo>
                <a:lnTo>
                  <a:pt x="249038" y="6725"/>
                </a:lnTo>
                <a:cubicBezTo>
                  <a:pt x="255927" y="0"/>
                  <a:pt x="266963" y="128"/>
                  <a:pt x="273693" y="7013"/>
                </a:cubicBezTo>
                <a:lnTo>
                  <a:pt x="301955" y="35274"/>
                </a:lnTo>
                <a:cubicBezTo>
                  <a:pt x="303449" y="29388"/>
                  <a:pt x="306509" y="24016"/>
                  <a:pt x="310811" y="19729"/>
                </a:cubicBezTo>
                <a:cubicBezTo>
                  <a:pt x="324641" y="6344"/>
                  <a:pt x="346649" y="6524"/>
                  <a:pt x="360259" y="20133"/>
                </a:cubicBezTo>
                <a:cubicBezTo>
                  <a:pt x="373868" y="33743"/>
                  <a:pt x="374048" y="55751"/>
                  <a:pt x="360663" y="69581"/>
                </a:cubicBezTo>
                <a:cubicBezTo>
                  <a:pt x="356375" y="73885"/>
                  <a:pt x="351004" y="76950"/>
                  <a:pt x="345118" y="78454"/>
                </a:cubicBezTo>
                <a:lnTo>
                  <a:pt x="373498" y="106648"/>
                </a:lnTo>
                <a:lnTo>
                  <a:pt x="373498" y="106648"/>
                </a:lnTo>
                <a:cubicBezTo>
                  <a:pt x="376806" y="109880"/>
                  <a:pt x="378693" y="114295"/>
                  <a:pt x="378744" y="118920"/>
                </a:cubicBezTo>
                <a:cubicBezTo>
                  <a:pt x="378795" y="123544"/>
                  <a:pt x="377005" y="127999"/>
                  <a:pt x="373769" y="131303"/>
                </a:cubicBezTo>
                <a:lnTo>
                  <a:pt x="346811" y="158397"/>
                </a:lnTo>
                <a:cubicBezTo>
                  <a:pt x="344707" y="160490"/>
                  <a:pt x="341678" y="161359"/>
                  <a:pt x="338785" y="160699"/>
                </a:cubicBezTo>
                <a:cubicBezTo>
                  <a:pt x="335886" y="160060"/>
                  <a:pt x="333495" y="158023"/>
                  <a:pt x="332401" y="155264"/>
                </a:cubicBezTo>
                <a:cubicBezTo>
                  <a:pt x="330590" y="150768"/>
                  <a:pt x="327888" y="146684"/>
                  <a:pt x="324459" y="143258"/>
                </a:cubicBezTo>
                <a:cubicBezTo>
                  <a:pt x="323560" y="142240"/>
                  <a:pt x="322598" y="141279"/>
                  <a:pt x="321580" y="140379"/>
                </a:cubicBezTo>
                <a:cubicBezTo>
                  <a:pt x="307213" y="128580"/>
                  <a:pt x="286088" y="130246"/>
                  <a:pt x="273748" y="144153"/>
                </a:cubicBezTo>
                <a:cubicBezTo>
                  <a:pt x="261409" y="158059"/>
                  <a:pt x="262267" y="179232"/>
                  <a:pt x="275691" y="192094"/>
                </a:cubicBezTo>
                <a:cubicBezTo>
                  <a:pt x="279074" y="195491"/>
                  <a:pt x="283113" y="198164"/>
                  <a:pt x="287561" y="199951"/>
                </a:cubicBezTo>
                <a:close/>
                <a:moveTo>
                  <a:pt x="197798" y="306428"/>
                </a:moveTo>
                <a:lnTo>
                  <a:pt x="270933" y="283280"/>
                </a:lnTo>
                <a:cubicBezTo>
                  <a:pt x="289742" y="277708"/>
                  <a:pt x="310029" y="284470"/>
                  <a:pt x="321733" y="300213"/>
                </a:cubicBezTo>
                <a:cubicBezTo>
                  <a:pt x="118533" y="401813"/>
                  <a:pt x="177800" y="401813"/>
                  <a:pt x="0" y="342547"/>
                </a:cubicBezTo>
                <a:moveTo>
                  <a:pt x="0" y="248363"/>
                </a:moveTo>
                <a:lnTo>
                  <a:pt x="50800" y="248363"/>
                </a:lnTo>
                <a:cubicBezTo>
                  <a:pt x="90644" y="248363"/>
                  <a:pt x="118533" y="282230"/>
                  <a:pt x="127000" y="282230"/>
                </a:cubicBezTo>
                <a:lnTo>
                  <a:pt x="186266" y="282230"/>
                </a:lnTo>
                <a:cubicBezTo>
                  <a:pt x="203200" y="282230"/>
                  <a:pt x="203200" y="316097"/>
                  <a:pt x="186266" y="316097"/>
                </a:cubicBezTo>
                <a:lnTo>
                  <a:pt x="93133" y="316097"/>
                </a:lnTo>
                <a:moveTo>
                  <a:pt x="57810" y="248719"/>
                </a:moveTo>
                <a:cubicBezTo>
                  <a:pt x="57810" y="248719"/>
                  <a:pt x="75878" y="306902"/>
                  <a:pt x="0" y="306902"/>
                </a:cubicBezTo>
                <a:moveTo>
                  <a:pt x="264769" y="329474"/>
                </a:moveTo>
                <a:lnTo>
                  <a:pt x="243467" y="291984"/>
                </a:lnTo>
                <a:moveTo>
                  <a:pt x="180136" y="316097"/>
                </a:moveTo>
                <a:lnTo>
                  <a:pt x="199169" y="363916"/>
                </a:lnTo>
                <a:moveTo>
                  <a:pt x="128727" y="282230"/>
                </a:moveTo>
                <a:cubicBezTo>
                  <a:pt x="125441" y="293280"/>
                  <a:pt x="125441" y="305047"/>
                  <a:pt x="128727" y="316097"/>
                </a:cubicBezTo>
              </a:path>
            </a:pathLst>
          </a:custGeom>
          <a:noFill/>
          <a:ln w="12699">
            <a:solidFill>
              <a:srgbClr val="E55753"/>
            </a:solidFill>
          </a:ln>
        </p:spPr>
        <p:txBody>
          <a:bodyPr rtlCol="0" anchor="ctr"/>
          <a:lstStyle/>
          <a:p>
            <a:pPr algn="ctr"/>
            <a:endParaRPr sz="2000"/>
          </a:p>
        </p:txBody>
      </p:sp>
      <p:sp>
        <p:nvSpPr>
          <p:cNvPr id="22" name="Rounded Rectangle 21"/>
          <p:cNvSpPr/>
          <p:nvPr/>
        </p:nvSpPr>
        <p:spPr>
          <a:xfrm>
            <a:off x="858773" y="4375085"/>
            <a:ext cx="389466" cy="389380"/>
          </a:xfrm>
          <a:custGeom>
            <a:avLst/>
            <a:gdLst/>
            <a:ahLst/>
            <a:cxnLst/>
            <a:rect l="0" t="0" r="0" b="0"/>
            <a:pathLst>
              <a:path w="389466" h="389380">
                <a:moveTo>
                  <a:pt x="237066" y="160780"/>
                </a:moveTo>
                <a:lnTo>
                  <a:pt x="237066" y="84580"/>
                </a:lnTo>
                <a:lnTo>
                  <a:pt x="50800" y="84580"/>
                </a:lnTo>
                <a:lnTo>
                  <a:pt x="50800" y="304697"/>
                </a:lnTo>
                <a:lnTo>
                  <a:pt x="152400" y="304714"/>
                </a:lnTo>
                <a:moveTo>
                  <a:pt x="169333" y="355514"/>
                </a:moveTo>
                <a:lnTo>
                  <a:pt x="16933" y="355514"/>
                </a:lnTo>
                <a:cubicBezTo>
                  <a:pt x="7581" y="355514"/>
                  <a:pt x="0" y="347932"/>
                  <a:pt x="0" y="338580"/>
                </a:cubicBezTo>
                <a:lnTo>
                  <a:pt x="0" y="50714"/>
                </a:lnTo>
                <a:cubicBezTo>
                  <a:pt x="0" y="41362"/>
                  <a:pt x="7581" y="33780"/>
                  <a:pt x="16933" y="33780"/>
                </a:cubicBezTo>
                <a:lnTo>
                  <a:pt x="92320" y="33780"/>
                </a:lnTo>
                <a:cubicBezTo>
                  <a:pt x="101296" y="13260"/>
                  <a:pt x="121569" y="0"/>
                  <a:pt x="143967" y="0"/>
                </a:cubicBezTo>
                <a:cubicBezTo>
                  <a:pt x="166365" y="0"/>
                  <a:pt x="186638" y="13260"/>
                  <a:pt x="195613" y="33780"/>
                </a:cubicBezTo>
                <a:lnTo>
                  <a:pt x="270933" y="33780"/>
                </a:lnTo>
                <a:cubicBezTo>
                  <a:pt x="280285" y="33780"/>
                  <a:pt x="287866" y="41362"/>
                  <a:pt x="287866" y="50714"/>
                </a:cubicBezTo>
                <a:lnTo>
                  <a:pt x="287866" y="143847"/>
                </a:lnTo>
                <a:moveTo>
                  <a:pt x="186266" y="135380"/>
                </a:moveTo>
                <a:lnTo>
                  <a:pt x="101600" y="135380"/>
                </a:lnTo>
                <a:moveTo>
                  <a:pt x="101600" y="186180"/>
                </a:moveTo>
                <a:lnTo>
                  <a:pt x="186266" y="186180"/>
                </a:lnTo>
                <a:moveTo>
                  <a:pt x="101600" y="236980"/>
                </a:moveTo>
                <a:lnTo>
                  <a:pt x="152400" y="236980"/>
                </a:lnTo>
                <a:moveTo>
                  <a:pt x="279891" y="203131"/>
                </a:moveTo>
                <a:cubicBezTo>
                  <a:pt x="322246" y="203131"/>
                  <a:pt x="356582" y="237466"/>
                  <a:pt x="356582" y="279822"/>
                </a:cubicBezTo>
                <a:cubicBezTo>
                  <a:pt x="356582" y="322177"/>
                  <a:pt x="322246" y="356513"/>
                  <a:pt x="279891" y="356513"/>
                </a:cubicBezTo>
                <a:cubicBezTo>
                  <a:pt x="237535" y="356513"/>
                  <a:pt x="203200" y="322177"/>
                  <a:pt x="203200" y="279822"/>
                </a:cubicBezTo>
                <a:cubicBezTo>
                  <a:pt x="203200" y="237466"/>
                  <a:pt x="237535" y="203131"/>
                  <a:pt x="279891" y="203131"/>
                </a:cubicBezTo>
                <a:close/>
                <a:moveTo>
                  <a:pt x="334467" y="334398"/>
                </a:moveTo>
                <a:lnTo>
                  <a:pt x="389466" y="389380"/>
                </a:lnTo>
              </a:path>
            </a:pathLst>
          </a:custGeom>
          <a:noFill/>
          <a:ln w="12699">
            <a:solidFill>
              <a:srgbClr val="92BD39"/>
            </a:solidFill>
          </a:ln>
        </p:spPr>
        <p:txBody>
          <a:bodyPr rtlCol="0" anchor="ctr"/>
          <a:lstStyle/>
          <a:p>
            <a:pPr algn="ctr"/>
            <a:endParaRPr sz="2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TotalTime>
  <Words>837</Words>
  <Application>Microsoft Office PowerPoint</Application>
  <PresentationFormat>Presentación en pantalla (4:3)</PresentationFormat>
  <Paragraphs>83</Paragraphs>
  <Slides>17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ADLaM Display</vt:lpstr>
      <vt:lpstr>Aharoni</vt:lpstr>
      <vt:lpstr>Amasis MT Pro Black</vt:lpstr>
      <vt:lpstr>Arial</vt:lpstr>
      <vt:lpstr>Calibri</vt:lpstr>
      <vt:lpstr>Roboto</vt:lpstr>
      <vt:lpstr>Office Theme</vt:lpstr>
      <vt:lpstr>CÓDIGO ORGÁNICO GENERAL DE PROCESOS DEL ECUADOR (COGEP) </vt:lpstr>
      <vt:lpstr>Presentación de PowerPoint</vt:lpstr>
      <vt:lpstr>DOCTRINA GENERAL SOBRE LOS PROCEDIMIENTOS </vt:lpstr>
      <vt:lpstr>Presentación de PowerPoint</vt:lpstr>
      <vt:lpstr>CLASIFICACIÓN DE LOS PROCEDIMIENTOS EN EL COGEP El COGEP establece los siguientes tipos de procedimientos (Art. 332): </vt:lpstr>
      <vt:lpstr>PROCEDIMIENTO ORDINARIO</vt:lpstr>
      <vt:lpstr>Presentación de PowerPoint</vt:lpstr>
      <vt:lpstr>PROCEDIMIENTO SUMARIO</vt:lpstr>
      <vt:lpstr>Presentación de PowerPoint</vt:lpstr>
      <vt:lpstr>PROCEDIMIENTO MONITORIO</vt:lpstr>
      <vt:lpstr>Presentación de PowerPoint</vt:lpstr>
      <vt:lpstr>PROCEDIMIENTO EJECUTIVO</vt:lpstr>
      <vt:lpstr>Presentación de PowerPoint</vt:lpstr>
      <vt:lpstr>PROCEDIMIENTO VOLUNTARIO</vt:lpstr>
      <vt:lpstr>Presentación de PowerPoint</vt:lpstr>
      <vt:lpstr>PROCEDIMIENTOS ESPECIALES</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Andrea López Tamayo</dc:creator>
  <cp:keywords/>
  <dc:description>generated using python-pptx</dc:description>
  <cp:lastModifiedBy>Romina Freire</cp:lastModifiedBy>
  <cp:revision>2</cp:revision>
  <dcterms:created xsi:type="dcterms:W3CDTF">2013-01-27T09:14:16Z</dcterms:created>
  <dcterms:modified xsi:type="dcterms:W3CDTF">2025-06-17T22:32:31Z</dcterms:modified>
  <cp:category/>
</cp:coreProperties>
</file>