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4"/>
  </p:sldMasterIdLst>
  <p:notesMasterIdLst>
    <p:notesMasterId r:id="rId18"/>
  </p:notesMasterIdLst>
  <p:handoutMasterIdLst>
    <p:handoutMasterId r:id="rId19"/>
  </p:handoutMasterIdLst>
  <p:sldIdLst>
    <p:sldId id="256" r:id="rId5"/>
    <p:sldId id="264" r:id="rId6"/>
    <p:sldId id="259" r:id="rId7"/>
    <p:sldId id="265" r:id="rId8"/>
    <p:sldId id="260" r:id="rId9"/>
    <p:sldId id="266" r:id="rId10"/>
    <p:sldId id="267" r:id="rId11"/>
    <p:sldId id="268" r:id="rId12"/>
    <p:sldId id="270" r:id="rId13"/>
    <p:sldId id="271" r:id="rId14"/>
    <p:sldId id="269" r:id="rId15"/>
    <p:sldId id="272" r:id="rId16"/>
    <p:sldId id="273" r:id="rId17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05" autoAdjust="0"/>
  </p:normalViewPr>
  <p:slideViewPr>
    <p:cSldViewPr snapToGrid="0">
      <p:cViewPr varScale="1">
        <p:scale>
          <a:sx n="66" d="100"/>
          <a:sy n="66" d="100"/>
        </p:scale>
        <p:origin x="6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1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C2AEF700-9B0B-4359-8356-DCE7EE4E41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1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9BF05B-06DB-4EC8-B476-CF95F9BD85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42B0403-E859-45E0-88B1-E5D5FA1F7144}" type="datetime1">
              <a:rPr lang="es-ES" noProof="1" smtClean="0"/>
              <a:t>17/06/2025</a:t>
            </a:fld>
            <a:endParaRPr lang="es-ES" noProof="1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321952E-79CD-4E03-AAEB-C22680419E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1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B3DCA65F-8548-4E36-8331-FD471638BD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8CE0281-66A0-46B8-BDE2-AEF0C7453753}" type="slidenum">
              <a:rPr lang="es-ES" noProof="1" smtClean="0"/>
              <a:t>‹Nº›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655735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1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ECB179A-9F9A-4FE3-AD4A-6A76DB8ED61A}" type="datetime1">
              <a:rPr lang="es-ES" noProof="1" smtClean="0"/>
              <a:t>17/06/2025</a:t>
            </a:fld>
            <a:endParaRPr lang="es-ES" noProof="1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1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1"/>
              <a:t>Haga clic para modificar los estilos de texto del patrón</a:t>
            </a:r>
          </a:p>
          <a:p>
            <a:pPr lvl="1" rtl="0"/>
            <a:r>
              <a:rPr lang="es-ES" noProof="1"/>
              <a:t>Segundo nivel</a:t>
            </a:r>
          </a:p>
          <a:p>
            <a:pPr lvl="2" rtl="0"/>
            <a:r>
              <a:rPr lang="es-ES" noProof="1"/>
              <a:t>Tercer nivel</a:t>
            </a:r>
          </a:p>
          <a:p>
            <a:pPr lvl="3" rtl="0"/>
            <a:r>
              <a:rPr lang="es-ES" noProof="1"/>
              <a:t>Cuarto nivel</a:t>
            </a:r>
          </a:p>
          <a:p>
            <a:pPr lvl="4" rtl="0"/>
            <a:r>
              <a:rPr lang="es-ES" noProof="1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1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9EDED1C-4656-4CF8-AD34-DC4A65BB3913}" type="slidenum">
              <a:rPr lang="es-ES" noProof="1" dirty="0" smtClean="0"/>
              <a:t>‹Nº›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38954299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9EDED1C-4656-4CF8-AD34-DC4A65BB3913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0842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9EDED1C-4656-4CF8-AD34-DC4A65BB3913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3230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9EDED1C-4656-4CF8-AD34-DC4A65BB3913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0719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9EDED1C-4656-4CF8-AD34-DC4A65BB3913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3078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9EDED1C-4656-4CF8-AD34-DC4A65BB3913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9177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Droplets-HD-Title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rtlCol="0" anchor="b">
            <a:normAutofit/>
          </a:bodyPr>
          <a:lstStyle>
            <a:lvl1pPr algn="ctr">
              <a:defRPr sz="48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751012" y="3886200"/>
            <a:ext cx="8689976" cy="1371599"/>
          </a:xfrm>
        </p:spPr>
        <p:txBody>
          <a:bodyPr rtlCol="0"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94A6EE-7FE4-4419-9F6A-A9474BE976BE}" type="datetime1">
              <a:rPr lang="es-ES" noProof="0" smtClean="0"/>
              <a:t>17/06/2025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287403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 rtlCol="0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0675D6-2FE0-4A98-B6E0-272A9AD25D63}" type="datetime1">
              <a:rPr lang="es-ES" noProof="0" smtClean="0"/>
              <a:t>17/06/2025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576979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rtlCol="0" anchor="ctr"/>
          <a:lstStyle>
            <a:lvl1pPr algn="ctr"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rtlCol="0"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621052-84C1-452B-87B6-DBD771F9EB52}" type="datetime1">
              <a:rPr lang="es-ES" noProof="0" smtClean="0"/>
              <a:t>17/06/2025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12422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rtlCol="0" anchor="ctr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2" name="Marcador de texto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D914983-DF66-4339-9090-93FD8A78FDD4}" type="datetime1">
              <a:rPr lang="es-ES" noProof="0" smtClean="0"/>
              <a:t>17/06/2025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3" name="Cuadro de texto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es-ES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Cuadro de texto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es-ES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1610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rtlCol="0" anchor="b"/>
          <a:lstStyle>
            <a:lvl1pPr algn="ctr"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FC7C53-D7DD-42F1-9EC9-D5E63C830C9A}" type="datetime1">
              <a:rPr lang="es-ES" noProof="0" smtClean="0"/>
              <a:t>17/06/2025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79213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7" name="Marcador de texto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8" name="Marcador de texto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9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0" name="Marcador de texto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1" name="Marcador de texto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2" name="Marcador de texto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9EB3B1-F15F-4D9F-BA11-98EE4F290F0A}" type="datetime1">
              <a:rPr lang="es-ES" noProof="0" smtClean="0"/>
              <a:t>17/06/2025</a:t>
            </a:fld>
            <a:endParaRPr lang="es-ES" noProof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188399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ítulo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9" name="Marcador de texto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0" name="Marcador de posición de imagen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1" name="Marcador de texto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2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3" name="Marcador de posición de imagen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4" name="Marcador de texto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5" name="Marcador de texto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6" name="Marcador de posición de imagen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7" name="Marcador de texto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791B21-2C60-4945-B73F-B6FDA0E1B0D5}" type="datetime1">
              <a:rPr lang="es-ES" noProof="0" smtClean="0"/>
              <a:t>17/06/2025</a:t>
            </a:fld>
            <a:endParaRPr lang="es-ES" noProof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797418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1" name="Marcador de posición de texto vertical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3D9335-BF46-4CB4-B411-966EF46219FB}" type="datetime1">
              <a:rPr lang="es-ES" noProof="0" smtClean="0"/>
              <a:t>17/06/2025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339669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8" name="Marcador de posición de texto vertical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CA8B20-6A88-4AB7-BD34-1EA0BD5122C4}" type="datetime1">
              <a:rPr lang="es-ES" noProof="0" smtClean="0"/>
              <a:t>17/06/2025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555640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1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 anchor="ctr"/>
          <a:lstStyle/>
          <a:p>
            <a:pPr lvl="0" rtl="0"/>
            <a:r>
              <a:rPr lang="es-ES" noProof="1"/>
              <a:t>Haga clic para modificar los estilos de texto del patrón</a:t>
            </a:r>
          </a:p>
          <a:p>
            <a:pPr lvl="1" rtl="0"/>
            <a:r>
              <a:rPr lang="es-ES" noProof="1"/>
              <a:t>Segundo nivel</a:t>
            </a:r>
          </a:p>
          <a:p>
            <a:pPr lvl="2" rtl="0"/>
            <a:r>
              <a:rPr lang="es-ES" noProof="1"/>
              <a:t>Tercer nivel</a:t>
            </a:r>
          </a:p>
          <a:p>
            <a:pPr lvl="3" rtl="0"/>
            <a:r>
              <a:rPr lang="es-ES" noProof="1"/>
              <a:t>Cuarto nivel</a:t>
            </a:r>
          </a:p>
          <a:p>
            <a:pPr lvl="4" rtl="0"/>
            <a:r>
              <a:rPr lang="es-ES" noProof="1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8D7AC81-ACD6-44C2-82C0-C164D746F4E7}" type="datetime1">
              <a:rPr lang="es-ES" noProof="1" smtClean="0"/>
              <a:t>17/06/2025</a:t>
            </a:fld>
            <a:endParaRPr lang="es-ES" noProof="1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1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1" dirty="0" smtClean="0"/>
              <a:pPr rtl="0"/>
              <a:t>‹Nº›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3024972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2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2B2C16-DA9B-4D22-8C75-718DE89A0977}" type="datetime1">
              <a:rPr lang="es-ES" noProof="0" smtClean="0"/>
              <a:t>17/06/2025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062707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la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rtlCol="0" anchor="b">
            <a:normAutofit/>
          </a:bodyPr>
          <a:lstStyle>
            <a:lvl1pPr>
              <a:defRPr sz="40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F75F57-D954-441F-ADC7-392C2AC81B98}" type="datetime1">
              <a:rPr lang="es-ES" noProof="0" smtClean="0"/>
              <a:t>17/06/2025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875351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2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3" name="Marcador de contenido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826D0B-D828-4DB4-9460-C9A30816566C}" type="datetime1">
              <a:rPr lang="es-ES" noProof="0" smtClean="0"/>
              <a:t>17/06/2025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551646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rtlCol="0"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2" name="Marcador de contenido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rtlCol="0"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3" name="Marcador de contenido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BCA5DB-00BA-4ABF-8161-368B8127423D}" type="datetime1">
              <a:rPr lang="es-ES" noProof="0" smtClean="0"/>
              <a:t>17/06/2025</a:t>
            </a:fld>
            <a:endParaRPr lang="es-ES" noProof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720249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03441C-0C27-44EE-BACB-EB6F73ADD69B}" type="datetime1">
              <a:rPr lang="es-ES" noProof="0" smtClean="0"/>
              <a:t>17/06/2025</a:t>
            </a:fld>
            <a:endParaRPr lang="es-ES" noProof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613326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A6E5FF3-E57A-42A7-BD4A-01328C3C1730}" type="datetime1">
              <a:rPr lang="es-ES" noProof="0" smtClean="0"/>
              <a:t>17/06/2025</a:t>
            </a:fld>
            <a:endParaRPr lang="es-ES" noProof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753794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rtlCol="0" anchor="b"/>
          <a:lstStyle>
            <a:lvl1pPr algn="ctr"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0" name="Marcador de contenido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 rtlCol="0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8E0BF80-249C-4DBD-A850-C50E67F4DB60}" type="datetime1">
              <a:rPr lang="es-ES" noProof="0" smtClean="0"/>
              <a:t>17/06/2025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885185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rtlCol="0" anchor="b"/>
          <a:lstStyle>
            <a:lvl1pPr algn="ctr"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 rtlCol="0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8E81DA-4AF9-428F-8BD0-64175EA82D3F}" type="datetime1">
              <a:rPr lang="es-ES" noProof="0" smtClean="0"/>
              <a:t>17/06/2025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082491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rtl="0"/>
            <a:fld id="{286F6DCD-093C-4145-BDA2-573B3A863F31}" type="datetime1">
              <a:rPr lang="es-ES" noProof="0" smtClean="0"/>
              <a:t>17/06/2025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rtl="0"/>
            <a:fld id="{6D22F896-40B5-4ADD-8801-0D06FADFA095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5226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705" r:id="rId18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ángulo 9">
            <a:extLst>
              <a:ext uri="{FF2B5EF4-FFF2-40B4-BE49-F238E27FC236}">
                <a16:creationId xmlns:a16="http://schemas.microsoft.com/office/drawing/2014/main" id="{4A391C69-E52F-4DC0-B51A-0DABC5484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12" name="Imagen 2">
            <a:extLst>
              <a:ext uri="{FF2B5EF4-FFF2-40B4-BE49-F238E27FC236}">
                <a16:creationId xmlns:a16="http://schemas.microsoft.com/office/drawing/2014/main" id="{C3C7ED6A-DE7F-4002-9699-B659DE551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048390FD-448E-4FF2-AEE8-C46960568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59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5" name="Imagen 4" descr="Placa de Petri">
            <a:extLst>
              <a:ext uri="{FF2B5EF4-FFF2-40B4-BE49-F238E27FC236}">
                <a16:creationId xmlns:a16="http://schemas.microsoft.com/office/drawing/2014/main" id="{D16B27C4-A9C2-4AC4-9DD3-88F63F48E8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7274" y="10"/>
            <a:ext cx="4834726" cy="685799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0BD259F2-A289-4420-B3EB-BBC6A904F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BE7596B-F237-47DD-989E-9D8B0B49B4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1075" y="1358901"/>
            <a:ext cx="5280026" cy="2730498"/>
          </a:xfrm>
        </p:spPr>
        <p:txBody>
          <a:bodyPr rtlCol="0">
            <a:normAutofit/>
          </a:bodyPr>
          <a:lstStyle/>
          <a:p>
            <a:pPr rtl="0"/>
            <a:r>
              <a:rPr lang="es-ES" b="1" dirty="0"/>
              <a:t>NOMENCLATURA  DE COMPUESTOS INORGÁNICOS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063915B-82A1-4F1C-B5C6-3E18DDD972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1075" y="4165600"/>
            <a:ext cx="5280027" cy="1371599"/>
          </a:xfrm>
        </p:spPr>
        <p:txBody>
          <a:bodyPr rtlCol="0">
            <a:normAutofit/>
          </a:bodyPr>
          <a:lstStyle/>
          <a:p>
            <a:pPr rtl="0"/>
            <a:r>
              <a:rPr lang="es-ES" sz="4000" b="1" dirty="0">
                <a:solidFill>
                  <a:schemeClr val="tx1"/>
                </a:solidFill>
              </a:rPr>
              <a:t>QUÍMICA </a:t>
            </a:r>
          </a:p>
        </p:txBody>
      </p:sp>
    </p:spTree>
    <p:extLst>
      <p:ext uri="{BB962C8B-B14F-4D97-AF65-F5344CB8AC3E}">
        <p14:creationId xmlns:p14="http://schemas.microsoft.com/office/powerpoint/2010/main" val="264202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19F7DA-6C12-4868-ACA3-F3136CA1C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1026695"/>
          </a:xfrm>
        </p:spPr>
        <p:txBody>
          <a:bodyPr>
            <a:normAutofit/>
          </a:bodyPr>
          <a:lstStyle/>
          <a:p>
            <a:r>
              <a:rPr lang="es-EC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Nomenclatura de Ácidos - Oxoácidos</a:t>
            </a:r>
            <a:endParaRPr lang="es-EC" sz="2400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29D03E8-4AEE-4B63-8202-4247CEA757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0514" y="1636295"/>
            <a:ext cx="6348229" cy="5043637"/>
          </a:xfrm>
        </p:spPr>
        <p:txBody>
          <a:bodyPr>
            <a:normAutofit fontScale="47500" lnSpcReduction="20000"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2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Hidrógeno + No metal + Oxígeno</a:t>
            </a:r>
            <a:endParaRPr lang="es-EC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2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nombre depende del anión poliatómico que se forma al perder los iones hidrógeno. </a:t>
            </a:r>
            <a:endParaRPr lang="es-EC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sz="2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el anión termina en "-ato", el ácido termina en "-</a:t>
            </a:r>
            <a:r>
              <a:rPr lang="es-EC" sz="2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ico</a:t>
            </a:r>
            <a:r>
              <a:rPr lang="es-EC" sz="2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". </a:t>
            </a:r>
            <a:endParaRPr lang="es-EC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s-EC" sz="2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Ejemplo: SO42−​ (sulfato) → H2​SO4​ (ácido sulfúrico)</a:t>
            </a:r>
            <a:endParaRPr lang="es-EC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s-EC" sz="2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Ejemplo: NO3−​ (nitrato) → HNO3​ (ácido nítrico)</a:t>
            </a:r>
            <a:endParaRPr lang="es-EC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sz="2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el anión termina en "-</a:t>
            </a:r>
            <a:r>
              <a:rPr lang="es-EC" sz="2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ito</a:t>
            </a:r>
            <a:r>
              <a:rPr lang="es-EC" sz="2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", el ácido termina en "-oso". </a:t>
            </a:r>
            <a:endParaRPr lang="es-EC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s-EC" sz="2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Ejemplo: SO32−​ (sulfito) → H2​SO3​ (ácido sulfuroso)</a:t>
            </a:r>
            <a:endParaRPr lang="es-EC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s-EC" sz="2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Ejemplo: NO2−​ (nitrito) → HNO2​ (ácido nitroso)</a:t>
            </a:r>
            <a:endParaRPr lang="es-EC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sz="2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utilizan prefijos como "hipo-" y "per-" para indicar diferentes estados de oxidación del no metal central. </a:t>
            </a:r>
            <a:endParaRPr lang="es-EC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s-EC" sz="2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Ejemplo: </a:t>
            </a:r>
            <a:r>
              <a:rPr lang="es-EC" sz="2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HClO</a:t>
            </a:r>
            <a:r>
              <a:rPr lang="es-EC" sz="2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Ácido hipocloroso</a:t>
            </a:r>
            <a:endParaRPr lang="es-EC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s-EC" sz="2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Ejemplo: HClO4​ - Ácido perclórico</a:t>
            </a:r>
            <a:endParaRPr lang="es-EC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32F0B6A-5379-4090-BF6B-39CF8ADD3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6463" y="790613"/>
            <a:ext cx="3234088" cy="295884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AF9DB5B-FA16-4255-9DFA-342EEDFD4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8743" y="4003980"/>
            <a:ext cx="5144942" cy="214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147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B766FC-3A65-4A5C-9D34-F7F11BC48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1325078"/>
          </a:xfrm>
        </p:spPr>
        <p:txBody>
          <a:bodyPr>
            <a:normAutofit/>
          </a:bodyPr>
          <a:lstStyle/>
          <a:p>
            <a:r>
              <a:rPr lang="es-EC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Nomenclatura de Sales Ternarias (</a:t>
            </a:r>
            <a:r>
              <a:rPr lang="es-EC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Oxisales</a:t>
            </a:r>
            <a:r>
              <a:rPr lang="es-EC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s-EC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EC" sz="2400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E2939B4-5E0B-45D6-94FD-7D4BE2EA5E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0396" y="1934678"/>
            <a:ext cx="6088347" cy="4629751"/>
          </a:xfrm>
        </p:spPr>
        <p:txBody>
          <a:bodyPr>
            <a:normAutofit fontScale="92500" lnSpcReduction="20000"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Catión (metal o amonio, NH4+​) + Anión poliatómico que contiene oxígeno.</a:t>
            </a:r>
            <a:endParaRPr lang="es-EC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nombre del anión poliatómico se deriva del oxoácido correspondiente: </a:t>
            </a:r>
            <a:endParaRPr lang="es-EC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Ácido "-</a:t>
            </a:r>
            <a:r>
              <a:rPr lang="es-EC" sz="1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ico</a:t>
            </a:r>
            <a:r>
              <a:rPr lang="es-EC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→ Anión "-ato" </a:t>
            </a:r>
            <a:endParaRPr lang="es-EC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s-EC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Ejemplo: H2​SO4​ (ácido sulfúrico) → SO42−​ (sulfato) → Na2​SO4​ (sulfato de sodio)</a:t>
            </a:r>
            <a:endParaRPr lang="es-EC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Ácido "-oso" → Anión "-</a:t>
            </a:r>
            <a:r>
              <a:rPr lang="es-EC" sz="17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ito</a:t>
            </a:r>
            <a:r>
              <a:rPr lang="es-EC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endParaRPr lang="es-EC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s-EC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Ejemplo: HNO2​ (ácido nitroso) → NO2−​ (nitrito) → KNO2​ (nitrito de potasio)</a:t>
            </a:r>
            <a:endParaRPr lang="es-EC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indica el estado de oxidación del metal si tiene varios (Nomenclatura de Stock). </a:t>
            </a:r>
            <a:endParaRPr lang="es-EC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Ejemplo: FeSO4​ - Sulfato de hierro(II)</a:t>
            </a:r>
            <a:endParaRPr lang="es-EC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sz="1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Ejemplo: Fe2​(SO4​)3​ - Sulfato de hierro(III)</a:t>
            </a:r>
            <a:endParaRPr lang="es-EC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C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F7869D9-6314-4664-832E-F0A3E5898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8743" y="2370622"/>
            <a:ext cx="5192461" cy="154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436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CD9E7DFE-0E84-4CE6-9BB8-144C72FA51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979933"/>
              </p:ext>
            </p:extLst>
          </p:nvPr>
        </p:nvGraphicFramePr>
        <p:xfrm>
          <a:off x="914400" y="1029903"/>
          <a:ext cx="10363200" cy="5608988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3014925295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666432858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046582303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99076841"/>
                    </a:ext>
                  </a:extLst>
                </a:gridCol>
              </a:tblGrid>
              <a:tr h="319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Tipo de Compuesto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Combinación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Nomenclatura General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Ejemplos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417035376"/>
                  </a:ext>
                </a:extLst>
              </a:tr>
              <a:tr h="6414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Óxidos Metálicos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Metal + Oxígeno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Óxido de metal (estado de oxidación) / Prefijo-óxido de prefijo-metal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CuO, N2​O5​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620505986"/>
                  </a:ext>
                </a:extLst>
              </a:tr>
              <a:tr h="319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Óxidos No Metálicos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No metal + Oxígeno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Prefijo-óxido de prefijo-no metal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CO, SO2​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825666049"/>
                  </a:ext>
                </a:extLst>
              </a:tr>
              <a:tr h="4302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Peróxidos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Metal + O22−​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Peróxido de metal (estado de oxidación)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BaO2​, H2​O2​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790101192"/>
                  </a:ext>
                </a:extLst>
              </a:tr>
              <a:tr h="4302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Hidruros Metálicos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Metal + H−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Hidruro de metal (estado de oxidación)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LiH, AlH3​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363818627"/>
                  </a:ext>
                </a:extLst>
              </a:tr>
              <a:tr h="6227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Hidruros No Metálicos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No metal + H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Nombre común / Prefijo-hidruro de prefijo-no metal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CH4​, HCl(g)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491230817"/>
                  </a:ext>
                </a:extLst>
              </a:tr>
              <a:tr h="6227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Sales Binarias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Metal + No metal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No metal-uro de metal (estado de oxidación)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KBr, MgCl2​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257985077"/>
                  </a:ext>
                </a:extLst>
              </a:tr>
              <a:tr h="4302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Hidróxidos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Metal + OH−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Hidróxido de metal (estado de oxidación)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KOH, Fe(OH)3​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860864503"/>
                  </a:ext>
                </a:extLst>
              </a:tr>
              <a:tr h="319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Ácidos (Hidrácidos)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H + No metal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Ácido no metal-hídrico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HI(ac), HCN(ac)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65456405"/>
                  </a:ext>
                </a:extLst>
              </a:tr>
              <a:tr h="6227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Ácidos (Oxoácidos)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H + No metal + O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Ácido (anión -ato → -ico; anión -ito → -oso) + prefijos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H3​PO4​, HClO2​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623243692"/>
                  </a:ext>
                </a:extLst>
              </a:tr>
              <a:tr h="6414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Sales Ternarias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Metal/NH4+​ + Anión poliatómico con O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Nombre del anión (-ato o -ito) de metal/amonio (estado de oxidación)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CaCO3​, NH4​NO3​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79888345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F8BCA4DA-87BF-4F69-8E2A-3D6A35F1EED1}"/>
              </a:ext>
            </a:extLst>
          </p:cNvPr>
          <p:cNvSpPr txBox="1"/>
          <p:nvPr/>
        </p:nvSpPr>
        <p:spPr>
          <a:xfrm>
            <a:off x="3108960" y="219110"/>
            <a:ext cx="6037446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Nomenclatura: Puntos clave </a:t>
            </a:r>
            <a:endParaRPr lang="es-EC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90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F7DF89-4F94-428A-9128-B2B896DE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853440"/>
          </a:xfrm>
        </p:spPr>
        <p:txBody>
          <a:bodyPr/>
          <a:lstStyle/>
          <a:p>
            <a:r>
              <a:rPr lang="es-ES" b="1" dirty="0"/>
              <a:t>NOMBRAR COMPUESTOS </a:t>
            </a:r>
            <a:endParaRPr lang="es-EC" b="1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81152C3-ED1E-4FAE-B2AB-83B11C9222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94" y="1761423"/>
            <a:ext cx="5934949" cy="4735629"/>
          </a:xfrm>
        </p:spPr>
        <p:txBody>
          <a:bodyPr>
            <a:normAutofit fontScale="92500" lnSpcReduction="20000"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Identifica los elementos</a:t>
            </a: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presentes en la fórmula.</a:t>
            </a:r>
            <a:endParaRPr lang="es-EC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Determina el tipo de compuesto</a:t>
            </a: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 que pertenece (óxido, hidruro, sal, ácido, hidróxido).</a:t>
            </a:r>
            <a:endParaRPr lang="es-EC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Identifica los iones</a:t>
            </a: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presentes y sus cargas (estados de oxidación).</a:t>
            </a:r>
            <a:endParaRPr lang="es-EC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Aplica las reglas de nomenclatura</a:t>
            </a: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específicas para cada tipo de compuesto.</a:t>
            </a:r>
            <a:endParaRPr lang="es-EC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Utiliza los prefijos</a:t>
            </a: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(mono-, di-, tri-, etc.) en la nomenclatura sistemática para indicar la cantidad de átomos.</a:t>
            </a:r>
            <a:endParaRPr lang="es-EC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Recuerda los nombres de los aniones poliatómicos</a:t>
            </a: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comunes (sulfato, nitrato, carbonato, etc.).</a:t>
            </a:r>
            <a:endParaRPr lang="es-EC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C639054-9A2A-4D4B-A433-F0DDE6240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8150" y="1665172"/>
            <a:ext cx="4836147" cy="374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826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3" name="Rectángulo 112">
            <a:extLst>
              <a:ext uri="{FF2B5EF4-FFF2-40B4-BE49-F238E27FC236}">
                <a16:creationId xmlns:a16="http://schemas.microsoft.com/office/drawing/2014/main" id="{48FE65CB-EFD8-497D-A30A-093E20EAC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4" name="Imagen 3" descr="Laboratorio de ciencia">
            <a:extLst>
              <a:ext uri="{FF2B5EF4-FFF2-40B4-BE49-F238E27FC236}">
                <a16:creationId xmlns:a16="http://schemas.microsoft.com/office/drawing/2014/main" id="{7E185DA8-778E-49D9-863D-7DB5660424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754" r="25902"/>
          <a:stretch/>
        </p:blipFill>
        <p:spPr>
          <a:xfrm>
            <a:off x="1028342" y="618517"/>
            <a:ext cx="6139725" cy="5629884"/>
          </a:xfrm>
          <a:prstGeom prst="roundRect">
            <a:avLst>
              <a:gd name="adj" fmla="val 298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5" name="Imagen 114">
            <a:extLst>
              <a:ext uri="{FF2B5EF4-FFF2-40B4-BE49-F238E27FC236}">
                <a16:creationId xmlns:a16="http://schemas.microsoft.com/office/drawing/2014/main" id="{E3265C2A-0A58-43AD-A406-8F4478E28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00ED5AD-3086-4A9A-A234-69206BC1EBD2}"/>
              </a:ext>
            </a:extLst>
          </p:cNvPr>
          <p:cNvSpPr txBox="1"/>
          <p:nvPr/>
        </p:nvSpPr>
        <p:spPr>
          <a:xfrm>
            <a:off x="5782377" y="2367093"/>
            <a:ext cx="6097604" cy="3052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nomenclatura química es el </a:t>
            </a:r>
            <a:r>
              <a:rPr lang="es-EC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sistema de nombres</a:t>
            </a: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que se utiliza para identificar y clasificar las sustancias químicas.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un </a:t>
            </a:r>
            <a:r>
              <a:rPr lang="es-EC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lenguaje universal</a:t>
            </a: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que permite a los científicos de todo el mundo comunicarse de manera clara y precisa sobre los compuestos.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 nomenclatura correcta evita </a:t>
            </a:r>
            <a:r>
              <a:rPr lang="es-EC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ambigüedades</a:t>
            </a: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s-EC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errores</a:t>
            </a: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 la comunicación científica, la investigación y la industria.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Nos permite </a:t>
            </a:r>
            <a:r>
              <a:rPr lang="es-EC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predecir propiedades</a:t>
            </a: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s-EC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comprender la composición</a:t>
            </a: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los compuestos a partir de sus nombres.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9BEB7890-F205-42A4-94CE-C62922AFB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42" y="731520"/>
            <a:ext cx="10249884" cy="875899"/>
          </a:xfrm>
        </p:spPr>
        <p:txBody>
          <a:bodyPr/>
          <a:lstStyle/>
          <a:p>
            <a:r>
              <a:rPr lang="es-ES" dirty="0"/>
              <a:t>NOMENCLATURA</a:t>
            </a:r>
            <a:endParaRPr lang="es-EC" dirty="0"/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92D51A29-41D8-4831-BA15-41981E3FB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2225936"/>
            <a:ext cx="10819421" cy="3655099"/>
          </a:xfrm>
        </p:spPr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026403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5E630259-2E99-42C6-925A-ED71BD9ED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 useBgFill="1">
        <p:nvSpPr>
          <p:cNvPr id="22" name="Rectángulo 21">
            <a:extLst>
              <a:ext uri="{FF2B5EF4-FFF2-40B4-BE49-F238E27FC236}">
                <a16:creationId xmlns:a16="http://schemas.microsoft.com/office/drawing/2014/main" id="{CD7ECD05-B4E0-4A46-AE36-17B3B1B20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2065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210643E1-7ABA-4C1E-A734-A26C5D704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2064" y="0"/>
            <a:ext cx="4059936" cy="6858000"/>
          </a:xfrm>
          <a:prstGeom prst="rect">
            <a:avLst/>
          </a:prstGeom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id="{3D7BA864-0734-411B-889D-5DFE2C9A9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017778"/>
          </a:xfrm>
        </p:spPr>
        <p:txBody>
          <a:bodyPr>
            <a:normAutofit/>
          </a:bodyPr>
          <a:lstStyle/>
          <a:p>
            <a:pPr algn="l"/>
            <a:r>
              <a:rPr lang="es-EC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Tipos Principales de Compuestos Inorgánicos</a:t>
            </a:r>
            <a:br>
              <a:rPr lang="es-EC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EC" sz="28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4694B4F-8479-4056-9CC8-A6952FBB8A11}"/>
              </a:ext>
            </a:extLst>
          </p:cNvPr>
          <p:cNvSpPr txBox="1"/>
          <p:nvPr/>
        </p:nvSpPr>
        <p:spPr>
          <a:xfrm>
            <a:off x="991403" y="2088682"/>
            <a:ext cx="6660682" cy="4492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Óxidos:</a:t>
            </a:r>
            <a:r>
              <a:rPr lang="es-EC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Combinación de un elemento con oxígeno.</a:t>
            </a:r>
            <a:endParaRPr lang="es-EC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Peróxidos:</a:t>
            </a:r>
            <a:r>
              <a:rPr lang="es-EC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Contienen el grupo peróxido (O22−​).</a:t>
            </a:r>
            <a:endParaRPr lang="es-EC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Hidruros:</a:t>
            </a:r>
            <a:r>
              <a:rPr lang="es-EC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Combinación de un elemento con hidrógeno.</a:t>
            </a:r>
            <a:endParaRPr lang="es-EC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Sales Binarias:</a:t>
            </a:r>
            <a:r>
              <a:rPr lang="es-EC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Combinación de un metal y un no metal.</a:t>
            </a:r>
            <a:endParaRPr lang="es-EC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Hidróxidos:</a:t>
            </a:r>
            <a:r>
              <a:rPr lang="es-EC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Contienen el grupo hidróxido (OH−).</a:t>
            </a:r>
            <a:endParaRPr lang="es-EC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Ácidos:</a:t>
            </a:r>
            <a:r>
              <a:rPr lang="es-EC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Sustancias que liberan iones hidrógeno (H+) en solución acuosa. </a:t>
            </a:r>
            <a:endParaRPr lang="es-EC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Hidrácidos:</a:t>
            </a:r>
            <a:r>
              <a:rPr lang="es-EC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Ácidos binarios (H + no metal).</a:t>
            </a:r>
            <a:endParaRPr lang="es-EC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Oxoácidos:</a:t>
            </a:r>
            <a:r>
              <a:rPr lang="es-EC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Ácidos ternarios (H + no metal + O).</a:t>
            </a:r>
            <a:endParaRPr lang="es-EC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C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Sales Ternarias (</a:t>
            </a:r>
            <a:r>
              <a:rPr lang="es-EC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Oxisales</a:t>
            </a:r>
            <a:r>
              <a:rPr lang="es-EC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):</a:t>
            </a:r>
            <a:r>
              <a:rPr lang="es-EC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Contienen un catión (metal o amonio) y un anión poliatómico que contiene oxígeno</a:t>
            </a:r>
            <a:endParaRPr lang="es-EC" sz="20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2474854-F699-4969-B5B9-2CC831203B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6602" y="2177816"/>
            <a:ext cx="3580598" cy="338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772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5F86BEAF-FD24-4827-AD37-6785EBC9C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6" name="Rectángulo 25">
            <a:extLst>
              <a:ext uri="{FF2B5EF4-FFF2-40B4-BE49-F238E27FC236}">
                <a16:creationId xmlns:a16="http://schemas.microsoft.com/office/drawing/2014/main" id="{DC3B8C6B-63CA-4384-8059-2036BE520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28" name="Imagen 2">
            <a:extLst>
              <a:ext uri="{FF2B5EF4-FFF2-40B4-BE49-F238E27FC236}">
                <a16:creationId xmlns:a16="http://schemas.microsoft.com/office/drawing/2014/main" id="{F5B52056-26AD-4841-8A16-C1D9E3C099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Marcador de contenido 5" descr="Fórmula">
            <a:extLst>
              <a:ext uri="{FF2B5EF4-FFF2-40B4-BE49-F238E27FC236}">
                <a16:creationId xmlns:a16="http://schemas.microsoft.com/office/drawing/2014/main" id="{29B78601-F415-4A48-AB86-2F6B81FA913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10"/>
            <a:ext cx="4024741" cy="6857990"/>
          </a:xfrm>
          <a:prstGeom prst="rect">
            <a:avLst/>
          </a:prstGeom>
        </p:spPr>
      </p:pic>
      <p:sp>
        <p:nvSpPr>
          <p:cNvPr id="30" name="Rectángulo 29">
            <a:extLst>
              <a:ext uri="{FF2B5EF4-FFF2-40B4-BE49-F238E27FC236}">
                <a16:creationId xmlns:a16="http://schemas.microsoft.com/office/drawing/2014/main" id="{C71B03AA-C0EB-4104-84F8-E1AB8BFBE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47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09C2B723-6C2F-49DE-A429-50BDFD1AD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58B2B72-EB44-4428-96AA-8636E4A4A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3373" y="618518"/>
            <a:ext cx="6672886" cy="7973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C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Nomenclatura de Óxidos</a:t>
            </a:r>
            <a:endParaRPr lang="es-ES" sz="2800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D07FAA4-C682-41AC-AA19-B738EFA12F0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75746" y="1299411"/>
            <a:ext cx="7305575" cy="5284269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Óxidos Metálicos:</a:t>
            </a:r>
            <a:r>
              <a:rPr lang="es-EC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Metal + Oxígeno (O2−) </a:t>
            </a:r>
            <a:endParaRPr lang="es-EC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Nomenclatura de Stock:</a:t>
            </a:r>
            <a:r>
              <a:rPr lang="es-EC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Nombre del metal + (estado de oxidación del metal en números romanos) + "de óxido". </a:t>
            </a:r>
            <a:endParaRPr lang="es-EC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s-EC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Ejemplo: </a:t>
            </a:r>
            <a:r>
              <a:rPr lang="es-EC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FeO</a:t>
            </a:r>
            <a:r>
              <a:rPr lang="es-EC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Óxido de hierro(II)</a:t>
            </a:r>
            <a:endParaRPr lang="es-EC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s-EC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Ejemplo: Fe2​O3​ - Óxido de hierro(III)</a:t>
            </a:r>
            <a:endParaRPr lang="es-EC" sz="1400" dirty="0">
              <a:effectLst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Nomenclatura Sistemática (IUPAC):</a:t>
            </a:r>
            <a:r>
              <a:rPr lang="es-EC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Prefijo (cantidad de oxígeno) + "óxido de" + prefijo (cantidad de metal) + "metal". </a:t>
            </a:r>
            <a:endParaRPr lang="es-EC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s-EC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Ejemplo: </a:t>
            </a:r>
            <a:r>
              <a:rPr lang="es-EC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FeO</a:t>
            </a:r>
            <a:r>
              <a:rPr lang="es-EC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Monóxido de hierro</a:t>
            </a:r>
            <a:endParaRPr lang="es-EC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s-EC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Ejemplo: Fe2​O3​ - Trióxido de </a:t>
            </a:r>
            <a:r>
              <a:rPr lang="es-EC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dihierro</a:t>
            </a:r>
            <a:endParaRPr lang="es-EC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Óxidos No Metálicos (Óxidos Ácidos):</a:t>
            </a:r>
            <a:r>
              <a:rPr lang="es-EC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 metal + Oxígeno </a:t>
            </a:r>
            <a:endParaRPr lang="es-EC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utiliza principalmente la nomenclatura sistemática. </a:t>
            </a:r>
            <a:endParaRPr lang="es-EC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s-EC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Ejemplo: CO2​ - Dióxido de carbono</a:t>
            </a:r>
            <a:endParaRPr lang="es-EC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s-EC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Ejemplo: SO3​ - Trióxido de azufre</a:t>
            </a:r>
            <a:endParaRPr lang="es-EC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2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1371600" algn="l"/>
              </a:tabLst>
            </a:pPr>
            <a:endParaRPr lang="es-EC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69036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agen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Imagen 47">
            <a:extLst>
              <a:ext uri="{FF2B5EF4-FFF2-40B4-BE49-F238E27FC236}">
                <a16:creationId xmlns:a16="http://schemas.microsoft.com/office/drawing/2014/main" id="{CAD20AEA-7CAF-4A83-BE2E-EAF010B8B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50" name="Rectángulo 49">
            <a:extLst>
              <a:ext uri="{FF2B5EF4-FFF2-40B4-BE49-F238E27FC236}">
                <a16:creationId xmlns:a16="http://schemas.microsoft.com/office/drawing/2014/main" id="{2255CADE-DCE0-447F-B290-2AE78E5E5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52" name="Imagen 2">
            <a:extLst>
              <a:ext uri="{FF2B5EF4-FFF2-40B4-BE49-F238E27FC236}">
                <a16:creationId xmlns:a16="http://schemas.microsoft.com/office/drawing/2014/main" id="{240987D2-7FAC-4B65-A97B-0EAADE73B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627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Marcador de posición de imagen 5" descr="Laboratorio de ciencia">
            <a:extLst>
              <a:ext uri="{FF2B5EF4-FFF2-40B4-BE49-F238E27FC236}">
                <a16:creationId xmlns:a16="http://schemas.microsoft.com/office/drawing/2014/main" id="{2543122C-30CE-4CD2-B15E-CA20AE39CC4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64" r="2" b="2"/>
          <a:stretch/>
        </p:blipFill>
        <p:spPr>
          <a:xfrm>
            <a:off x="8860" y="10"/>
            <a:ext cx="6924201" cy="6857990"/>
          </a:xfrm>
          <a:prstGeom prst="rect">
            <a:avLst/>
          </a:prstGeom>
        </p:spPr>
      </p:pic>
      <p:sp>
        <p:nvSpPr>
          <p:cNvPr id="54" name="Rectángulo 53">
            <a:extLst>
              <a:ext uri="{FF2B5EF4-FFF2-40B4-BE49-F238E27FC236}">
                <a16:creationId xmlns:a16="http://schemas.microsoft.com/office/drawing/2014/main" id="{4245587C-701C-48A1-9B6B-10C3DF81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330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56" name="Imagen 55">
            <a:extLst>
              <a:ext uri="{FF2B5EF4-FFF2-40B4-BE49-F238E27FC236}">
                <a16:creationId xmlns:a16="http://schemas.microsoft.com/office/drawing/2014/main" id="{2E5CF545-7AAF-4A13-8871-089E929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" y="0"/>
            <a:ext cx="12192000" cy="6858000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660E9564-15F9-4374-BE69-08CC33EA6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7687" y="55174"/>
            <a:ext cx="5934969" cy="1417491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Nomenclatura de Peróxidos</a:t>
            </a:r>
            <a:br>
              <a:rPr lang="es-EC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EC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9F28A41E-65F8-473B-BFD8-2FDFBF3915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04860" y="1896178"/>
            <a:ext cx="5934949" cy="4225490"/>
          </a:xfrm>
        </p:spPr>
        <p:txBody>
          <a:bodyPr/>
          <a:lstStyle/>
          <a:p>
            <a:r>
              <a:rPr lang="es-EC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Contienen el ion peróxido (O22−​).</a:t>
            </a:r>
            <a:br>
              <a:rPr lang="es-EC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C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nombran como "peróxido de" + nombre del metal.</a:t>
            </a:r>
            <a:br>
              <a:rPr lang="es-EC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C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el metal tiene varios estados de oxidación, se indica con números romanos (Nomenclatura de Stock). </a:t>
            </a:r>
            <a:br>
              <a:rPr lang="es-EC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C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Ejemplo: Na2​O2​ - Peróxido de sodio</a:t>
            </a:r>
            <a:br>
              <a:rPr lang="es-EC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C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Ejemplo: H2​O2​ - Peróxido de hidrógeno (agua oxigenada)</a:t>
            </a:r>
            <a:br>
              <a:rPr lang="es-EC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84610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4B7207-0C70-40BE-B74C-9D3976EAC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140208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Nomenclatura de Hidruros</a:t>
            </a:r>
            <a:b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EC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EC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5B4FC34-50A1-41FC-8C8B-4025AE373F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2388" y="1867301"/>
            <a:ext cx="6396356" cy="4591251"/>
          </a:xfrm>
        </p:spPr>
        <p:txBody>
          <a:bodyPr>
            <a:normAutofit lnSpcReduction="10000"/>
          </a:bodyPr>
          <a:lstStyle/>
          <a:p>
            <a:r>
              <a:rPr lang="es-EC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Hidruros Metálicos:</a:t>
            </a:r>
            <a:r>
              <a:rPr lang="es-EC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Metal + Hidrógeno (H−)</a:t>
            </a:r>
          </a:p>
          <a:p>
            <a:r>
              <a:rPr lang="es-EC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nombran como "hidruro de" + nombre del metal.</a:t>
            </a:r>
            <a:br>
              <a:rPr lang="es-EC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C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indica el estado de oxidación del metal si es necesario (Nomenclatura de Stock). </a:t>
            </a:r>
            <a:br>
              <a:rPr lang="es-EC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C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Ejemplo: </a:t>
            </a:r>
            <a:r>
              <a:rPr lang="es-EC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NaH</a:t>
            </a:r>
            <a:r>
              <a:rPr lang="es-EC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Hidruro de sodio</a:t>
            </a:r>
            <a:br>
              <a:rPr lang="es-EC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C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Ejemplo: CaH2​ - Hidruro de calcio</a:t>
            </a:r>
            <a:br>
              <a:rPr lang="es-EC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C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Hidruros No Metálicos (Hidruros Covalentes):</a:t>
            </a:r>
            <a:r>
              <a:rPr lang="es-EC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 metal + Hidrógeno </a:t>
            </a:r>
            <a:br>
              <a:rPr lang="es-EC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C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utilizan nombres comunes o la nomenclatura sistemática. </a:t>
            </a:r>
            <a:br>
              <a:rPr lang="es-EC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C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Ejemplo: NH3​ - Amoniaco (nombre común) / </a:t>
            </a:r>
            <a:r>
              <a:rPr lang="es-EC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Trihidruro</a:t>
            </a:r>
            <a:r>
              <a:rPr lang="es-EC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nitrógeno (sistemática)</a:t>
            </a:r>
            <a:br>
              <a:rPr lang="es-EC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C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Ejemplo: CH4​ - Metano (nombre común) / </a:t>
            </a:r>
            <a:r>
              <a:rPr lang="es-EC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Tetrahidruro</a:t>
            </a:r>
            <a:r>
              <a:rPr lang="es-EC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carbono (sistemática)</a:t>
            </a:r>
            <a:br>
              <a:rPr lang="es-EC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C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Ejemplo: HCl(g) - Cloruro de hidrógeno (gaseoso)</a:t>
            </a:r>
            <a:br>
              <a:rPr lang="es-EC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EA97EFF-DBBB-4824-8A21-7E76F5E74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0644" y="1135781"/>
            <a:ext cx="4469680" cy="207860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46ACD6A-9A84-4436-A1F7-6075F41E2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7979" y="3811605"/>
            <a:ext cx="3564204" cy="178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857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A125A7-3476-4E49-B418-FF9258735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670560"/>
          </a:xfrm>
        </p:spPr>
        <p:txBody>
          <a:bodyPr>
            <a:noAutofit/>
          </a:bodyPr>
          <a:lstStyle/>
          <a:p>
            <a:r>
              <a:rPr lang="es-EC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Nomenclatura de Sales Binarias</a:t>
            </a:r>
            <a:endParaRPr lang="es-EC" sz="2400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F25C66F-F419-459E-8960-77708233C9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74" y="1549668"/>
            <a:ext cx="5934969" cy="4880008"/>
          </a:xfrm>
        </p:spPr>
        <p:txBody>
          <a:bodyPr>
            <a:normAutofit fontScale="92500" lnSpcReduction="10000"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Metal + No metal (anión terminado en "-uro")</a:t>
            </a:r>
            <a:endParaRPr lang="es-EC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nombran como "nombre del no metal terminado en -uro de" + nombre del metal.</a:t>
            </a:r>
            <a:endParaRPr lang="es-EC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indica el estado de oxidación del metal si tiene varios (Nomenclatura de Stock). </a:t>
            </a:r>
            <a:endParaRPr lang="es-EC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Ejemplo: NaCl - Cloruro de sodio</a:t>
            </a:r>
            <a:endParaRPr lang="es-EC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Ejemplo: </a:t>
            </a:r>
            <a:r>
              <a:rPr lang="es-EC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FeS</a:t>
            </a:r>
            <a:r>
              <a:rPr lang="es-EC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Sulfuro de hierro(II)</a:t>
            </a:r>
            <a:endParaRPr lang="es-EC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Ejemplo: Al2​O3​ - Óxido de aluminio (¡Ojo! Este es un óxido, no una sal binaria típica)</a:t>
            </a:r>
            <a:endParaRPr lang="es-EC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C" dirty="0"/>
          </a:p>
        </p:txBody>
      </p:sp>
      <p:pic>
        <p:nvPicPr>
          <p:cNvPr id="2050" name="Picture 2" descr="Sales binarias - Química">
            <a:extLst>
              <a:ext uri="{FF2B5EF4-FFF2-40B4-BE49-F238E27FC236}">
                <a16:creationId xmlns:a16="http://schemas.microsoft.com/office/drawing/2014/main" id="{B47A104D-27A6-423B-9FF2-537525FA8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396" y="1780675"/>
            <a:ext cx="3954449" cy="316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278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6D3B01-54BB-4815-ACB8-F452385A8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1180699"/>
          </a:xfrm>
        </p:spPr>
        <p:txBody>
          <a:bodyPr>
            <a:normAutofit fontScale="90000"/>
          </a:bodyPr>
          <a:lstStyle/>
          <a:p>
            <a:r>
              <a:rPr lang="es-EC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Nomenclatura de Hidróxidos</a:t>
            </a:r>
            <a:b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EC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36C4FE2-444A-47AF-B07B-D9C1DF4B48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7774" y="1722922"/>
            <a:ext cx="6020970" cy="4068277"/>
          </a:xfrm>
        </p:spPr>
        <p:txBody>
          <a:bodyPr>
            <a:normAutofit fontScale="92500" lnSpcReduction="20000"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Metal + Grupo Hidróxido (OH−)</a:t>
            </a:r>
            <a:endParaRPr lang="es-EC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nombran como "hidróxido de" + nombre del metal.</a:t>
            </a:r>
            <a:endParaRPr lang="es-EC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indica el estado de oxidación del metal si tiene varios (Nomenclatura de Stock). </a:t>
            </a:r>
            <a:endParaRPr lang="es-EC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Ejemplo: NaOH - Hidróxido de sodio</a:t>
            </a:r>
            <a:endParaRPr lang="es-EC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Ejemplo: Cu(OH)2​ - Hidróxido de cobre(II)</a:t>
            </a:r>
            <a:endParaRPr lang="es-EC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03FC7CA-6D77-432B-B582-1BEFFA86E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995" y="1974080"/>
            <a:ext cx="5118678" cy="267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309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0716E3-EEF1-42F4-8832-24EFF0549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1094072"/>
          </a:xfrm>
        </p:spPr>
        <p:txBody>
          <a:bodyPr>
            <a:normAutofit/>
          </a:bodyPr>
          <a:lstStyle/>
          <a:p>
            <a:r>
              <a:rPr lang="es-EC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Nomenclatura de Ácidos - Hidrácidos</a:t>
            </a:r>
            <a:endParaRPr lang="es-EC" sz="2400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39C0A5D-0C65-4591-8099-57875CB737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835325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Hidrógeno + No metal (grupo 16 o 17)</a:t>
            </a:r>
            <a:endParaRPr lang="es-EC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nombran como "ácido" + nombre del no metal terminado en "-hídrico". </a:t>
            </a:r>
            <a:endParaRPr lang="es-EC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Ejemplo: HCl(ac) - Ácido clorhídrico (acuoso)</a:t>
            </a:r>
            <a:endParaRPr lang="es-EC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Ejemplo: </a:t>
            </a:r>
            <a:r>
              <a:rPr lang="es-EC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HBr</a:t>
            </a: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(ac) - Ácido bromhídrico (acuoso)</a:t>
            </a:r>
            <a:endParaRPr lang="es-EC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Ejemplo: H2​S(ac) - Ácido sulfhídrico (acuoso)</a:t>
            </a:r>
            <a:endParaRPr lang="es-EC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D222AD3-164F-4B4B-A25E-C85B43D53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575" y="3636727"/>
            <a:ext cx="3392655" cy="250874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F286823-6ABB-4755-ABB2-2FA38649A4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5669" y="969796"/>
            <a:ext cx="3044744" cy="259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483191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0521887_TF33443810_Win32" id="{50A8CECE-6B52-4DB9-B82F-260D3BF987EF}" vid="{D224B56E-ECC2-40E1-B57F-F3A5EF754AE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la oficin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E52988-C458-4121-9BF8-864CDB291D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ABA7D41-7EBD-45D7-AFB8-22EF4BFA6BA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9C9275B-1E7E-409A-9467-302622C468D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Diseño de laboratorio</Template>
  <TotalTime>46</TotalTime>
  <Words>1394</Words>
  <Application>Microsoft Office PowerPoint</Application>
  <PresentationFormat>Panorámica</PresentationFormat>
  <Paragraphs>132</Paragraphs>
  <Slides>13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Arial</vt:lpstr>
      <vt:lpstr>Calibri</vt:lpstr>
      <vt:lpstr>Courier New</vt:lpstr>
      <vt:lpstr>Symbol</vt:lpstr>
      <vt:lpstr>Times New Roman</vt:lpstr>
      <vt:lpstr>Tw Cen MT</vt:lpstr>
      <vt:lpstr>Wingdings</vt:lpstr>
      <vt:lpstr>Gota</vt:lpstr>
      <vt:lpstr>NOMENCLATURA  DE COMPUESTOS INORGÁNICOS</vt:lpstr>
      <vt:lpstr>NOMENCLATURA</vt:lpstr>
      <vt:lpstr>Tipos Principales de Compuestos Inorgánicos </vt:lpstr>
      <vt:lpstr>Nomenclatura de Óxidos</vt:lpstr>
      <vt:lpstr>Nomenclatura de Peróxidos </vt:lpstr>
      <vt:lpstr>Nomenclatura de Hidruros  </vt:lpstr>
      <vt:lpstr>Nomenclatura de Sales Binarias</vt:lpstr>
      <vt:lpstr>Nomenclatura de Hidróxidos </vt:lpstr>
      <vt:lpstr>Nomenclatura de Ácidos - Hidrácidos</vt:lpstr>
      <vt:lpstr>Nomenclatura de Ácidos - Oxoácidos</vt:lpstr>
      <vt:lpstr>Nomenclatura de Sales Ternarias (Oxisales) </vt:lpstr>
      <vt:lpstr>Presentación de PowerPoint</vt:lpstr>
      <vt:lpstr>NOMBRAR COMPUESTOS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NOMENCLATURA  DE COMPUESTOS INORGÁNICOS</dc:title>
  <dc:creator>Ximena Del Rocio Robalino Flores</dc:creator>
  <cp:lastModifiedBy>Ximena Del Rocio Robalino Flores</cp:lastModifiedBy>
  <cp:revision>5</cp:revision>
  <dcterms:created xsi:type="dcterms:W3CDTF">2025-06-17T20:54:19Z</dcterms:created>
  <dcterms:modified xsi:type="dcterms:W3CDTF">2025-06-17T21:40:29Z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