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Fraunces Medium"/>
      <p:regular r:id="rId15"/>
    </p:embeddedFont>
    <p:embeddedFont>
      <p:font typeface="Fraunces Medium"/>
      <p:regular r:id="rId16"/>
    </p:embeddedFont>
    <p:embeddedFont>
      <p:font typeface="Fraunces Medium"/>
      <p:regular r:id="rId17"/>
    </p:embeddedFont>
    <p:embeddedFont>
      <p:font typeface="Fraunces Medium"/>
      <p:regular r:id="rId18"/>
    </p:embeddedFont>
    <p:embeddedFont>
      <p:font typeface="Epilogue"/>
      <p:regular r:id="rId19"/>
    </p:embeddedFont>
    <p:embeddedFont>
      <p:font typeface="Epilogue"/>
      <p:regular r:id="rId20"/>
    </p:embeddedFont>
    <p:embeddedFont>
      <p:font typeface="Epilogue"/>
      <p:regular r:id="rId21"/>
    </p:embeddedFont>
    <p:embeddedFont>
      <p:font typeface="Epilogue"/>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4.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784271"/>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FFFFFF"/>
                </a:solidFill>
                <a:latin typeface="Fraunces Medium" pitchFamily="34" charset="0"/>
                <a:ea typeface="Fraunces Medium" pitchFamily="34" charset="-122"/>
                <a:cs typeface="Fraunces Medium" pitchFamily="34" charset="-120"/>
              </a:rPr>
              <a:t>Introducción a la Robótica Educativa</a:t>
            </a:r>
            <a:endParaRPr lang="en-US" sz="4450" dirty="0"/>
          </a:p>
        </p:txBody>
      </p:sp>
      <p:sp>
        <p:nvSpPr>
          <p:cNvPr id="4" name="Text 1"/>
          <p:cNvSpPr/>
          <p:nvPr/>
        </p:nvSpPr>
        <p:spPr>
          <a:xfrm>
            <a:off x="6280190" y="3541990"/>
            <a:ext cx="7556421" cy="2903220"/>
          </a:xfrm>
          <a:prstGeom prst="rect">
            <a:avLst/>
          </a:prstGeom>
          <a:noFill/>
          <a:ln/>
        </p:spPr>
        <p:txBody>
          <a:bodyPr wrap="square" lIns="0" tIns="0" rIns="0" bIns="0" rtlCol="0" anchor="t"/>
          <a:lstStyle/>
          <a:p>
            <a:pPr algn="l" indent="0" marL="0">
              <a:lnSpc>
                <a:spcPts val="2850"/>
              </a:lnSpc>
              <a:buNone/>
            </a:pPr>
            <a:r>
              <a:rPr lang="en-US" sz="1750" dirty="0">
                <a:solidFill>
                  <a:srgbClr val="EBECEF"/>
                </a:solidFill>
                <a:latin typeface="Epilogue" pitchFamily="34" charset="0"/>
                <a:ea typeface="Epilogue" pitchFamily="34" charset="-122"/>
                <a:cs typeface="Epilogue" pitchFamily="34" charset="-120"/>
              </a:rPr>
              <a:t>La robótica educativa representa una herramienta pedagógica innovadora que está transformando la forma en que los estudiantes aprenden. Al integrar la robótica en el currículo, no solo se promueve el aprendizaje de las disciplinas STEM (Ciencia, Tecnología, Ingeniería y Matemáticas), sino que también se estimula un interés profundo por la ciencia y la tecnología desde edades tempranas. Esta aproximación práctica y atractiva prepara a los jóvenes para los desafíos del futuro.</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451253"/>
            <a:ext cx="8325803" cy="708779"/>
          </a:xfrm>
          <a:prstGeom prst="rect">
            <a:avLst/>
          </a:prstGeom>
          <a:noFill/>
          <a:ln/>
        </p:spPr>
        <p:txBody>
          <a:bodyPr wrap="none" lIns="0" tIns="0" rIns="0" bIns="0" rtlCol="0" anchor="t"/>
          <a:lstStyle/>
          <a:p>
            <a:pPr algn="l" indent="0" marL="0">
              <a:lnSpc>
                <a:spcPts val="5550"/>
              </a:lnSpc>
              <a:buNone/>
            </a:pPr>
            <a:r>
              <a:rPr lang="en-US" sz="4450" dirty="0">
                <a:solidFill>
                  <a:srgbClr val="FFFFFF"/>
                </a:solidFill>
                <a:latin typeface="Fraunces Medium" pitchFamily="34" charset="0"/>
                <a:ea typeface="Fraunces Medium" pitchFamily="34" charset="-122"/>
                <a:cs typeface="Fraunces Medium" pitchFamily="34" charset="-120"/>
              </a:rPr>
              <a:t>¿Qué es la Robótica Educativa?</a:t>
            </a:r>
            <a:endParaRPr lang="en-US" sz="4450" dirty="0"/>
          </a:p>
        </p:txBody>
      </p:sp>
      <p:sp>
        <p:nvSpPr>
          <p:cNvPr id="3" name="Text 1"/>
          <p:cNvSpPr/>
          <p:nvPr/>
        </p:nvSpPr>
        <p:spPr>
          <a:xfrm>
            <a:off x="793790" y="272700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Uso de Robots y Kits</a:t>
            </a:r>
            <a:endParaRPr lang="en-US" sz="2200" dirty="0"/>
          </a:p>
        </p:txBody>
      </p:sp>
      <p:sp>
        <p:nvSpPr>
          <p:cNvPr id="4" name="Text 2"/>
          <p:cNvSpPr/>
          <p:nvPr/>
        </p:nvSpPr>
        <p:spPr>
          <a:xfrm>
            <a:off x="793790" y="3308152"/>
            <a:ext cx="3978116" cy="3266123"/>
          </a:xfrm>
          <a:prstGeom prst="rect">
            <a:avLst/>
          </a:prstGeom>
          <a:noFill/>
          <a:ln/>
        </p:spPr>
        <p:txBody>
          <a:bodyPr wrap="square" lIns="0" tIns="0" rIns="0" bIns="0" rtlCol="0" anchor="t"/>
          <a:lstStyle/>
          <a:p>
            <a:pPr algn="l" indent="0" marL="0">
              <a:lnSpc>
                <a:spcPts val="2850"/>
              </a:lnSpc>
              <a:buNone/>
            </a:pPr>
            <a:r>
              <a:rPr lang="en-US" sz="1750" dirty="0">
                <a:solidFill>
                  <a:srgbClr val="EBECEF"/>
                </a:solidFill>
                <a:latin typeface="Epilogue" pitchFamily="34" charset="0"/>
                <a:ea typeface="Epilogue" pitchFamily="34" charset="-122"/>
                <a:cs typeface="Epilogue" pitchFamily="34" charset="-120"/>
              </a:rPr>
              <a:t>La robótica educativa implica el uso de robots y kits de robótica diseñados específicamente para entornos de aprendizaje. Estos kits, a menudo modulares y fáciles de usar, permiten a los estudiantes construir y experimentar con diferentes configuraciones robóticas.</a:t>
            </a:r>
            <a:endParaRPr lang="en-US" sz="1750" dirty="0"/>
          </a:p>
        </p:txBody>
      </p:sp>
      <p:sp>
        <p:nvSpPr>
          <p:cNvPr id="5" name="Text 3"/>
          <p:cNvSpPr/>
          <p:nvPr/>
        </p:nvSpPr>
        <p:spPr>
          <a:xfrm>
            <a:off x="5332928" y="2727008"/>
            <a:ext cx="3507462" cy="354330"/>
          </a:xfrm>
          <a:prstGeom prst="rect">
            <a:avLst/>
          </a:prstGeom>
          <a:noFill/>
          <a:ln/>
        </p:spPr>
        <p:txBody>
          <a:bodyPr wrap="none" lIns="0" tIns="0" rIns="0" bIns="0" rtlCol="0" anchor="t"/>
          <a:lstStyle/>
          <a:p>
            <a:pPr algn="l" indent="0" marL="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Desarrollo de Habilidades</a:t>
            </a:r>
            <a:endParaRPr lang="en-US" sz="2200" dirty="0"/>
          </a:p>
        </p:txBody>
      </p:sp>
      <p:sp>
        <p:nvSpPr>
          <p:cNvPr id="6" name="Text 4"/>
          <p:cNvSpPr/>
          <p:nvPr/>
        </p:nvSpPr>
        <p:spPr>
          <a:xfrm>
            <a:off x="5332928" y="3308152"/>
            <a:ext cx="3978116" cy="3266123"/>
          </a:xfrm>
          <a:prstGeom prst="rect">
            <a:avLst/>
          </a:prstGeom>
          <a:noFill/>
          <a:ln/>
        </p:spPr>
        <p:txBody>
          <a:bodyPr wrap="square" lIns="0" tIns="0" rIns="0" bIns="0" rtlCol="0" anchor="t"/>
          <a:lstStyle/>
          <a:p>
            <a:pPr algn="l" indent="0" marL="0">
              <a:lnSpc>
                <a:spcPts val="2850"/>
              </a:lnSpc>
              <a:buNone/>
            </a:pPr>
            <a:r>
              <a:rPr lang="en-US" sz="1750" dirty="0">
                <a:solidFill>
                  <a:srgbClr val="EBECEF"/>
                </a:solidFill>
                <a:latin typeface="Epilogue" pitchFamily="34" charset="0"/>
                <a:ea typeface="Epilogue" pitchFamily="34" charset="-122"/>
                <a:cs typeface="Epilogue" pitchFamily="34" charset="-120"/>
              </a:rPr>
              <a:t>A través de la robótica, los estudiantes desarrollan habilidades cruciales en programación, pensamiento computacional y resolución de problemas. Aprenden a descomponer tareas complejas en pasos más pequeños y a depurar sus códigos de manera eficiente.</a:t>
            </a:r>
            <a:endParaRPr lang="en-US" sz="1750" dirty="0"/>
          </a:p>
        </p:txBody>
      </p:sp>
      <p:sp>
        <p:nvSpPr>
          <p:cNvPr id="7" name="Text 5"/>
          <p:cNvSpPr/>
          <p:nvPr/>
        </p:nvSpPr>
        <p:spPr>
          <a:xfrm>
            <a:off x="9872067" y="272700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Aprendizaje Práctico</a:t>
            </a:r>
            <a:endParaRPr lang="en-US" sz="2200" dirty="0"/>
          </a:p>
        </p:txBody>
      </p:sp>
      <p:sp>
        <p:nvSpPr>
          <p:cNvPr id="8" name="Text 6"/>
          <p:cNvSpPr/>
          <p:nvPr/>
        </p:nvSpPr>
        <p:spPr>
          <a:xfrm>
            <a:off x="9872067" y="3308152"/>
            <a:ext cx="3978116" cy="3266123"/>
          </a:xfrm>
          <a:prstGeom prst="rect">
            <a:avLst/>
          </a:prstGeom>
          <a:noFill/>
          <a:ln/>
        </p:spPr>
        <p:txBody>
          <a:bodyPr wrap="square" lIns="0" tIns="0" rIns="0" bIns="0" rtlCol="0" anchor="t"/>
          <a:lstStyle/>
          <a:p>
            <a:pPr algn="l" indent="0" marL="0">
              <a:lnSpc>
                <a:spcPts val="2850"/>
              </a:lnSpc>
              <a:buNone/>
            </a:pPr>
            <a:r>
              <a:rPr lang="en-US" sz="1750" dirty="0">
                <a:solidFill>
                  <a:srgbClr val="EBECEF"/>
                </a:solidFill>
                <a:latin typeface="Epilogue" pitchFamily="34" charset="0"/>
                <a:ea typeface="Epilogue" pitchFamily="34" charset="-122"/>
                <a:cs typeface="Epilogue" pitchFamily="34" charset="-120"/>
              </a:rPr>
              <a:t>El enfoque principal es el aprendizaje práctico y experimental. Los estudiantes no solo memorizan conceptos, sino que los aplican en situaciones reales, construyendo y programando sus propias creaciones, lo que refuerza la comprensión y el compromiso.</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1981"/>
          </a:xfrm>
          <a:prstGeom prst="rect">
            <a:avLst/>
          </a:prstGeom>
        </p:spPr>
      </p:pic>
      <p:sp>
        <p:nvSpPr>
          <p:cNvPr id="3" name="Text 0"/>
          <p:cNvSpPr/>
          <p:nvPr/>
        </p:nvSpPr>
        <p:spPr>
          <a:xfrm>
            <a:off x="6121718" y="499110"/>
            <a:ext cx="7640003" cy="567095"/>
          </a:xfrm>
          <a:prstGeom prst="rect">
            <a:avLst/>
          </a:prstGeom>
          <a:noFill/>
          <a:ln/>
        </p:spPr>
        <p:txBody>
          <a:bodyPr wrap="none" lIns="0" tIns="0" rIns="0" bIns="0" rtlCol="0" anchor="t"/>
          <a:lstStyle/>
          <a:p>
            <a:pPr algn="l" indent="0" marL="0">
              <a:lnSpc>
                <a:spcPts val="4450"/>
              </a:lnSpc>
              <a:buNone/>
            </a:pPr>
            <a:r>
              <a:rPr lang="en-US" sz="3550" dirty="0">
                <a:solidFill>
                  <a:srgbClr val="FFFFFF"/>
                </a:solidFill>
                <a:latin typeface="Fraunces Medium" pitchFamily="34" charset="0"/>
                <a:ea typeface="Fraunces Medium" pitchFamily="34" charset="-122"/>
                <a:cs typeface="Fraunces Medium" pitchFamily="34" charset="-120"/>
              </a:rPr>
              <a:t>Beneficios de la Robótica Educativa</a:t>
            </a:r>
            <a:endParaRPr lang="en-US" sz="3550" dirty="0"/>
          </a:p>
        </p:txBody>
      </p:sp>
      <p:sp>
        <p:nvSpPr>
          <p:cNvPr id="4" name="Shape 1"/>
          <p:cNvSpPr/>
          <p:nvPr/>
        </p:nvSpPr>
        <p:spPr>
          <a:xfrm>
            <a:off x="6121718" y="1338382"/>
            <a:ext cx="408384" cy="408384"/>
          </a:xfrm>
          <a:prstGeom prst="roundRect">
            <a:avLst>
              <a:gd name="adj" fmla="val 18668"/>
            </a:avLst>
          </a:prstGeom>
          <a:solidFill>
            <a:srgbClr val="283157"/>
          </a:solidFill>
          <a:ln w="7620">
            <a:solidFill>
              <a:srgbClr val="414A70"/>
            </a:solidFill>
            <a:prstDash val="solid"/>
          </a:ln>
        </p:spPr>
      </p:sp>
      <p:pic>
        <p:nvPicPr>
          <p:cNvPr id="5" name="Image 1" descr="preencoded.png">    </p:cNvPr>
          <p:cNvPicPr>
            <a:picLocks noChangeAspect="1"/>
          </p:cNvPicPr>
          <p:nvPr/>
        </p:nvPicPr>
        <p:blipFill>
          <a:blip r:embed="rId2"/>
          <a:stretch>
            <a:fillRect/>
          </a:stretch>
        </p:blipFill>
        <p:spPr>
          <a:xfrm>
            <a:off x="6189821" y="1372433"/>
            <a:ext cx="272177" cy="340281"/>
          </a:xfrm>
          <a:prstGeom prst="rect">
            <a:avLst/>
          </a:prstGeom>
        </p:spPr>
      </p:pic>
      <p:sp>
        <p:nvSpPr>
          <p:cNvPr id="6" name="Text 2"/>
          <p:cNvSpPr/>
          <p:nvPr/>
        </p:nvSpPr>
        <p:spPr>
          <a:xfrm>
            <a:off x="6711553" y="1400770"/>
            <a:ext cx="2511743" cy="283607"/>
          </a:xfrm>
          <a:prstGeom prst="rect">
            <a:avLst/>
          </a:prstGeom>
          <a:noFill/>
          <a:ln/>
        </p:spPr>
        <p:txBody>
          <a:bodyPr wrap="none" lIns="0" tIns="0" rIns="0" bIns="0" rtlCol="0" anchor="t"/>
          <a:lstStyle/>
          <a:p>
            <a:pPr algn="l" indent="0" marL="0">
              <a:lnSpc>
                <a:spcPts val="2200"/>
              </a:lnSpc>
              <a:buNone/>
            </a:pPr>
            <a:r>
              <a:rPr lang="en-US" sz="1750" dirty="0">
                <a:solidFill>
                  <a:srgbClr val="EBECEF"/>
                </a:solidFill>
                <a:latin typeface="Fraunces Medium" pitchFamily="34" charset="0"/>
                <a:ea typeface="Fraunces Medium" pitchFamily="34" charset="-122"/>
                <a:cs typeface="Fraunces Medium" pitchFamily="34" charset="-120"/>
              </a:rPr>
              <a:t>Fomenta la Creatividad</a:t>
            </a:r>
            <a:endParaRPr lang="en-US" sz="1750" dirty="0"/>
          </a:p>
        </p:txBody>
      </p:sp>
      <p:sp>
        <p:nvSpPr>
          <p:cNvPr id="7" name="Text 3"/>
          <p:cNvSpPr/>
          <p:nvPr/>
        </p:nvSpPr>
        <p:spPr>
          <a:xfrm>
            <a:off x="6711553" y="1793200"/>
            <a:ext cx="7283529" cy="871538"/>
          </a:xfrm>
          <a:prstGeom prst="rect">
            <a:avLst/>
          </a:prstGeom>
          <a:noFill/>
          <a:ln/>
        </p:spPr>
        <p:txBody>
          <a:bodyPr wrap="square" lIns="0" tIns="0" rIns="0" bIns="0" rtlCol="0" anchor="t"/>
          <a:lstStyle/>
          <a:p>
            <a:pPr algn="l" indent="0" marL="0">
              <a:lnSpc>
                <a:spcPts val="2250"/>
              </a:lnSpc>
              <a:buNone/>
            </a:pPr>
            <a:r>
              <a:rPr lang="en-US" sz="1400" dirty="0">
                <a:solidFill>
                  <a:srgbClr val="EBECEF"/>
                </a:solidFill>
                <a:latin typeface="Epilogue" pitchFamily="34" charset="0"/>
                <a:ea typeface="Epilogue" pitchFamily="34" charset="-122"/>
                <a:cs typeface="Epilogue" pitchFamily="34" charset="-120"/>
              </a:rPr>
              <a:t>Los estudiantes tienen la libertad de diseñar y construir robots únicos, promoviendo la creatividad y la innovación al encontrar soluciones originales a los desafíos.</a:t>
            </a:r>
            <a:endParaRPr lang="en-US" sz="1400" dirty="0"/>
          </a:p>
        </p:txBody>
      </p:sp>
      <p:sp>
        <p:nvSpPr>
          <p:cNvPr id="8" name="Shape 4"/>
          <p:cNvSpPr/>
          <p:nvPr/>
        </p:nvSpPr>
        <p:spPr>
          <a:xfrm>
            <a:off x="6121718" y="3027759"/>
            <a:ext cx="408384" cy="408384"/>
          </a:xfrm>
          <a:prstGeom prst="roundRect">
            <a:avLst>
              <a:gd name="adj" fmla="val 18668"/>
            </a:avLst>
          </a:prstGeom>
          <a:solidFill>
            <a:srgbClr val="283157"/>
          </a:solidFill>
          <a:ln w="7620">
            <a:solidFill>
              <a:srgbClr val="414A70"/>
            </a:solidFill>
            <a:prstDash val="solid"/>
          </a:ln>
        </p:spPr>
      </p:sp>
      <p:pic>
        <p:nvPicPr>
          <p:cNvPr id="9" name="Image 2" descr="preencoded.png">    </p:cNvPr>
          <p:cNvPicPr>
            <a:picLocks noChangeAspect="1"/>
          </p:cNvPicPr>
          <p:nvPr/>
        </p:nvPicPr>
        <p:blipFill>
          <a:blip r:embed="rId3"/>
          <a:stretch>
            <a:fillRect/>
          </a:stretch>
        </p:blipFill>
        <p:spPr>
          <a:xfrm>
            <a:off x="6189821" y="3061811"/>
            <a:ext cx="272177" cy="340281"/>
          </a:xfrm>
          <a:prstGeom prst="rect">
            <a:avLst/>
          </a:prstGeom>
        </p:spPr>
      </p:pic>
      <p:sp>
        <p:nvSpPr>
          <p:cNvPr id="10" name="Text 5"/>
          <p:cNvSpPr/>
          <p:nvPr/>
        </p:nvSpPr>
        <p:spPr>
          <a:xfrm>
            <a:off x="6711553" y="3090148"/>
            <a:ext cx="3622953" cy="283607"/>
          </a:xfrm>
          <a:prstGeom prst="rect">
            <a:avLst/>
          </a:prstGeom>
          <a:noFill/>
          <a:ln/>
        </p:spPr>
        <p:txBody>
          <a:bodyPr wrap="none" lIns="0" tIns="0" rIns="0" bIns="0" rtlCol="0" anchor="t"/>
          <a:lstStyle/>
          <a:p>
            <a:pPr algn="l" indent="0" marL="0">
              <a:lnSpc>
                <a:spcPts val="2200"/>
              </a:lnSpc>
              <a:buNone/>
            </a:pPr>
            <a:r>
              <a:rPr lang="en-US" sz="1750" dirty="0">
                <a:solidFill>
                  <a:srgbClr val="EBECEF"/>
                </a:solidFill>
                <a:latin typeface="Fraunces Medium" pitchFamily="34" charset="0"/>
                <a:ea typeface="Fraunces Medium" pitchFamily="34" charset="-122"/>
                <a:cs typeface="Fraunces Medium" pitchFamily="34" charset="-120"/>
              </a:rPr>
              <a:t>Desarrolla el Pensamiento Lógico</a:t>
            </a:r>
            <a:endParaRPr lang="en-US" sz="1750" dirty="0"/>
          </a:p>
        </p:txBody>
      </p:sp>
      <p:sp>
        <p:nvSpPr>
          <p:cNvPr id="11" name="Text 6"/>
          <p:cNvSpPr/>
          <p:nvPr/>
        </p:nvSpPr>
        <p:spPr>
          <a:xfrm>
            <a:off x="6711553" y="3482578"/>
            <a:ext cx="7283529" cy="871538"/>
          </a:xfrm>
          <a:prstGeom prst="rect">
            <a:avLst/>
          </a:prstGeom>
          <a:noFill/>
          <a:ln/>
        </p:spPr>
        <p:txBody>
          <a:bodyPr wrap="square" lIns="0" tIns="0" rIns="0" bIns="0" rtlCol="0" anchor="t"/>
          <a:lstStyle/>
          <a:p>
            <a:pPr algn="l" indent="0" marL="0">
              <a:lnSpc>
                <a:spcPts val="2250"/>
              </a:lnSpc>
              <a:buNone/>
            </a:pPr>
            <a:r>
              <a:rPr lang="en-US" sz="1400" dirty="0">
                <a:solidFill>
                  <a:srgbClr val="EBECEF"/>
                </a:solidFill>
                <a:latin typeface="Epilogue" pitchFamily="34" charset="0"/>
                <a:ea typeface="Epilogue" pitchFamily="34" charset="-122"/>
                <a:cs typeface="Epilogue" pitchFamily="34" charset="-120"/>
              </a:rPr>
              <a:t>La programación de robots requiere un pensamiento lógico y algorítmico estructurado, lo que mejora la capacidad de los estudiantes para organizar ideas y resolver problemas de forma secuencial.</a:t>
            </a:r>
            <a:endParaRPr lang="en-US" sz="1400" dirty="0"/>
          </a:p>
        </p:txBody>
      </p:sp>
      <p:sp>
        <p:nvSpPr>
          <p:cNvPr id="12" name="Shape 7"/>
          <p:cNvSpPr/>
          <p:nvPr/>
        </p:nvSpPr>
        <p:spPr>
          <a:xfrm>
            <a:off x="6121718" y="4717137"/>
            <a:ext cx="408384" cy="408384"/>
          </a:xfrm>
          <a:prstGeom prst="roundRect">
            <a:avLst>
              <a:gd name="adj" fmla="val 18668"/>
            </a:avLst>
          </a:prstGeom>
          <a:solidFill>
            <a:srgbClr val="283157"/>
          </a:solidFill>
          <a:ln w="7620">
            <a:solidFill>
              <a:srgbClr val="414A70"/>
            </a:solidFill>
            <a:prstDash val="solid"/>
          </a:ln>
        </p:spPr>
      </p:sp>
      <p:pic>
        <p:nvPicPr>
          <p:cNvPr id="13" name="Image 3" descr="preencoded.png">    </p:cNvPr>
          <p:cNvPicPr>
            <a:picLocks noChangeAspect="1"/>
          </p:cNvPicPr>
          <p:nvPr/>
        </p:nvPicPr>
        <p:blipFill>
          <a:blip r:embed="rId4"/>
          <a:stretch>
            <a:fillRect/>
          </a:stretch>
        </p:blipFill>
        <p:spPr>
          <a:xfrm>
            <a:off x="6189821" y="4751189"/>
            <a:ext cx="272177" cy="340281"/>
          </a:xfrm>
          <a:prstGeom prst="rect">
            <a:avLst/>
          </a:prstGeom>
        </p:spPr>
      </p:pic>
      <p:sp>
        <p:nvSpPr>
          <p:cNvPr id="14" name="Text 8"/>
          <p:cNvSpPr/>
          <p:nvPr/>
        </p:nvSpPr>
        <p:spPr>
          <a:xfrm>
            <a:off x="6711553" y="4779526"/>
            <a:ext cx="3377684" cy="283607"/>
          </a:xfrm>
          <a:prstGeom prst="rect">
            <a:avLst/>
          </a:prstGeom>
          <a:noFill/>
          <a:ln/>
        </p:spPr>
        <p:txBody>
          <a:bodyPr wrap="none" lIns="0" tIns="0" rIns="0" bIns="0" rtlCol="0" anchor="t"/>
          <a:lstStyle/>
          <a:p>
            <a:pPr algn="l" indent="0" marL="0">
              <a:lnSpc>
                <a:spcPts val="2200"/>
              </a:lnSpc>
              <a:buNone/>
            </a:pPr>
            <a:r>
              <a:rPr lang="en-US" sz="1750" dirty="0">
                <a:solidFill>
                  <a:srgbClr val="EBECEF"/>
                </a:solidFill>
                <a:latin typeface="Fraunces Medium" pitchFamily="34" charset="0"/>
                <a:ea typeface="Fraunces Medium" pitchFamily="34" charset="-122"/>
                <a:cs typeface="Fraunces Medium" pitchFamily="34" charset="-120"/>
              </a:rPr>
              <a:t>Promueve el Trabajo en Equipo</a:t>
            </a:r>
            <a:endParaRPr lang="en-US" sz="1750" dirty="0"/>
          </a:p>
        </p:txBody>
      </p:sp>
      <p:sp>
        <p:nvSpPr>
          <p:cNvPr id="15" name="Text 9"/>
          <p:cNvSpPr/>
          <p:nvPr/>
        </p:nvSpPr>
        <p:spPr>
          <a:xfrm>
            <a:off x="6711553" y="5171956"/>
            <a:ext cx="7283529" cy="871538"/>
          </a:xfrm>
          <a:prstGeom prst="rect">
            <a:avLst/>
          </a:prstGeom>
          <a:noFill/>
          <a:ln/>
        </p:spPr>
        <p:txBody>
          <a:bodyPr wrap="square" lIns="0" tIns="0" rIns="0" bIns="0" rtlCol="0" anchor="t"/>
          <a:lstStyle/>
          <a:p>
            <a:pPr algn="l" indent="0" marL="0">
              <a:lnSpc>
                <a:spcPts val="2250"/>
              </a:lnSpc>
              <a:buNone/>
            </a:pPr>
            <a:r>
              <a:rPr lang="en-US" sz="1400" dirty="0">
                <a:solidFill>
                  <a:srgbClr val="EBECEF"/>
                </a:solidFill>
                <a:latin typeface="Epilogue" pitchFamily="34" charset="0"/>
                <a:ea typeface="Epilogue" pitchFamily="34" charset="-122"/>
                <a:cs typeface="Epilogue" pitchFamily="34" charset="-120"/>
              </a:rPr>
              <a:t>Muchas actividades de robótica se realizan en equipo, lo que fomenta la colaboración, la división de tareas y el respeto por las diferentes ideas y habilidades.</a:t>
            </a:r>
            <a:endParaRPr lang="en-US" sz="1400" dirty="0"/>
          </a:p>
        </p:txBody>
      </p:sp>
      <p:sp>
        <p:nvSpPr>
          <p:cNvPr id="16" name="Shape 10"/>
          <p:cNvSpPr/>
          <p:nvPr/>
        </p:nvSpPr>
        <p:spPr>
          <a:xfrm>
            <a:off x="6121718" y="6406515"/>
            <a:ext cx="408384" cy="408384"/>
          </a:xfrm>
          <a:prstGeom prst="roundRect">
            <a:avLst>
              <a:gd name="adj" fmla="val 18668"/>
            </a:avLst>
          </a:prstGeom>
          <a:solidFill>
            <a:srgbClr val="283157"/>
          </a:solidFill>
          <a:ln w="7620">
            <a:solidFill>
              <a:srgbClr val="414A70"/>
            </a:solidFill>
            <a:prstDash val="solid"/>
          </a:ln>
        </p:spPr>
      </p:sp>
      <p:pic>
        <p:nvPicPr>
          <p:cNvPr id="17" name="Image 4" descr="preencoded.png">    </p:cNvPr>
          <p:cNvPicPr>
            <a:picLocks noChangeAspect="1"/>
          </p:cNvPicPr>
          <p:nvPr/>
        </p:nvPicPr>
        <p:blipFill>
          <a:blip r:embed="rId5"/>
          <a:stretch>
            <a:fillRect/>
          </a:stretch>
        </p:blipFill>
        <p:spPr>
          <a:xfrm>
            <a:off x="6189821" y="6440567"/>
            <a:ext cx="272177" cy="340281"/>
          </a:xfrm>
          <a:prstGeom prst="rect">
            <a:avLst/>
          </a:prstGeom>
        </p:spPr>
      </p:pic>
      <p:sp>
        <p:nvSpPr>
          <p:cNvPr id="18" name="Text 11"/>
          <p:cNvSpPr/>
          <p:nvPr/>
        </p:nvSpPr>
        <p:spPr>
          <a:xfrm>
            <a:off x="6711553" y="6468904"/>
            <a:ext cx="2623304" cy="283607"/>
          </a:xfrm>
          <a:prstGeom prst="rect">
            <a:avLst/>
          </a:prstGeom>
          <a:noFill/>
          <a:ln/>
        </p:spPr>
        <p:txBody>
          <a:bodyPr wrap="none" lIns="0" tIns="0" rIns="0" bIns="0" rtlCol="0" anchor="t"/>
          <a:lstStyle/>
          <a:p>
            <a:pPr algn="l" indent="0" marL="0">
              <a:lnSpc>
                <a:spcPts val="2200"/>
              </a:lnSpc>
              <a:buNone/>
            </a:pPr>
            <a:r>
              <a:rPr lang="en-US" sz="1750" dirty="0">
                <a:solidFill>
                  <a:srgbClr val="EBECEF"/>
                </a:solidFill>
                <a:latin typeface="Fraunces Medium" pitchFamily="34" charset="0"/>
                <a:ea typeface="Fraunces Medium" pitchFamily="34" charset="-122"/>
                <a:cs typeface="Fraunces Medium" pitchFamily="34" charset="-120"/>
              </a:rPr>
              <a:t>Mejora la Comunicación</a:t>
            </a:r>
            <a:endParaRPr lang="en-US" sz="1750" dirty="0"/>
          </a:p>
        </p:txBody>
      </p:sp>
      <p:sp>
        <p:nvSpPr>
          <p:cNvPr id="19" name="Text 12"/>
          <p:cNvSpPr/>
          <p:nvPr/>
        </p:nvSpPr>
        <p:spPr>
          <a:xfrm>
            <a:off x="6711553" y="6861334"/>
            <a:ext cx="7283529" cy="871538"/>
          </a:xfrm>
          <a:prstGeom prst="rect">
            <a:avLst/>
          </a:prstGeom>
          <a:noFill/>
          <a:ln/>
        </p:spPr>
        <p:txBody>
          <a:bodyPr wrap="square" lIns="0" tIns="0" rIns="0" bIns="0" rtlCol="0" anchor="t"/>
          <a:lstStyle/>
          <a:p>
            <a:pPr algn="l" indent="0" marL="0">
              <a:lnSpc>
                <a:spcPts val="2250"/>
              </a:lnSpc>
              <a:buNone/>
            </a:pPr>
            <a:r>
              <a:rPr lang="en-US" sz="1400" dirty="0">
                <a:solidFill>
                  <a:srgbClr val="EBECEF"/>
                </a:solidFill>
                <a:latin typeface="Epilogue" pitchFamily="34" charset="0"/>
                <a:ea typeface="Epilogue" pitchFamily="34" charset="-122"/>
                <a:cs typeface="Epilogue" pitchFamily="34" charset="-120"/>
              </a:rPr>
              <a:t>Los proyectos de robótica requieren que los estudiantes presenten sus ideas y discutan soluciones, fortaleciendo sus habilidades de comunicación y presentación.</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40675" y="505420"/>
            <a:ext cx="7862649" cy="1144191"/>
          </a:xfrm>
          <a:prstGeom prst="rect">
            <a:avLst/>
          </a:prstGeom>
          <a:noFill/>
          <a:ln/>
        </p:spPr>
        <p:txBody>
          <a:bodyPr wrap="square" lIns="0" tIns="0" rIns="0" bIns="0" rtlCol="0" anchor="t"/>
          <a:lstStyle/>
          <a:p>
            <a:pPr algn="l" indent="0" marL="0">
              <a:lnSpc>
                <a:spcPts val="4500"/>
              </a:lnSpc>
              <a:buNone/>
            </a:pPr>
            <a:r>
              <a:rPr lang="en-US" sz="3600" dirty="0">
                <a:solidFill>
                  <a:srgbClr val="FFFFFF"/>
                </a:solidFill>
                <a:latin typeface="Fraunces Medium" pitchFamily="34" charset="0"/>
                <a:ea typeface="Fraunces Medium" pitchFamily="34" charset="-122"/>
                <a:cs typeface="Fraunces Medium" pitchFamily="34" charset="-120"/>
              </a:rPr>
              <a:t>Robótica Educativa en Diferentes Niveles</a:t>
            </a:r>
            <a:endParaRPr lang="en-US" sz="3600" dirty="0"/>
          </a:p>
        </p:txBody>
      </p:sp>
      <p:pic>
        <p:nvPicPr>
          <p:cNvPr id="4" name="Image 1" descr="preencoded.png">    </p:cNvPr>
          <p:cNvPicPr>
            <a:picLocks noChangeAspect="1"/>
          </p:cNvPicPr>
          <p:nvPr/>
        </p:nvPicPr>
        <p:blipFill>
          <a:blip r:embed="rId2"/>
          <a:stretch>
            <a:fillRect/>
          </a:stretch>
        </p:blipFill>
        <p:spPr>
          <a:xfrm>
            <a:off x="640675" y="1924169"/>
            <a:ext cx="915353" cy="1933337"/>
          </a:xfrm>
          <a:prstGeom prst="rect">
            <a:avLst/>
          </a:prstGeom>
        </p:spPr>
      </p:pic>
      <p:sp>
        <p:nvSpPr>
          <p:cNvPr id="5" name="Text 1"/>
          <p:cNvSpPr/>
          <p:nvPr/>
        </p:nvSpPr>
        <p:spPr>
          <a:xfrm>
            <a:off x="1739027" y="2107168"/>
            <a:ext cx="2288381" cy="285988"/>
          </a:xfrm>
          <a:prstGeom prst="rect">
            <a:avLst/>
          </a:prstGeom>
          <a:noFill/>
          <a:ln/>
        </p:spPr>
        <p:txBody>
          <a:bodyPr wrap="none" lIns="0" tIns="0" rIns="0" bIns="0" rtlCol="0" anchor="t"/>
          <a:lstStyle/>
          <a:p>
            <a:pPr algn="l" indent="0" marL="0">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Primaria</a:t>
            </a:r>
            <a:endParaRPr lang="en-US" sz="1800" dirty="0"/>
          </a:p>
        </p:txBody>
      </p:sp>
      <p:sp>
        <p:nvSpPr>
          <p:cNvPr id="6" name="Text 2"/>
          <p:cNvSpPr/>
          <p:nvPr/>
        </p:nvSpPr>
        <p:spPr>
          <a:xfrm>
            <a:off x="1739027" y="2502932"/>
            <a:ext cx="6764298" cy="1171575"/>
          </a:xfrm>
          <a:prstGeom prst="rect">
            <a:avLst/>
          </a:prstGeom>
          <a:noFill/>
          <a:ln/>
        </p:spPr>
        <p:txBody>
          <a:bodyPr wrap="square" lIns="0" tIns="0" rIns="0" bIns="0" rtlCol="0" anchor="t"/>
          <a:lstStyle/>
          <a:p>
            <a:pPr algn="l" indent="0" marL="0">
              <a:lnSpc>
                <a:spcPts val="2300"/>
              </a:lnSpc>
              <a:buNone/>
            </a:pPr>
            <a:r>
              <a:rPr lang="en-US" sz="1400" dirty="0">
                <a:solidFill>
                  <a:srgbClr val="EBECEF"/>
                </a:solidFill>
                <a:latin typeface="Epilogue" pitchFamily="34" charset="0"/>
                <a:ea typeface="Epilogue" pitchFamily="34" charset="-122"/>
                <a:cs typeface="Epilogue" pitchFamily="34" charset="-120"/>
              </a:rPr>
              <a:t>En primaria, se introducen conceptos básicos de programación y mecánica de forma lúdica. Se utilizan kits con interfaces sencillas que permiten a los niños construir y programar pequeños robots para tareas simples.</a:t>
            </a:r>
            <a:endParaRPr lang="en-US" sz="1400" dirty="0"/>
          </a:p>
        </p:txBody>
      </p:sp>
      <p:pic>
        <p:nvPicPr>
          <p:cNvPr id="7" name="Image 2" descr="preencoded.png">    </p:cNvPr>
          <p:cNvPicPr>
            <a:picLocks noChangeAspect="1"/>
          </p:cNvPicPr>
          <p:nvPr/>
        </p:nvPicPr>
        <p:blipFill>
          <a:blip r:embed="rId3"/>
          <a:stretch>
            <a:fillRect/>
          </a:stretch>
        </p:blipFill>
        <p:spPr>
          <a:xfrm>
            <a:off x="640675" y="3857506"/>
            <a:ext cx="915353" cy="1933337"/>
          </a:xfrm>
          <a:prstGeom prst="rect">
            <a:avLst/>
          </a:prstGeom>
        </p:spPr>
      </p:pic>
      <p:sp>
        <p:nvSpPr>
          <p:cNvPr id="8" name="Text 3"/>
          <p:cNvSpPr/>
          <p:nvPr/>
        </p:nvSpPr>
        <p:spPr>
          <a:xfrm>
            <a:off x="1739027" y="4040505"/>
            <a:ext cx="2288381" cy="285988"/>
          </a:xfrm>
          <a:prstGeom prst="rect">
            <a:avLst/>
          </a:prstGeom>
          <a:noFill/>
          <a:ln/>
        </p:spPr>
        <p:txBody>
          <a:bodyPr wrap="none" lIns="0" tIns="0" rIns="0" bIns="0" rtlCol="0" anchor="t"/>
          <a:lstStyle/>
          <a:p>
            <a:pPr algn="l" indent="0" marL="0">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Secundaria</a:t>
            </a:r>
            <a:endParaRPr lang="en-US" sz="1800" dirty="0"/>
          </a:p>
        </p:txBody>
      </p:sp>
      <p:sp>
        <p:nvSpPr>
          <p:cNvPr id="9" name="Text 4"/>
          <p:cNvSpPr/>
          <p:nvPr/>
        </p:nvSpPr>
        <p:spPr>
          <a:xfrm>
            <a:off x="1739027" y="4436269"/>
            <a:ext cx="6764298" cy="1171575"/>
          </a:xfrm>
          <a:prstGeom prst="rect">
            <a:avLst/>
          </a:prstGeom>
          <a:noFill/>
          <a:ln/>
        </p:spPr>
        <p:txBody>
          <a:bodyPr wrap="square" lIns="0" tIns="0" rIns="0" bIns="0" rtlCol="0" anchor="t"/>
          <a:lstStyle/>
          <a:p>
            <a:pPr algn="l" indent="0" marL="0">
              <a:lnSpc>
                <a:spcPts val="2300"/>
              </a:lnSpc>
              <a:buNone/>
            </a:pPr>
            <a:r>
              <a:rPr lang="en-US" sz="1400" dirty="0">
                <a:solidFill>
                  <a:srgbClr val="EBECEF"/>
                </a:solidFill>
                <a:latin typeface="Epilogue" pitchFamily="34" charset="0"/>
                <a:ea typeface="Epilogue" pitchFamily="34" charset="-122"/>
                <a:cs typeface="Epilogue" pitchFamily="34" charset="-120"/>
              </a:rPr>
              <a:t>En secundaria, los estudiantes diseñan y construyen robots más complejos, explorando principios de robótica y electrónica. Se profundiza en la programación con lenguajes visuales y textuales, fomentando el pensamiento crítico.</a:t>
            </a:r>
            <a:endParaRPr lang="en-US" sz="1400" dirty="0"/>
          </a:p>
        </p:txBody>
      </p:sp>
      <p:pic>
        <p:nvPicPr>
          <p:cNvPr id="10" name="Image 3" descr="preencoded.png">    </p:cNvPr>
          <p:cNvPicPr>
            <a:picLocks noChangeAspect="1"/>
          </p:cNvPicPr>
          <p:nvPr/>
        </p:nvPicPr>
        <p:blipFill>
          <a:blip r:embed="rId4"/>
          <a:stretch>
            <a:fillRect/>
          </a:stretch>
        </p:blipFill>
        <p:spPr>
          <a:xfrm>
            <a:off x="640675" y="5790843"/>
            <a:ext cx="915353" cy="1933337"/>
          </a:xfrm>
          <a:prstGeom prst="rect">
            <a:avLst/>
          </a:prstGeom>
        </p:spPr>
      </p:pic>
      <p:sp>
        <p:nvSpPr>
          <p:cNvPr id="11" name="Text 5"/>
          <p:cNvSpPr/>
          <p:nvPr/>
        </p:nvSpPr>
        <p:spPr>
          <a:xfrm>
            <a:off x="1739027" y="5973842"/>
            <a:ext cx="2288381" cy="285988"/>
          </a:xfrm>
          <a:prstGeom prst="rect">
            <a:avLst/>
          </a:prstGeom>
          <a:noFill/>
          <a:ln/>
        </p:spPr>
        <p:txBody>
          <a:bodyPr wrap="none" lIns="0" tIns="0" rIns="0" bIns="0" rtlCol="0" anchor="t"/>
          <a:lstStyle/>
          <a:p>
            <a:pPr algn="l" indent="0" marL="0">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Bachillerato</a:t>
            </a:r>
            <a:endParaRPr lang="en-US" sz="1800" dirty="0"/>
          </a:p>
        </p:txBody>
      </p:sp>
      <p:sp>
        <p:nvSpPr>
          <p:cNvPr id="12" name="Text 6"/>
          <p:cNvSpPr/>
          <p:nvPr/>
        </p:nvSpPr>
        <p:spPr>
          <a:xfrm>
            <a:off x="1739027" y="6369606"/>
            <a:ext cx="6764298" cy="1171575"/>
          </a:xfrm>
          <a:prstGeom prst="rect">
            <a:avLst/>
          </a:prstGeom>
          <a:noFill/>
          <a:ln/>
        </p:spPr>
        <p:txBody>
          <a:bodyPr wrap="square" lIns="0" tIns="0" rIns="0" bIns="0" rtlCol="0" anchor="t"/>
          <a:lstStyle/>
          <a:p>
            <a:pPr algn="l" indent="0" marL="0">
              <a:lnSpc>
                <a:spcPts val="2300"/>
              </a:lnSpc>
              <a:buNone/>
            </a:pPr>
            <a:r>
              <a:rPr lang="en-US" sz="1400" dirty="0">
                <a:solidFill>
                  <a:srgbClr val="EBECEF"/>
                </a:solidFill>
                <a:latin typeface="Epilogue" pitchFamily="34" charset="0"/>
                <a:ea typeface="Epilogue" pitchFamily="34" charset="-122"/>
                <a:cs typeface="Epilogue" pitchFamily="34" charset="-120"/>
              </a:rPr>
              <a:t>A nivel de bachillerato, se abordan la programación avanzada y las aplicaciones específicas de la robótica. Los proyectos pueden incluir robótica autónoma, inteligencia artificial básica y preparación para competiciones.</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09705" y="682228"/>
            <a:ext cx="7697391" cy="1291828"/>
          </a:xfrm>
          <a:prstGeom prst="rect">
            <a:avLst/>
          </a:prstGeom>
          <a:noFill/>
          <a:ln/>
        </p:spPr>
        <p:txBody>
          <a:bodyPr wrap="square" lIns="0" tIns="0" rIns="0" bIns="0" rtlCol="0" anchor="t"/>
          <a:lstStyle/>
          <a:p>
            <a:pPr algn="l" indent="0" marL="0">
              <a:lnSpc>
                <a:spcPts val="5050"/>
              </a:lnSpc>
              <a:buNone/>
            </a:pPr>
            <a:r>
              <a:rPr lang="en-US" sz="4050" dirty="0">
                <a:solidFill>
                  <a:srgbClr val="FFFFFF"/>
                </a:solidFill>
                <a:latin typeface="Fraunces Medium" pitchFamily="34" charset="0"/>
                <a:ea typeface="Fraunces Medium" pitchFamily="34" charset="-122"/>
                <a:cs typeface="Fraunces Medium" pitchFamily="34" charset="-120"/>
              </a:rPr>
              <a:t>Ejemplos de Actividades en el Aula</a:t>
            </a:r>
            <a:endParaRPr lang="en-US" sz="4050" dirty="0"/>
          </a:p>
        </p:txBody>
      </p:sp>
      <p:sp>
        <p:nvSpPr>
          <p:cNvPr id="4" name="Shape 1"/>
          <p:cNvSpPr/>
          <p:nvPr/>
        </p:nvSpPr>
        <p:spPr>
          <a:xfrm>
            <a:off x="6209705" y="2283976"/>
            <a:ext cx="3745349" cy="3189684"/>
          </a:xfrm>
          <a:prstGeom prst="roundRect">
            <a:avLst>
              <a:gd name="adj" fmla="val 2721"/>
            </a:avLst>
          </a:prstGeom>
          <a:solidFill>
            <a:srgbClr val="283157"/>
          </a:solidFill>
          <a:ln w="7620">
            <a:solidFill>
              <a:srgbClr val="414A70"/>
            </a:solidFill>
            <a:prstDash val="solid"/>
          </a:ln>
        </p:spPr>
      </p:sp>
      <p:sp>
        <p:nvSpPr>
          <p:cNvPr id="5" name="Text 2"/>
          <p:cNvSpPr/>
          <p:nvPr/>
        </p:nvSpPr>
        <p:spPr>
          <a:xfrm>
            <a:off x="6423898" y="2498169"/>
            <a:ext cx="3000256" cy="322898"/>
          </a:xfrm>
          <a:prstGeom prst="rect">
            <a:avLst/>
          </a:prstGeom>
          <a:noFill/>
          <a:ln/>
        </p:spPr>
        <p:txBody>
          <a:bodyPr wrap="none" lIns="0" tIns="0" rIns="0" bIns="0" rtlCol="0" anchor="t"/>
          <a:lstStyle/>
          <a:p>
            <a:pPr algn="l" indent="0" marL="0">
              <a:lnSpc>
                <a:spcPts val="2500"/>
              </a:lnSpc>
              <a:buNone/>
            </a:pPr>
            <a:r>
              <a:rPr lang="en-US" sz="2000" dirty="0">
                <a:solidFill>
                  <a:srgbClr val="EBECEF"/>
                </a:solidFill>
                <a:latin typeface="Fraunces Medium" pitchFamily="34" charset="0"/>
                <a:ea typeface="Fraunces Medium" pitchFamily="34" charset="-122"/>
                <a:cs typeface="Fraunces Medium" pitchFamily="34" charset="-120"/>
              </a:rPr>
              <a:t>Robot Seguidor de Línea</a:t>
            </a:r>
            <a:endParaRPr lang="en-US" sz="2000" dirty="0"/>
          </a:p>
        </p:txBody>
      </p:sp>
      <p:sp>
        <p:nvSpPr>
          <p:cNvPr id="6" name="Text 3"/>
          <p:cNvSpPr/>
          <p:nvPr/>
        </p:nvSpPr>
        <p:spPr>
          <a:xfrm>
            <a:off x="6423898" y="2945011"/>
            <a:ext cx="3316962" cy="2314456"/>
          </a:xfrm>
          <a:prstGeom prst="rect">
            <a:avLst/>
          </a:prstGeom>
          <a:noFill/>
          <a:ln/>
        </p:spPr>
        <p:txBody>
          <a:bodyPr wrap="square" lIns="0" tIns="0" rIns="0" bIns="0" rtlCol="0" anchor="t"/>
          <a:lstStyle/>
          <a:p>
            <a:pPr algn="l" indent="0" marL="0">
              <a:lnSpc>
                <a:spcPts val="2600"/>
              </a:lnSpc>
              <a:buNone/>
            </a:pPr>
            <a:r>
              <a:rPr lang="en-US" sz="1600" dirty="0">
                <a:solidFill>
                  <a:srgbClr val="EBECEF"/>
                </a:solidFill>
                <a:latin typeface="Epilogue" pitchFamily="34" charset="0"/>
                <a:ea typeface="Epilogue" pitchFamily="34" charset="-122"/>
                <a:cs typeface="Epilogue" pitchFamily="34" charset="-120"/>
              </a:rPr>
              <a:t>Los estudiantes construyen y programan un robot para que siga una línea predefinida. Esta actividad enseña principios de sensores, control de movimiento y algoritmos básicos.</a:t>
            </a:r>
            <a:endParaRPr lang="en-US" sz="1600" dirty="0"/>
          </a:p>
        </p:txBody>
      </p:sp>
      <p:sp>
        <p:nvSpPr>
          <p:cNvPr id="7" name="Shape 4"/>
          <p:cNvSpPr/>
          <p:nvPr/>
        </p:nvSpPr>
        <p:spPr>
          <a:xfrm>
            <a:off x="10161627" y="2283976"/>
            <a:ext cx="3745468" cy="3189684"/>
          </a:xfrm>
          <a:prstGeom prst="roundRect">
            <a:avLst>
              <a:gd name="adj" fmla="val 2721"/>
            </a:avLst>
          </a:prstGeom>
          <a:solidFill>
            <a:srgbClr val="283157"/>
          </a:solidFill>
          <a:ln w="7620">
            <a:solidFill>
              <a:srgbClr val="414A70"/>
            </a:solidFill>
            <a:prstDash val="solid"/>
          </a:ln>
        </p:spPr>
      </p:sp>
      <p:sp>
        <p:nvSpPr>
          <p:cNvPr id="8" name="Text 5"/>
          <p:cNvSpPr/>
          <p:nvPr/>
        </p:nvSpPr>
        <p:spPr>
          <a:xfrm>
            <a:off x="10375821" y="2498169"/>
            <a:ext cx="3317081" cy="645795"/>
          </a:xfrm>
          <a:prstGeom prst="rect">
            <a:avLst/>
          </a:prstGeom>
          <a:noFill/>
          <a:ln/>
        </p:spPr>
        <p:txBody>
          <a:bodyPr wrap="square" lIns="0" tIns="0" rIns="0" bIns="0" rtlCol="0" anchor="t"/>
          <a:lstStyle/>
          <a:p>
            <a:pPr algn="l" indent="0" marL="0">
              <a:lnSpc>
                <a:spcPts val="2500"/>
              </a:lnSpc>
              <a:buNone/>
            </a:pPr>
            <a:r>
              <a:rPr lang="en-US" sz="2000" dirty="0">
                <a:solidFill>
                  <a:srgbClr val="EBECEF"/>
                </a:solidFill>
                <a:latin typeface="Fraunces Medium" pitchFamily="34" charset="0"/>
                <a:ea typeface="Fraunces Medium" pitchFamily="34" charset="-122"/>
                <a:cs typeface="Fraunces Medium" pitchFamily="34" charset="-120"/>
              </a:rPr>
              <a:t>Robot Resolvedor de Laberintos</a:t>
            </a:r>
            <a:endParaRPr lang="en-US" sz="2000" dirty="0"/>
          </a:p>
        </p:txBody>
      </p:sp>
      <p:sp>
        <p:nvSpPr>
          <p:cNvPr id="9" name="Text 6"/>
          <p:cNvSpPr/>
          <p:nvPr/>
        </p:nvSpPr>
        <p:spPr>
          <a:xfrm>
            <a:off x="10375821" y="3267908"/>
            <a:ext cx="3317081" cy="1983819"/>
          </a:xfrm>
          <a:prstGeom prst="rect">
            <a:avLst/>
          </a:prstGeom>
          <a:noFill/>
          <a:ln/>
        </p:spPr>
        <p:txBody>
          <a:bodyPr wrap="square" lIns="0" tIns="0" rIns="0" bIns="0" rtlCol="0" anchor="t"/>
          <a:lstStyle/>
          <a:p>
            <a:pPr algn="l" indent="0" marL="0">
              <a:lnSpc>
                <a:spcPts val="2600"/>
              </a:lnSpc>
              <a:buNone/>
            </a:pPr>
            <a:r>
              <a:rPr lang="en-US" sz="1600" dirty="0">
                <a:solidFill>
                  <a:srgbClr val="EBECEF"/>
                </a:solidFill>
                <a:latin typeface="Epilogue" pitchFamily="34" charset="0"/>
                <a:ea typeface="Epilogue" pitchFamily="34" charset="-122"/>
                <a:cs typeface="Epilogue" pitchFamily="34" charset="-120"/>
              </a:rPr>
              <a:t>Un desafío emocionante donde los alumnos programan un robot para navegar y encontrar la salida de un laberinto, desarrollando habilidades de lógica y estrategia.</a:t>
            </a:r>
            <a:endParaRPr lang="en-US" sz="1600" dirty="0"/>
          </a:p>
        </p:txBody>
      </p:sp>
      <p:sp>
        <p:nvSpPr>
          <p:cNvPr id="10" name="Shape 7"/>
          <p:cNvSpPr/>
          <p:nvPr/>
        </p:nvSpPr>
        <p:spPr>
          <a:xfrm>
            <a:off x="6209705" y="5680234"/>
            <a:ext cx="7697391" cy="1867138"/>
          </a:xfrm>
          <a:prstGeom prst="roundRect">
            <a:avLst>
              <a:gd name="adj" fmla="val 4649"/>
            </a:avLst>
          </a:prstGeom>
          <a:solidFill>
            <a:srgbClr val="283157"/>
          </a:solidFill>
          <a:ln w="7620">
            <a:solidFill>
              <a:srgbClr val="414A70"/>
            </a:solidFill>
            <a:prstDash val="solid"/>
          </a:ln>
        </p:spPr>
      </p:sp>
      <p:sp>
        <p:nvSpPr>
          <p:cNvPr id="11" name="Text 8"/>
          <p:cNvSpPr/>
          <p:nvPr/>
        </p:nvSpPr>
        <p:spPr>
          <a:xfrm>
            <a:off x="6423898" y="5894427"/>
            <a:ext cx="3578543" cy="322898"/>
          </a:xfrm>
          <a:prstGeom prst="rect">
            <a:avLst/>
          </a:prstGeom>
          <a:noFill/>
          <a:ln/>
        </p:spPr>
        <p:txBody>
          <a:bodyPr wrap="none" lIns="0" tIns="0" rIns="0" bIns="0" rtlCol="0" anchor="t"/>
          <a:lstStyle/>
          <a:p>
            <a:pPr algn="l" indent="0" marL="0">
              <a:lnSpc>
                <a:spcPts val="2500"/>
              </a:lnSpc>
              <a:buNone/>
            </a:pPr>
            <a:r>
              <a:rPr lang="en-US" sz="2000" dirty="0">
                <a:solidFill>
                  <a:srgbClr val="EBECEF"/>
                </a:solidFill>
                <a:latin typeface="Fraunces Medium" pitchFamily="34" charset="0"/>
                <a:ea typeface="Fraunces Medium" pitchFamily="34" charset="-122"/>
                <a:cs typeface="Fraunces Medium" pitchFamily="34" charset="-120"/>
              </a:rPr>
              <a:t>Diseño de Robots Específicos</a:t>
            </a:r>
            <a:endParaRPr lang="en-US" sz="2000" dirty="0"/>
          </a:p>
        </p:txBody>
      </p:sp>
      <p:sp>
        <p:nvSpPr>
          <p:cNvPr id="12" name="Text 9"/>
          <p:cNvSpPr/>
          <p:nvPr/>
        </p:nvSpPr>
        <p:spPr>
          <a:xfrm>
            <a:off x="6423898" y="6341269"/>
            <a:ext cx="7269004" cy="991910"/>
          </a:xfrm>
          <a:prstGeom prst="rect">
            <a:avLst/>
          </a:prstGeom>
          <a:noFill/>
          <a:ln/>
        </p:spPr>
        <p:txBody>
          <a:bodyPr wrap="square" lIns="0" tIns="0" rIns="0" bIns="0" rtlCol="0" anchor="t"/>
          <a:lstStyle/>
          <a:p>
            <a:pPr algn="l" indent="0" marL="0">
              <a:lnSpc>
                <a:spcPts val="2600"/>
              </a:lnSpc>
              <a:buNone/>
            </a:pPr>
            <a:r>
              <a:rPr lang="en-US" sz="1600" dirty="0">
                <a:solidFill>
                  <a:srgbClr val="EBECEF"/>
                </a:solidFill>
                <a:latin typeface="Epilogue" pitchFamily="34" charset="0"/>
                <a:ea typeface="Epilogue" pitchFamily="34" charset="-122"/>
                <a:cs typeface="Epilogue" pitchFamily="34" charset="-120"/>
              </a:rPr>
              <a:t>Los equipos diseñan y construyen robots para realizar tareas específicas, como limpieza, clasificación de objetos o transporte, fomentando la innovación y la ingeniería práctica.</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065377"/>
          </a:xfrm>
          <a:prstGeom prst="rect">
            <a:avLst/>
          </a:prstGeom>
        </p:spPr>
      </p:pic>
      <p:sp>
        <p:nvSpPr>
          <p:cNvPr id="3" name="Text 0"/>
          <p:cNvSpPr/>
          <p:nvPr/>
        </p:nvSpPr>
        <p:spPr>
          <a:xfrm>
            <a:off x="578287" y="2519720"/>
            <a:ext cx="7677388" cy="516255"/>
          </a:xfrm>
          <a:prstGeom prst="rect">
            <a:avLst/>
          </a:prstGeom>
          <a:noFill/>
          <a:ln/>
        </p:spPr>
        <p:txBody>
          <a:bodyPr wrap="none" lIns="0" tIns="0" rIns="0" bIns="0" rtlCol="0" anchor="t"/>
          <a:lstStyle/>
          <a:p>
            <a:pPr algn="l" indent="0" marL="0">
              <a:lnSpc>
                <a:spcPts val="4050"/>
              </a:lnSpc>
              <a:buNone/>
            </a:pPr>
            <a:r>
              <a:rPr lang="en-US" sz="3250" dirty="0">
                <a:solidFill>
                  <a:srgbClr val="FFFFFF"/>
                </a:solidFill>
                <a:latin typeface="Fraunces Medium" pitchFamily="34" charset="0"/>
                <a:ea typeface="Fraunces Medium" pitchFamily="34" charset="-122"/>
                <a:cs typeface="Fraunces Medium" pitchFamily="34" charset="-120"/>
              </a:rPr>
              <a:t>Herramientas y Plataformas Populares</a:t>
            </a:r>
            <a:endParaRPr lang="en-US" sz="3250" dirty="0"/>
          </a:p>
        </p:txBody>
      </p:sp>
      <p:pic>
        <p:nvPicPr>
          <p:cNvPr id="4" name="Image 1" descr="preencoded.png">    </p:cNvPr>
          <p:cNvPicPr>
            <a:picLocks noChangeAspect="1"/>
          </p:cNvPicPr>
          <p:nvPr/>
        </p:nvPicPr>
        <p:blipFill>
          <a:blip r:embed="rId2"/>
          <a:stretch>
            <a:fillRect/>
          </a:stretch>
        </p:blipFill>
        <p:spPr>
          <a:xfrm>
            <a:off x="578287" y="3283744"/>
            <a:ext cx="413028" cy="413028"/>
          </a:xfrm>
          <a:prstGeom prst="rect">
            <a:avLst/>
          </a:prstGeom>
        </p:spPr>
      </p:pic>
      <p:sp>
        <p:nvSpPr>
          <p:cNvPr id="5" name="Text 1"/>
          <p:cNvSpPr/>
          <p:nvPr/>
        </p:nvSpPr>
        <p:spPr>
          <a:xfrm>
            <a:off x="1197769" y="3381732"/>
            <a:ext cx="2065377" cy="258128"/>
          </a:xfrm>
          <a:prstGeom prst="rect">
            <a:avLst/>
          </a:prstGeom>
          <a:noFill/>
          <a:ln/>
        </p:spPr>
        <p:txBody>
          <a:bodyPr wrap="none" lIns="0" tIns="0" rIns="0" bIns="0" rtlCol="0" anchor="t"/>
          <a:lstStyle/>
          <a:p>
            <a:pPr algn="l" indent="0" marL="0">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LEGO Education</a:t>
            </a:r>
            <a:endParaRPr lang="en-US" sz="1600" dirty="0"/>
          </a:p>
        </p:txBody>
      </p:sp>
      <p:sp>
        <p:nvSpPr>
          <p:cNvPr id="6" name="Text 2"/>
          <p:cNvSpPr/>
          <p:nvPr/>
        </p:nvSpPr>
        <p:spPr>
          <a:xfrm>
            <a:off x="1197769" y="3738920"/>
            <a:ext cx="12854345" cy="528638"/>
          </a:xfrm>
          <a:prstGeom prst="rect">
            <a:avLst/>
          </a:prstGeom>
          <a:noFill/>
          <a:ln/>
        </p:spPr>
        <p:txBody>
          <a:bodyPr wrap="square" lIns="0" tIns="0" rIns="0" bIns="0" rtlCol="0" anchor="t"/>
          <a:lstStyle/>
          <a:p>
            <a:pPr algn="l" indent="0" marL="0">
              <a:lnSpc>
                <a:spcPts val="2050"/>
              </a:lnSpc>
              <a:buNone/>
            </a:pPr>
            <a:r>
              <a:rPr lang="en-US" sz="1300" dirty="0">
                <a:solidFill>
                  <a:srgbClr val="EBECEF"/>
                </a:solidFill>
                <a:latin typeface="Epilogue" pitchFamily="34" charset="0"/>
                <a:ea typeface="Epilogue" pitchFamily="34" charset="-122"/>
                <a:cs typeface="Epilogue" pitchFamily="34" charset="-120"/>
              </a:rPr>
              <a:t>Ofrece kits de robótica robustos y software intuitivo basado en bloques, ideal para introducir a los estudiantes en la programación y la construcción de robots de forma divertida.</a:t>
            </a:r>
            <a:endParaRPr lang="en-US" sz="1300" dirty="0"/>
          </a:p>
        </p:txBody>
      </p:sp>
      <p:pic>
        <p:nvPicPr>
          <p:cNvPr id="7" name="Image 2" descr="preencoded.png">    </p:cNvPr>
          <p:cNvPicPr>
            <a:picLocks noChangeAspect="1"/>
          </p:cNvPicPr>
          <p:nvPr/>
        </p:nvPicPr>
        <p:blipFill>
          <a:blip r:embed="rId3"/>
          <a:stretch>
            <a:fillRect/>
          </a:stretch>
        </p:blipFill>
        <p:spPr>
          <a:xfrm>
            <a:off x="578287" y="4680585"/>
            <a:ext cx="413028" cy="413028"/>
          </a:xfrm>
          <a:prstGeom prst="rect">
            <a:avLst/>
          </a:prstGeom>
        </p:spPr>
      </p:pic>
      <p:sp>
        <p:nvSpPr>
          <p:cNvPr id="8" name="Text 3"/>
          <p:cNvSpPr/>
          <p:nvPr/>
        </p:nvSpPr>
        <p:spPr>
          <a:xfrm>
            <a:off x="1197769" y="4778573"/>
            <a:ext cx="2065377" cy="258128"/>
          </a:xfrm>
          <a:prstGeom prst="rect">
            <a:avLst/>
          </a:prstGeom>
          <a:noFill/>
          <a:ln/>
        </p:spPr>
        <p:txBody>
          <a:bodyPr wrap="none" lIns="0" tIns="0" rIns="0" bIns="0" rtlCol="0" anchor="t"/>
          <a:lstStyle/>
          <a:p>
            <a:pPr algn="l" indent="0" marL="0">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Arduino</a:t>
            </a:r>
            <a:endParaRPr lang="en-US" sz="1600" dirty="0"/>
          </a:p>
        </p:txBody>
      </p:sp>
      <p:sp>
        <p:nvSpPr>
          <p:cNvPr id="9" name="Text 4"/>
          <p:cNvSpPr/>
          <p:nvPr/>
        </p:nvSpPr>
        <p:spPr>
          <a:xfrm>
            <a:off x="1197769" y="5135761"/>
            <a:ext cx="12854345" cy="528638"/>
          </a:xfrm>
          <a:prstGeom prst="rect">
            <a:avLst/>
          </a:prstGeom>
          <a:noFill/>
          <a:ln/>
        </p:spPr>
        <p:txBody>
          <a:bodyPr wrap="square" lIns="0" tIns="0" rIns="0" bIns="0" rtlCol="0" anchor="t"/>
          <a:lstStyle/>
          <a:p>
            <a:pPr algn="l" indent="0" marL="0">
              <a:lnSpc>
                <a:spcPts val="2050"/>
              </a:lnSpc>
              <a:buNone/>
            </a:pPr>
            <a:r>
              <a:rPr lang="en-US" sz="1300" dirty="0">
                <a:solidFill>
                  <a:srgbClr val="EBECEF"/>
                </a:solidFill>
                <a:latin typeface="Epilogue" pitchFamily="34" charset="0"/>
                <a:ea typeface="Epilogue" pitchFamily="34" charset="-122"/>
                <a:cs typeface="Epilogue" pitchFamily="34" charset="-120"/>
              </a:rPr>
              <a:t>Una plataforma de código abierto ampliamente utilizada para proyectos de robótica más avanzados. Permite el control de componentes electrónicos y es popular entre estudiantes de secundaria y bachillerato.</a:t>
            </a:r>
            <a:endParaRPr lang="en-US" sz="1300" dirty="0"/>
          </a:p>
        </p:txBody>
      </p:sp>
      <p:pic>
        <p:nvPicPr>
          <p:cNvPr id="10" name="Image 3" descr="preencoded.png">    </p:cNvPr>
          <p:cNvPicPr>
            <a:picLocks noChangeAspect="1"/>
          </p:cNvPicPr>
          <p:nvPr/>
        </p:nvPicPr>
        <p:blipFill>
          <a:blip r:embed="rId4"/>
          <a:stretch>
            <a:fillRect/>
          </a:stretch>
        </p:blipFill>
        <p:spPr>
          <a:xfrm>
            <a:off x="578287" y="6077426"/>
            <a:ext cx="413028" cy="413028"/>
          </a:xfrm>
          <a:prstGeom prst="rect">
            <a:avLst/>
          </a:prstGeom>
        </p:spPr>
      </p:pic>
      <p:sp>
        <p:nvSpPr>
          <p:cNvPr id="11" name="Text 5"/>
          <p:cNvSpPr/>
          <p:nvPr/>
        </p:nvSpPr>
        <p:spPr>
          <a:xfrm>
            <a:off x="1197769" y="6175415"/>
            <a:ext cx="2065377" cy="258128"/>
          </a:xfrm>
          <a:prstGeom prst="rect">
            <a:avLst/>
          </a:prstGeom>
          <a:noFill/>
          <a:ln/>
        </p:spPr>
        <p:txBody>
          <a:bodyPr wrap="none" lIns="0" tIns="0" rIns="0" bIns="0" rtlCol="0" anchor="t"/>
          <a:lstStyle/>
          <a:p>
            <a:pPr algn="l" indent="0" marL="0">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VEX Robotics</a:t>
            </a:r>
            <a:endParaRPr lang="en-US" sz="1600" dirty="0"/>
          </a:p>
        </p:txBody>
      </p:sp>
      <p:sp>
        <p:nvSpPr>
          <p:cNvPr id="12" name="Text 6"/>
          <p:cNvSpPr/>
          <p:nvPr/>
        </p:nvSpPr>
        <p:spPr>
          <a:xfrm>
            <a:off x="1197769" y="6532602"/>
            <a:ext cx="12854345" cy="528638"/>
          </a:xfrm>
          <a:prstGeom prst="rect">
            <a:avLst/>
          </a:prstGeom>
          <a:noFill/>
          <a:ln/>
        </p:spPr>
        <p:txBody>
          <a:bodyPr wrap="square" lIns="0" tIns="0" rIns="0" bIns="0" rtlCol="0" anchor="t"/>
          <a:lstStyle/>
          <a:p>
            <a:pPr algn="l" indent="0" marL="0">
              <a:lnSpc>
                <a:spcPts val="2050"/>
              </a:lnSpc>
              <a:buNone/>
            </a:pPr>
            <a:r>
              <a:rPr lang="en-US" sz="1300" dirty="0">
                <a:solidFill>
                  <a:srgbClr val="EBECEF"/>
                </a:solidFill>
                <a:latin typeface="Epilogue" pitchFamily="34" charset="0"/>
                <a:ea typeface="Epilogue" pitchFamily="34" charset="-122"/>
                <a:cs typeface="Epilogue" pitchFamily="34" charset="-120"/>
              </a:rPr>
              <a:t>Proporciona sistemas modulares de construcción y programación que son populares en competiciones de robótica. Fomenta el diseño de robots complejos y la ingeniería de sistemas.</a:t>
            </a:r>
            <a:endParaRPr lang="en-US" sz="1300" dirty="0"/>
          </a:p>
        </p:txBody>
      </p:sp>
      <p:sp>
        <p:nvSpPr>
          <p:cNvPr id="13" name="Text 7"/>
          <p:cNvSpPr/>
          <p:nvPr/>
        </p:nvSpPr>
        <p:spPr>
          <a:xfrm>
            <a:off x="578287" y="7247096"/>
            <a:ext cx="13473827" cy="528638"/>
          </a:xfrm>
          <a:prstGeom prst="rect">
            <a:avLst/>
          </a:prstGeom>
          <a:noFill/>
          <a:ln/>
        </p:spPr>
        <p:txBody>
          <a:bodyPr wrap="square" lIns="0" tIns="0" rIns="0" bIns="0" rtlCol="0" anchor="t"/>
          <a:lstStyle/>
          <a:p>
            <a:pPr algn="l" indent="0" marL="0">
              <a:lnSpc>
                <a:spcPts val="2050"/>
              </a:lnSpc>
              <a:buNone/>
            </a:pPr>
            <a:r>
              <a:rPr lang="en-US" sz="1300" dirty="0">
                <a:solidFill>
                  <a:srgbClr val="EBECEF"/>
                </a:solidFill>
                <a:latin typeface="Epilogue" pitchFamily="34" charset="0"/>
                <a:ea typeface="Epilogue" pitchFamily="34" charset="-122"/>
                <a:cs typeface="Epilogue" pitchFamily="34" charset="-120"/>
              </a:rPr>
              <a:t>Estas plataformas ofrecen una gran versatilidad y se adaptan a diferentes niveles educativos, permitiendo a los educadores elegir la herramienta más adecuada para sus objetivos de enseñanza.</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06478" y="914162"/>
            <a:ext cx="7903845" cy="1107281"/>
          </a:xfrm>
          <a:prstGeom prst="rect">
            <a:avLst/>
          </a:prstGeom>
          <a:noFill/>
          <a:ln/>
        </p:spPr>
        <p:txBody>
          <a:bodyPr wrap="square" lIns="0" tIns="0" rIns="0" bIns="0" rtlCol="0" anchor="t"/>
          <a:lstStyle/>
          <a:p>
            <a:pPr algn="l" indent="0" marL="0">
              <a:lnSpc>
                <a:spcPts val="4350"/>
              </a:lnSpc>
              <a:buNone/>
            </a:pPr>
            <a:r>
              <a:rPr lang="en-US" sz="3450" dirty="0">
                <a:solidFill>
                  <a:srgbClr val="FFFFFF"/>
                </a:solidFill>
                <a:latin typeface="Fraunces Medium" pitchFamily="34" charset="0"/>
                <a:ea typeface="Fraunces Medium" pitchFamily="34" charset="-122"/>
                <a:cs typeface="Fraunces Medium" pitchFamily="34" charset="-120"/>
              </a:rPr>
              <a:t>Cómo Implementar la Robótica Educativa</a:t>
            </a:r>
            <a:endParaRPr lang="en-US" sz="3450" dirty="0"/>
          </a:p>
        </p:txBody>
      </p:sp>
      <p:sp>
        <p:nvSpPr>
          <p:cNvPr id="4" name="Shape 1"/>
          <p:cNvSpPr/>
          <p:nvPr/>
        </p:nvSpPr>
        <p:spPr>
          <a:xfrm>
            <a:off x="6106478" y="2287191"/>
            <a:ext cx="177165" cy="1587460"/>
          </a:xfrm>
          <a:prstGeom prst="roundRect">
            <a:avLst>
              <a:gd name="adj" fmla="val 42004"/>
            </a:avLst>
          </a:prstGeom>
          <a:solidFill>
            <a:srgbClr val="283157"/>
          </a:solidFill>
          <a:ln w="7620">
            <a:solidFill>
              <a:srgbClr val="414A70"/>
            </a:solidFill>
            <a:prstDash val="solid"/>
          </a:ln>
        </p:spPr>
      </p:sp>
      <p:sp>
        <p:nvSpPr>
          <p:cNvPr id="5" name="Text 2"/>
          <p:cNvSpPr/>
          <p:nvPr/>
        </p:nvSpPr>
        <p:spPr>
          <a:xfrm>
            <a:off x="6460808" y="2464356"/>
            <a:ext cx="2300168" cy="276820"/>
          </a:xfrm>
          <a:prstGeom prst="rect">
            <a:avLst/>
          </a:prstGeom>
          <a:noFill/>
          <a:ln/>
        </p:spPr>
        <p:txBody>
          <a:bodyPr wrap="none" lIns="0" tIns="0" rIns="0" bIns="0" rtlCol="0" anchor="t"/>
          <a:lstStyle/>
          <a:p>
            <a:pPr algn="l" indent="0" marL="0">
              <a:lnSpc>
                <a:spcPts val="2150"/>
              </a:lnSpc>
              <a:buNone/>
            </a:pPr>
            <a:r>
              <a:rPr lang="en-US" sz="1700" dirty="0">
                <a:solidFill>
                  <a:srgbClr val="EBECEF"/>
                </a:solidFill>
                <a:latin typeface="Fraunces Medium" pitchFamily="34" charset="0"/>
                <a:ea typeface="Fraunces Medium" pitchFamily="34" charset="-122"/>
                <a:cs typeface="Fraunces Medium" pitchFamily="34" charset="-120"/>
              </a:rPr>
              <a:t>Capacitación Docente</a:t>
            </a:r>
            <a:endParaRPr lang="en-US" sz="1700" dirty="0"/>
          </a:p>
        </p:txBody>
      </p:sp>
      <p:sp>
        <p:nvSpPr>
          <p:cNvPr id="6" name="Text 3"/>
          <p:cNvSpPr/>
          <p:nvPr/>
        </p:nvSpPr>
        <p:spPr>
          <a:xfrm>
            <a:off x="6460808" y="2847380"/>
            <a:ext cx="7549515" cy="850106"/>
          </a:xfrm>
          <a:prstGeom prst="rect">
            <a:avLst/>
          </a:prstGeom>
          <a:noFill/>
          <a:ln/>
        </p:spPr>
        <p:txBody>
          <a:bodyPr wrap="square" lIns="0" tIns="0" rIns="0" bIns="0" rtlCol="0" anchor="t"/>
          <a:lstStyle/>
          <a:p>
            <a:pPr algn="l" indent="0" marL="0">
              <a:lnSpc>
                <a:spcPts val="2200"/>
              </a:lnSpc>
              <a:buNone/>
            </a:pPr>
            <a:r>
              <a:rPr lang="en-US" sz="1350" dirty="0">
                <a:solidFill>
                  <a:srgbClr val="EBECEF"/>
                </a:solidFill>
                <a:latin typeface="Epilogue" pitchFamily="34" charset="0"/>
                <a:ea typeface="Epilogue" pitchFamily="34" charset="-122"/>
                <a:cs typeface="Epilogue" pitchFamily="34" charset="-120"/>
              </a:rPr>
              <a:t>Es fundamental que los profesores reciban cursos y talleres especializados para dominar las herramientas y metodologías de la robótica educativa. Esto les permite integrar eficazmente los proyectos en el currículo y guiar a los estudiantes.</a:t>
            </a:r>
            <a:endParaRPr lang="en-US" sz="1350" dirty="0"/>
          </a:p>
        </p:txBody>
      </p:sp>
      <p:sp>
        <p:nvSpPr>
          <p:cNvPr id="7" name="Shape 4"/>
          <p:cNvSpPr/>
          <p:nvPr/>
        </p:nvSpPr>
        <p:spPr>
          <a:xfrm>
            <a:off x="6372225" y="4007525"/>
            <a:ext cx="177165" cy="1587460"/>
          </a:xfrm>
          <a:prstGeom prst="roundRect">
            <a:avLst>
              <a:gd name="adj" fmla="val 42004"/>
            </a:avLst>
          </a:prstGeom>
          <a:solidFill>
            <a:srgbClr val="283157"/>
          </a:solidFill>
          <a:ln w="7620">
            <a:solidFill>
              <a:srgbClr val="414A70"/>
            </a:solidFill>
            <a:prstDash val="solid"/>
          </a:ln>
        </p:spPr>
      </p:sp>
      <p:sp>
        <p:nvSpPr>
          <p:cNvPr id="8" name="Text 5"/>
          <p:cNvSpPr/>
          <p:nvPr/>
        </p:nvSpPr>
        <p:spPr>
          <a:xfrm>
            <a:off x="6726555" y="4184690"/>
            <a:ext cx="2214682" cy="276820"/>
          </a:xfrm>
          <a:prstGeom prst="rect">
            <a:avLst/>
          </a:prstGeom>
          <a:noFill/>
          <a:ln/>
        </p:spPr>
        <p:txBody>
          <a:bodyPr wrap="none" lIns="0" tIns="0" rIns="0" bIns="0" rtlCol="0" anchor="t"/>
          <a:lstStyle/>
          <a:p>
            <a:pPr algn="l" indent="0" marL="0">
              <a:lnSpc>
                <a:spcPts val="2150"/>
              </a:lnSpc>
              <a:buNone/>
            </a:pPr>
            <a:r>
              <a:rPr lang="en-US" sz="1700" dirty="0">
                <a:solidFill>
                  <a:srgbClr val="EBECEF"/>
                </a:solidFill>
                <a:latin typeface="Fraunces Medium" pitchFamily="34" charset="0"/>
                <a:ea typeface="Fraunces Medium" pitchFamily="34" charset="-122"/>
                <a:cs typeface="Fraunces Medium" pitchFamily="34" charset="-120"/>
              </a:rPr>
              <a:t>Recursos Didácticos</a:t>
            </a:r>
            <a:endParaRPr lang="en-US" sz="1700" dirty="0"/>
          </a:p>
        </p:txBody>
      </p:sp>
      <p:sp>
        <p:nvSpPr>
          <p:cNvPr id="9" name="Text 6"/>
          <p:cNvSpPr/>
          <p:nvPr/>
        </p:nvSpPr>
        <p:spPr>
          <a:xfrm>
            <a:off x="6726555" y="4567714"/>
            <a:ext cx="7283768" cy="850106"/>
          </a:xfrm>
          <a:prstGeom prst="rect">
            <a:avLst/>
          </a:prstGeom>
          <a:noFill/>
          <a:ln/>
        </p:spPr>
        <p:txBody>
          <a:bodyPr wrap="square" lIns="0" tIns="0" rIns="0" bIns="0" rtlCol="0" anchor="t"/>
          <a:lstStyle/>
          <a:p>
            <a:pPr algn="l" indent="0" marL="0">
              <a:lnSpc>
                <a:spcPts val="2200"/>
              </a:lnSpc>
              <a:buNone/>
            </a:pPr>
            <a:r>
              <a:rPr lang="en-US" sz="1350" dirty="0">
                <a:solidFill>
                  <a:srgbClr val="EBECEF"/>
                </a:solidFill>
                <a:latin typeface="Epilogue" pitchFamily="34" charset="0"/>
                <a:ea typeface="Epilogue" pitchFamily="34" charset="-122"/>
                <a:cs typeface="Epilogue" pitchFamily="34" charset="-120"/>
              </a:rPr>
              <a:t>Se deben proporcionar guías, tutoriales y proyectos online que apoyen tanto a los docentes como a los estudiantes. Estos recursos facilitan el aprendizaje autónomo y ofrecen ideas para actividades prácticas en el aula.</a:t>
            </a:r>
            <a:endParaRPr lang="en-US" sz="1350" dirty="0"/>
          </a:p>
        </p:txBody>
      </p:sp>
      <p:sp>
        <p:nvSpPr>
          <p:cNvPr id="10" name="Shape 7"/>
          <p:cNvSpPr/>
          <p:nvPr/>
        </p:nvSpPr>
        <p:spPr>
          <a:xfrm>
            <a:off x="6637973" y="5727859"/>
            <a:ext cx="177165" cy="1587460"/>
          </a:xfrm>
          <a:prstGeom prst="roundRect">
            <a:avLst>
              <a:gd name="adj" fmla="val 42004"/>
            </a:avLst>
          </a:prstGeom>
          <a:solidFill>
            <a:srgbClr val="283157"/>
          </a:solidFill>
          <a:ln w="7620">
            <a:solidFill>
              <a:srgbClr val="414A70"/>
            </a:solidFill>
            <a:prstDash val="solid"/>
          </a:ln>
        </p:spPr>
      </p:sp>
      <p:sp>
        <p:nvSpPr>
          <p:cNvPr id="11" name="Text 8"/>
          <p:cNvSpPr/>
          <p:nvPr/>
        </p:nvSpPr>
        <p:spPr>
          <a:xfrm>
            <a:off x="6992303" y="5905024"/>
            <a:ext cx="2868335" cy="276820"/>
          </a:xfrm>
          <a:prstGeom prst="rect">
            <a:avLst/>
          </a:prstGeom>
          <a:noFill/>
          <a:ln/>
        </p:spPr>
        <p:txBody>
          <a:bodyPr wrap="none" lIns="0" tIns="0" rIns="0" bIns="0" rtlCol="0" anchor="t"/>
          <a:lstStyle/>
          <a:p>
            <a:pPr algn="l" indent="0" marL="0">
              <a:lnSpc>
                <a:spcPts val="2150"/>
              </a:lnSpc>
              <a:buNone/>
            </a:pPr>
            <a:r>
              <a:rPr lang="en-US" sz="1700" dirty="0">
                <a:solidFill>
                  <a:srgbClr val="EBECEF"/>
                </a:solidFill>
                <a:latin typeface="Fraunces Medium" pitchFamily="34" charset="0"/>
                <a:ea typeface="Fraunces Medium" pitchFamily="34" charset="-122"/>
                <a:cs typeface="Fraunces Medium" pitchFamily="34" charset="-120"/>
              </a:rPr>
              <a:t>Competiciones de Robótica</a:t>
            </a:r>
            <a:endParaRPr lang="en-US" sz="1700" dirty="0"/>
          </a:p>
        </p:txBody>
      </p:sp>
      <p:sp>
        <p:nvSpPr>
          <p:cNvPr id="12" name="Text 9"/>
          <p:cNvSpPr/>
          <p:nvPr/>
        </p:nvSpPr>
        <p:spPr>
          <a:xfrm>
            <a:off x="6992303" y="6288048"/>
            <a:ext cx="7018020" cy="850106"/>
          </a:xfrm>
          <a:prstGeom prst="rect">
            <a:avLst/>
          </a:prstGeom>
          <a:noFill/>
          <a:ln/>
        </p:spPr>
        <p:txBody>
          <a:bodyPr wrap="square" lIns="0" tIns="0" rIns="0" bIns="0" rtlCol="0" anchor="t"/>
          <a:lstStyle/>
          <a:p>
            <a:pPr algn="l" indent="0" marL="0">
              <a:lnSpc>
                <a:spcPts val="2200"/>
              </a:lnSpc>
              <a:buNone/>
            </a:pPr>
            <a:r>
              <a:rPr lang="en-US" sz="1350" dirty="0">
                <a:solidFill>
                  <a:srgbClr val="EBECEF"/>
                </a:solidFill>
                <a:latin typeface="Epilogue" pitchFamily="34" charset="0"/>
                <a:ea typeface="Epilogue" pitchFamily="34" charset="-122"/>
                <a:cs typeface="Epilogue" pitchFamily="34" charset="-120"/>
              </a:rPr>
              <a:t>Organizar o participar en competiciones de robótica es una excelente manera de motivar a los estudiantes. Estos eventos fomentan el espíritu competitivo, el trabajo en equipo y la aplicación práctica de los conocimientos adquiridos.</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73668"/>
            <a:ext cx="9254252" cy="708779"/>
          </a:xfrm>
          <a:prstGeom prst="rect">
            <a:avLst/>
          </a:prstGeom>
          <a:noFill/>
          <a:ln/>
        </p:spPr>
        <p:txBody>
          <a:bodyPr wrap="none" lIns="0" tIns="0" rIns="0" bIns="0" rtlCol="0" anchor="t"/>
          <a:lstStyle/>
          <a:p>
            <a:pPr algn="l" indent="0" marL="0">
              <a:lnSpc>
                <a:spcPts val="5550"/>
              </a:lnSpc>
              <a:buNone/>
            </a:pPr>
            <a:r>
              <a:rPr lang="en-US" sz="4450" dirty="0">
                <a:solidFill>
                  <a:srgbClr val="FFFFFF"/>
                </a:solidFill>
                <a:latin typeface="Fraunces Medium" pitchFamily="34" charset="0"/>
                <a:ea typeface="Fraunces Medium" pitchFamily="34" charset="-122"/>
                <a:cs typeface="Fraunces Medium" pitchFamily="34" charset="-120"/>
              </a:rPr>
              <a:t>El Futuro de la Robótica Educativa</a:t>
            </a:r>
            <a:endParaRPr lang="en-US" sz="4450" dirty="0"/>
          </a:p>
        </p:txBody>
      </p:sp>
      <p:sp>
        <p:nvSpPr>
          <p:cNvPr id="3" name="Text 1"/>
          <p:cNvSpPr/>
          <p:nvPr/>
        </p:nvSpPr>
        <p:spPr>
          <a:xfrm>
            <a:off x="793790" y="2049423"/>
            <a:ext cx="4158615" cy="748427"/>
          </a:xfrm>
          <a:prstGeom prst="rect">
            <a:avLst/>
          </a:prstGeom>
          <a:noFill/>
          <a:ln/>
        </p:spPr>
        <p:txBody>
          <a:bodyPr wrap="none" lIns="0" tIns="0" rIns="0" bIns="0" rtlCol="0" anchor="t"/>
          <a:lstStyle/>
          <a:p>
            <a:pPr algn="ctr" indent="0" marL="0">
              <a:lnSpc>
                <a:spcPts val="5850"/>
              </a:lnSpc>
              <a:buNone/>
            </a:pPr>
            <a:r>
              <a:rPr lang="en-US" sz="5850" dirty="0">
                <a:solidFill>
                  <a:srgbClr val="EBECEF"/>
                </a:solidFill>
                <a:latin typeface="Fraunces Medium" pitchFamily="34" charset="0"/>
                <a:ea typeface="Fraunces Medium" pitchFamily="34" charset="-122"/>
                <a:cs typeface="Fraunces Medium" pitchFamily="34" charset="-120"/>
              </a:rPr>
              <a:t>AI</a:t>
            </a:r>
            <a:endParaRPr lang="en-US" sz="5850" dirty="0"/>
          </a:p>
        </p:txBody>
      </p:sp>
      <p:sp>
        <p:nvSpPr>
          <p:cNvPr id="4" name="Text 2"/>
          <p:cNvSpPr/>
          <p:nvPr/>
        </p:nvSpPr>
        <p:spPr>
          <a:xfrm>
            <a:off x="1455420" y="3081218"/>
            <a:ext cx="2835235" cy="354330"/>
          </a:xfrm>
          <a:prstGeom prst="rect">
            <a:avLst/>
          </a:prstGeom>
          <a:noFill/>
          <a:ln/>
        </p:spPr>
        <p:txBody>
          <a:bodyPr wrap="none" lIns="0" tIns="0" rIns="0" bIns="0" rtlCol="0" anchor="t"/>
          <a:lstStyle/>
          <a:p>
            <a:pPr algn="ctr" indent="0" marL="0">
              <a:lnSpc>
                <a:spcPts val="2750"/>
              </a:lnSpc>
              <a:buNone/>
            </a:pPr>
            <a:r>
              <a:rPr lang="en-US" sz="2200" dirty="0">
                <a:solidFill>
                  <a:srgbClr val="EBECEF"/>
                </a:solidFill>
                <a:latin typeface="Fraunces Medium" pitchFamily="34" charset="0"/>
                <a:ea typeface="Fraunces Medium" pitchFamily="34" charset="-122"/>
                <a:cs typeface="Fraunces Medium" pitchFamily="34" charset="-120"/>
              </a:rPr>
              <a:t>Integración con IA</a:t>
            </a:r>
            <a:endParaRPr lang="en-US" sz="2200" dirty="0"/>
          </a:p>
        </p:txBody>
      </p:sp>
      <p:sp>
        <p:nvSpPr>
          <p:cNvPr id="5" name="Text 3"/>
          <p:cNvSpPr/>
          <p:nvPr/>
        </p:nvSpPr>
        <p:spPr>
          <a:xfrm>
            <a:off x="793790" y="3571637"/>
            <a:ext cx="4158615" cy="2177415"/>
          </a:xfrm>
          <a:prstGeom prst="rect">
            <a:avLst/>
          </a:prstGeom>
          <a:noFill/>
          <a:ln/>
        </p:spPr>
        <p:txBody>
          <a:bodyPr wrap="square" lIns="0" tIns="0" rIns="0" bIns="0" rtlCol="0" anchor="t"/>
          <a:lstStyle/>
          <a:p>
            <a:pPr algn="ctr" indent="0" marL="0">
              <a:lnSpc>
                <a:spcPts val="2850"/>
              </a:lnSpc>
              <a:buNone/>
            </a:pPr>
            <a:r>
              <a:rPr lang="en-US" sz="1750" dirty="0">
                <a:solidFill>
                  <a:srgbClr val="EBECEF"/>
                </a:solidFill>
                <a:latin typeface="Epilogue" pitchFamily="34" charset="0"/>
                <a:ea typeface="Epilogue" pitchFamily="34" charset="-122"/>
                <a:cs typeface="Epilogue" pitchFamily="34" charset="-120"/>
              </a:rPr>
              <a:t>La robótica educativa se integrará cada vez más con la inteligencia artificial y el aprendizaje automático, permitiendo robots más autónomos y con capacidades avanzadas de interacción.</a:t>
            </a:r>
            <a:endParaRPr lang="en-US" sz="1750" dirty="0"/>
          </a:p>
        </p:txBody>
      </p:sp>
      <p:sp>
        <p:nvSpPr>
          <p:cNvPr id="6" name="Text 4"/>
          <p:cNvSpPr/>
          <p:nvPr/>
        </p:nvSpPr>
        <p:spPr>
          <a:xfrm>
            <a:off x="5235893" y="2049423"/>
            <a:ext cx="4158615" cy="748427"/>
          </a:xfrm>
          <a:prstGeom prst="rect">
            <a:avLst/>
          </a:prstGeom>
          <a:noFill/>
          <a:ln/>
        </p:spPr>
        <p:txBody>
          <a:bodyPr wrap="none" lIns="0" tIns="0" rIns="0" bIns="0" rtlCol="0" anchor="t"/>
          <a:lstStyle/>
          <a:p>
            <a:pPr algn="ctr" indent="0" marL="0">
              <a:lnSpc>
                <a:spcPts val="5850"/>
              </a:lnSpc>
              <a:buNone/>
            </a:pPr>
            <a:r>
              <a:rPr lang="en-US" sz="5850" dirty="0">
                <a:solidFill>
                  <a:srgbClr val="EBECEF"/>
                </a:solidFill>
                <a:latin typeface="Fraunces Medium" pitchFamily="34" charset="0"/>
                <a:ea typeface="Fraunces Medium" pitchFamily="34" charset="-122"/>
                <a:cs typeface="Fraunces Medium" pitchFamily="34" charset="-120"/>
              </a:rPr>
              <a:t>Apps</a:t>
            </a:r>
            <a:endParaRPr lang="en-US" sz="5850" dirty="0"/>
          </a:p>
        </p:txBody>
      </p:sp>
      <p:sp>
        <p:nvSpPr>
          <p:cNvPr id="7" name="Text 5"/>
          <p:cNvSpPr/>
          <p:nvPr/>
        </p:nvSpPr>
        <p:spPr>
          <a:xfrm>
            <a:off x="5760244" y="3081218"/>
            <a:ext cx="3109913" cy="354330"/>
          </a:xfrm>
          <a:prstGeom prst="rect">
            <a:avLst/>
          </a:prstGeom>
          <a:noFill/>
          <a:ln/>
        </p:spPr>
        <p:txBody>
          <a:bodyPr wrap="none" lIns="0" tIns="0" rIns="0" bIns="0" rtlCol="0" anchor="t"/>
          <a:lstStyle/>
          <a:p>
            <a:pPr algn="ctr" indent="0" marL="0">
              <a:lnSpc>
                <a:spcPts val="2750"/>
              </a:lnSpc>
              <a:buNone/>
            </a:pPr>
            <a:r>
              <a:rPr lang="en-US" sz="2200" dirty="0">
                <a:solidFill>
                  <a:srgbClr val="EBECEF"/>
                </a:solidFill>
                <a:latin typeface="Fraunces Medium" pitchFamily="34" charset="0"/>
                <a:ea typeface="Fraunces Medium" pitchFamily="34" charset="-122"/>
                <a:cs typeface="Fraunces Medium" pitchFamily="34" charset="-120"/>
              </a:rPr>
              <a:t>Aplicaciones Versátiles</a:t>
            </a:r>
            <a:endParaRPr lang="en-US" sz="2200" dirty="0"/>
          </a:p>
        </p:txBody>
      </p:sp>
      <p:sp>
        <p:nvSpPr>
          <p:cNvPr id="8" name="Text 6"/>
          <p:cNvSpPr/>
          <p:nvPr/>
        </p:nvSpPr>
        <p:spPr>
          <a:xfrm>
            <a:off x="5235893" y="3571637"/>
            <a:ext cx="4158615" cy="2177415"/>
          </a:xfrm>
          <a:prstGeom prst="rect">
            <a:avLst/>
          </a:prstGeom>
          <a:noFill/>
          <a:ln/>
        </p:spPr>
        <p:txBody>
          <a:bodyPr wrap="square" lIns="0" tIns="0" rIns="0" bIns="0" rtlCol="0" anchor="t"/>
          <a:lstStyle/>
          <a:p>
            <a:pPr algn="ctr" indent="0" marL="0">
              <a:lnSpc>
                <a:spcPts val="2850"/>
              </a:lnSpc>
              <a:buNone/>
            </a:pPr>
            <a:r>
              <a:rPr lang="en-US" sz="1750" dirty="0">
                <a:solidFill>
                  <a:srgbClr val="EBECEF"/>
                </a:solidFill>
                <a:latin typeface="Epilogue" pitchFamily="34" charset="0"/>
                <a:ea typeface="Epilogue" pitchFamily="34" charset="-122"/>
                <a:cs typeface="Epilogue" pitchFamily="34" charset="-120"/>
              </a:rPr>
              <a:t>Los proyectos se expandirán a áreas como la salud, el medio ambiente y la industria, preparando a los estudiantes para roles en sectores tecnológicos emergentes y sostenibles.</a:t>
            </a:r>
            <a:endParaRPr lang="en-US" sz="1750" dirty="0"/>
          </a:p>
        </p:txBody>
      </p:sp>
      <p:sp>
        <p:nvSpPr>
          <p:cNvPr id="9" name="Text 7"/>
          <p:cNvSpPr/>
          <p:nvPr/>
        </p:nvSpPr>
        <p:spPr>
          <a:xfrm>
            <a:off x="9677995" y="2049423"/>
            <a:ext cx="4158615" cy="748427"/>
          </a:xfrm>
          <a:prstGeom prst="rect">
            <a:avLst/>
          </a:prstGeom>
          <a:noFill/>
          <a:ln/>
        </p:spPr>
        <p:txBody>
          <a:bodyPr wrap="none" lIns="0" tIns="0" rIns="0" bIns="0" rtlCol="0" anchor="t"/>
          <a:lstStyle/>
          <a:p>
            <a:pPr algn="ctr" indent="0" marL="0">
              <a:lnSpc>
                <a:spcPts val="5850"/>
              </a:lnSpc>
              <a:buNone/>
            </a:pPr>
            <a:r>
              <a:rPr lang="en-US" sz="5850" dirty="0">
                <a:solidFill>
                  <a:srgbClr val="EBECEF"/>
                </a:solidFill>
                <a:latin typeface="Fraunces Medium" pitchFamily="34" charset="0"/>
                <a:ea typeface="Fraunces Medium" pitchFamily="34" charset="-122"/>
                <a:cs typeface="Fraunces Medium" pitchFamily="34" charset="-120"/>
              </a:rPr>
              <a:t>21C</a:t>
            </a:r>
            <a:endParaRPr lang="en-US" sz="5850" dirty="0"/>
          </a:p>
        </p:txBody>
      </p:sp>
      <p:sp>
        <p:nvSpPr>
          <p:cNvPr id="10" name="Text 8"/>
          <p:cNvSpPr/>
          <p:nvPr/>
        </p:nvSpPr>
        <p:spPr>
          <a:xfrm>
            <a:off x="9769078" y="3081218"/>
            <a:ext cx="3976449" cy="354330"/>
          </a:xfrm>
          <a:prstGeom prst="rect">
            <a:avLst/>
          </a:prstGeom>
          <a:noFill/>
          <a:ln/>
        </p:spPr>
        <p:txBody>
          <a:bodyPr wrap="none" lIns="0" tIns="0" rIns="0" bIns="0" rtlCol="0" anchor="t"/>
          <a:lstStyle/>
          <a:p>
            <a:pPr algn="ctr" indent="0" marL="0">
              <a:lnSpc>
                <a:spcPts val="2750"/>
              </a:lnSpc>
              <a:buNone/>
            </a:pPr>
            <a:r>
              <a:rPr lang="en-US" sz="2200" dirty="0">
                <a:solidFill>
                  <a:srgbClr val="EBECEF"/>
                </a:solidFill>
                <a:latin typeface="Fraunces Medium" pitchFamily="34" charset="0"/>
                <a:ea typeface="Fraunces Medium" pitchFamily="34" charset="-122"/>
                <a:cs typeface="Fraunces Medium" pitchFamily="34" charset="-120"/>
              </a:rPr>
              <a:t>Preparación para el Siglo XXI</a:t>
            </a:r>
            <a:endParaRPr lang="en-US" sz="2200" dirty="0"/>
          </a:p>
        </p:txBody>
      </p:sp>
      <p:sp>
        <p:nvSpPr>
          <p:cNvPr id="11" name="Text 9"/>
          <p:cNvSpPr/>
          <p:nvPr/>
        </p:nvSpPr>
        <p:spPr>
          <a:xfrm>
            <a:off x="9677995" y="3571637"/>
            <a:ext cx="4158615" cy="2177415"/>
          </a:xfrm>
          <a:prstGeom prst="rect">
            <a:avLst/>
          </a:prstGeom>
          <a:noFill/>
          <a:ln/>
        </p:spPr>
        <p:txBody>
          <a:bodyPr wrap="square" lIns="0" tIns="0" rIns="0" bIns="0" rtlCol="0" anchor="t"/>
          <a:lstStyle/>
          <a:p>
            <a:pPr algn="ctr" indent="0" marL="0">
              <a:lnSpc>
                <a:spcPts val="2850"/>
              </a:lnSpc>
              <a:buNone/>
            </a:pPr>
            <a:r>
              <a:rPr lang="en-US" sz="1750" dirty="0">
                <a:solidFill>
                  <a:srgbClr val="EBECEF"/>
                </a:solidFill>
                <a:latin typeface="Epilogue" pitchFamily="34" charset="0"/>
                <a:ea typeface="Epilogue" pitchFamily="34" charset="-122"/>
                <a:cs typeface="Epilogue" pitchFamily="34" charset="-120"/>
              </a:rPr>
              <a:t>La robótica educativa se consolidará como una herramienta esencial para equipar a los estudiantes con las habilidades necesarias para los desafíos y oportunidades del siglo XXI.</a:t>
            </a:r>
            <a:endParaRPr lang="en-US" sz="1750" dirty="0"/>
          </a:p>
        </p:txBody>
      </p:sp>
      <p:sp>
        <p:nvSpPr>
          <p:cNvPr id="12" name="Text 10"/>
          <p:cNvSpPr/>
          <p:nvPr/>
        </p:nvSpPr>
        <p:spPr>
          <a:xfrm>
            <a:off x="793790" y="6004203"/>
            <a:ext cx="13042821" cy="1451610"/>
          </a:xfrm>
          <a:prstGeom prst="rect">
            <a:avLst/>
          </a:prstGeom>
          <a:noFill/>
          <a:ln/>
        </p:spPr>
        <p:txBody>
          <a:bodyPr wrap="square" lIns="0" tIns="0" rIns="0" bIns="0" rtlCol="0" anchor="t"/>
          <a:lstStyle/>
          <a:p>
            <a:pPr algn="l" indent="0" marL="0">
              <a:lnSpc>
                <a:spcPts val="2850"/>
              </a:lnSpc>
              <a:buNone/>
            </a:pPr>
            <a:r>
              <a:rPr lang="en-US" sz="1750" dirty="0">
                <a:solidFill>
                  <a:srgbClr val="EBECEF"/>
                </a:solidFill>
                <a:latin typeface="Epilogue" pitchFamily="34" charset="0"/>
                <a:ea typeface="Epilogue" pitchFamily="34" charset="-122"/>
                <a:cs typeface="Epilogue" pitchFamily="34" charset="-120"/>
              </a:rPr>
              <a:t>El futuro de la robótica educativa es prometedor, ya que continuará evolucionando para ofrecer experiencias de aprendizaje más inmersivas y relevantes. La fusión con tecnologías de vanguardia como la IA y el aprendizaje automático transformará la educación, capacitando a la próxima generación para innovar y liderar en un mundo cada vez más tecnológico.</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2025-06-11T20:56:07Z</dcterms:created>
  <dcterms:modified xsi:type="dcterms:W3CDTF">2025-06-11T20:56:07Z</dcterms:modified>
</cp:coreProperties>
</file>