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586" r:id="rId3"/>
    <p:sldId id="587" r:id="rId4"/>
    <p:sldId id="589" r:id="rId5"/>
    <p:sldId id="591" r:id="rId6"/>
    <p:sldId id="592" r:id="rId7"/>
    <p:sldId id="594" r:id="rId8"/>
    <p:sldId id="600" r:id="rId9"/>
    <p:sldId id="601" r:id="rId10"/>
    <p:sldId id="602" r:id="rId11"/>
    <p:sldId id="603" r:id="rId12"/>
    <p:sldId id="604" r:id="rId13"/>
    <p:sldId id="598" r:id="rId14"/>
    <p:sldId id="596" r:id="rId15"/>
    <p:sldId id="595" r:id="rId16"/>
    <p:sldId id="599" r:id="rId17"/>
    <p:sldId id="605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</p:embeddedFont>
    <p:embeddedFont>
      <p:font typeface="Pragmatica Bold" panose="020B0604020202020204" charset="0"/>
      <p:regular r:id="rId25"/>
    </p:embeddedFont>
    <p:embeddedFont>
      <p:font typeface="TT Interphases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i Stealth 15m" initials="MS1" lastIdx="1" clrIdx="0">
    <p:extLst>
      <p:ext uri="{19B8F6BF-5375-455C-9EA6-DF929625EA0E}">
        <p15:presenceInfo xmlns:p15="http://schemas.microsoft.com/office/powerpoint/2012/main" userId="Msi Stealth 15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22" autoAdjust="0"/>
  </p:normalViewPr>
  <p:slideViewPr>
    <p:cSldViewPr>
      <p:cViewPr varScale="1">
        <p:scale>
          <a:sx n="54" d="100"/>
          <a:sy n="54" d="100"/>
        </p:scale>
        <p:origin x="533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7F9E4-CA73-42EB-BC2A-51FA31C15586}" type="datetimeFigureOut">
              <a:rPr lang="es-EC" smtClean="0"/>
              <a:t>16/06/2025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B194F-D970-4C58-A259-78C58E9B71E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0648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525"/>
            <a:ext cx="18288000" cy="3214104"/>
            <a:chOff x="0" y="0"/>
            <a:chExt cx="24384000" cy="4285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6808" b="36808"/>
            <a:stretch>
              <a:fillRect/>
            </a:stretch>
          </p:blipFill>
          <p:spPr>
            <a:xfrm>
              <a:off x="0" y="0"/>
              <a:ext cx="24384000" cy="4285473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4009140" y="9014118"/>
            <a:ext cx="223817" cy="223817"/>
          </a:xfrm>
          <a:custGeom>
            <a:avLst/>
            <a:gdLst/>
            <a:ahLst/>
            <a:cxnLst/>
            <a:rect l="l" t="t" r="r" b="b"/>
            <a:pathLst>
              <a:path w="223817" h="223817">
                <a:moveTo>
                  <a:pt x="0" y="0"/>
                </a:moveTo>
                <a:lnTo>
                  <a:pt x="223817" y="0"/>
                </a:lnTo>
                <a:lnTo>
                  <a:pt x="223817" y="223817"/>
                </a:lnTo>
                <a:lnTo>
                  <a:pt x="0" y="2238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1028700" y="8188476"/>
            <a:ext cx="1623060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2459440" y="8266733"/>
            <a:ext cx="5650629" cy="1942404"/>
          </a:xfrm>
          <a:custGeom>
            <a:avLst/>
            <a:gdLst/>
            <a:ahLst/>
            <a:cxnLst/>
            <a:rect l="l" t="t" r="r" b="b"/>
            <a:pathLst>
              <a:path w="5650629" h="1942404">
                <a:moveTo>
                  <a:pt x="0" y="0"/>
                </a:moveTo>
                <a:lnTo>
                  <a:pt x="5650629" y="0"/>
                </a:lnTo>
                <a:lnTo>
                  <a:pt x="5650629" y="1942404"/>
                </a:lnTo>
                <a:lnTo>
                  <a:pt x="0" y="19424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4947493"/>
            <a:ext cx="16230600" cy="158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67"/>
              </a:lnSpc>
            </a:pPr>
            <a:r>
              <a:rPr lang="en-US" sz="6199" b="1" spc="61">
                <a:solidFill>
                  <a:srgbClr val="FFFFFF"/>
                </a:solidFill>
                <a:latin typeface="Pragmatica Bold"/>
                <a:ea typeface="Pragmatica Bold"/>
                <a:cs typeface="Pragmatica Bold"/>
                <a:sym typeface="Pragmatica Bold"/>
              </a:rPr>
              <a:t>INSTALACIONES II  </a:t>
            </a:r>
          </a:p>
          <a:p>
            <a:pPr marL="0" lvl="0" indent="0" algn="l">
              <a:lnSpc>
                <a:spcPts val="5472"/>
              </a:lnSpc>
            </a:pPr>
            <a:r>
              <a:rPr lang="en-US" sz="4800" b="1" spc="48">
                <a:solidFill>
                  <a:srgbClr val="FFFFFF"/>
                </a:solidFill>
                <a:latin typeface="Pragmatica Bold"/>
                <a:ea typeface="Pragmatica Bold"/>
                <a:cs typeface="Pragmatica Bold"/>
                <a:sym typeface="Pragmatica Bold"/>
              </a:rPr>
              <a:t>ELÉCTRICAS  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8752188"/>
            <a:ext cx="8115300" cy="747677"/>
            <a:chOff x="0" y="0"/>
            <a:chExt cx="10820400" cy="996903"/>
          </a:xfrm>
        </p:grpSpPr>
        <p:sp>
          <p:nvSpPr>
            <p:cNvPr id="9" name="TextBox 9"/>
            <p:cNvSpPr txBox="1"/>
            <p:nvPr/>
          </p:nvSpPr>
          <p:spPr>
            <a:xfrm>
              <a:off x="0" y="515319"/>
              <a:ext cx="10820400" cy="481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36"/>
                </a:lnSpc>
                <a:spcBef>
                  <a:spcPct val="0"/>
                </a:spcBef>
              </a:pPr>
              <a:r>
                <a:rPr lang="en-US" sz="2400" spc="24">
                  <a:solidFill>
                    <a:srgbClr val="FFFFFF"/>
                  </a:solidFill>
                  <a:latin typeface="TT Interphases"/>
                  <a:ea typeface="TT Interphases"/>
                  <a:cs typeface="TT Interphases"/>
                  <a:sym typeface="TT Interphases"/>
                </a:rPr>
                <a:t>ARQ. GABRIELA LUNA MACHADO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525"/>
              <a:ext cx="10820400" cy="431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08"/>
                </a:lnSpc>
              </a:pPr>
              <a:r>
                <a:rPr lang="en-US" sz="2200" b="1">
                  <a:solidFill>
                    <a:srgbClr val="FFFFFF"/>
                  </a:solidFill>
                  <a:latin typeface="Pragmatica Bold"/>
                  <a:ea typeface="Pragmatica Bold"/>
                  <a:cs typeface="Pragmatica Bold"/>
                  <a:sym typeface="Pragmatica Bold"/>
                </a:rPr>
                <a:t>DOCENTE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 rot="5400000">
            <a:off x="-3789969" y="5129213"/>
            <a:ext cx="10287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10" name="Group 10"/>
          <p:cNvGrpSpPr/>
          <p:nvPr/>
        </p:nvGrpSpPr>
        <p:grpSpPr>
          <a:xfrm>
            <a:off x="2" y="0"/>
            <a:ext cx="1244843" cy="10287000"/>
            <a:chOff x="0" y="0"/>
            <a:chExt cx="492714" cy="4071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2714" cy="4071640"/>
            </a:xfrm>
            <a:custGeom>
              <a:avLst/>
              <a:gdLst/>
              <a:ahLst/>
              <a:cxnLst/>
              <a:rect l="l" t="t" r="r" b="b"/>
              <a:pathLst>
                <a:path w="492714" h="4071640">
                  <a:moveTo>
                    <a:pt x="0" y="0"/>
                  </a:moveTo>
                  <a:lnTo>
                    <a:pt x="492714" y="0"/>
                  </a:lnTo>
                  <a:lnTo>
                    <a:pt x="492714" y="4071640"/>
                  </a:lnTo>
                  <a:lnTo>
                    <a:pt x="0" y="407164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92714" cy="4100215"/>
            </a:xfrm>
            <a:prstGeom prst="rect">
              <a:avLst/>
            </a:prstGeom>
            <a:grpFill/>
          </p:spPr>
          <p:txBody>
            <a:bodyPr lIns="50801" tIns="50801" rIns="50801" bIns="50801" rtlCol="0" anchor="ctr"/>
            <a:lstStyle/>
            <a:p>
              <a:pPr algn="ctr">
                <a:lnSpc>
                  <a:spcPts val="196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 rot="-5400000">
            <a:off x="-3669469" y="5287485"/>
            <a:ext cx="8526633" cy="481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13"/>
              </a:lnSpc>
            </a:pPr>
            <a:r>
              <a:rPr lang="en-US" sz="2867" b="1" spc="1017" dirty="0">
                <a:solidFill>
                  <a:srgbClr val="272D34"/>
                </a:solidFill>
                <a:latin typeface="Montserrat"/>
                <a:ea typeface="Montserrat"/>
                <a:cs typeface="Montserrat"/>
                <a:sym typeface="Montserrat"/>
              </a:rPr>
              <a:t>INSTALACIONES ELÉCTRICAS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B10A40F-D4E6-4E7F-9FD1-1D6BBE4F72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09500C2-0C1B-4AF8-83D8-19BA13ABBA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0DD1E95B-5741-41F7-9054-BF47277795CB}"/>
              </a:ext>
            </a:extLst>
          </p:cNvPr>
          <p:cNvSpPr txBox="1"/>
          <p:nvPr/>
        </p:nvSpPr>
        <p:spPr>
          <a:xfrm>
            <a:off x="1981199" y="641787"/>
            <a:ext cx="15953847" cy="903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7962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0070C0"/>
                </a:solidFill>
              </a:rPr>
              <a:t>Cálculo del Consumo de Energía y Diseño de Circuitos Eléctricos</a:t>
            </a:r>
            <a:endParaRPr lang="en-US" sz="4000" b="1" spc="-215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7430FC-D55D-44C0-9C0F-AF9929BE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491012-F0A2-450C-9FB6-DFF6FE53D9EB}"/>
              </a:ext>
            </a:extLst>
          </p:cNvPr>
          <p:cNvSpPr txBox="1"/>
          <p:nvPr/>
        </p:nvSpPr>
        <p:spPr>
          <a:xfrm>
            <a:off x="2009507" y="2095500"/>
            <a:ext cx="149249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Cálculo  de la potencia del circuito de fuerza:</a:t>
            </a:r>
          </a:p>
          <a:p>
            <a:endParaRPr lang="es-ES" sz="3200" b="1" dirty="0"/>
          </a:p>
          <a:p>
            <a:endParaRPr lang="es-ES" sz="3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8C29391-AE3B-467F-974D-7FD91D10A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957861"/>
            <a:ext cx="9753600" cy="523363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503270B-8361-46B6-8531-24F400846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8305348"/>
            <a:ext cx="8839199" cy="14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9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 rot="5400000">
            <a:off x="-3789969" y="5129213"/>
            <a:ext cx="10287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10" name="Group 10"/>
          <p:cNvGrpSpPr/>
          <p:nvPr/>
        </p:nvGrpSpPr>
        <p:grpSpPr>
          <a:xfrm>
            <a:off x="2" y="0"/>
            <a:ext cx="1244843" cy="10287000"/>
            <a:chOff x="0" y="0"/>
            <a:chExt cx="492714" cy="4071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2714" cy="4071640"/>
            </a:xfrm>
            <a:custGeom>
              <a:avLst/>
              <a:gdLst/>
              <a:ahLst/>
              <a:cxnLst/>
              <a:rect l="l" t="t" r="r" b="b"/>
              <a:pathLst>
                <a:path w="492714" h="4071640">
                  <a:moveTo>
                    <a:pt x="0" y="0"/>
                  </a:moveTo>
                  <a:lnTo>
                    <a:pt x="492714" y="0"/>
                  </a:lnTo>
                  <a:lnTo>
                    <a:pt x="492714" y="4071640"/>
                  </a:lnTo>
                  <a:lnTo>
                    <a:pt x="0" y="407164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92714" cy="4100215"/>
            </a:xfrm>
            <a:prstGeom prst="rect">
              <a:avLst/>
            </a:prstGeom>
            <a:grpFill/>
          </p:spPr>
          <p:txBody>
            <a:bodyPr lIns="50801" tIns="50801" rIns="50801" bIns="50801" rtlCol="0" anchor="ctr"/>
            <a:lstStyle/>
            <a:p>
              <a:pPr algn="ctr">
                <a:lnSpc>
                  <a:spcPts val="196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 rot="-5400000">
            <a:off x="-3669469" y="5287485"/>
            <a:ext cx="8526633" cy="481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13"/>
              </a:lnSpc>
            </a:pPr>
            <a:r>
              <a:rPr lang="en-US" sz="2867" b="1" spc="1017" dirty="0">
                <a:solidFill>
                  <a:srgbClr val="272D34"/>
                </a:solidFill>
                <a:latin typeface="Montserrat"/>
                <a:ea typeface="Montserrat"/>
                <a:cs typeface="Montserrat"/>
                <a:sym typeface="Montserrat"/>
              </a:rPr>
              <a:t>INSTALACIONES ELÉCTRICAS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B10A40F-D4E6-4E7F-9FD1-1D6BBE4F72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09500C2-0C1B-4AF8-83D8-19BA13ABBA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0DD1E95B-5741-41F7-9054-BF47277795CB}"/>
              </a:ext>
            </a:extLst>
          </p:cNvPr>
          <p:cNvSpPr txBox="1"/>
          <p:nvPr/>
        </p:nvSpPr>
        <p:spPr>
          <a:xfrm>
            <a:off x="1981199" y="641787"/>
            <a:ext cx="15953847" cy="903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7962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0070C0"/>
                </a:solidFill>
              </a:rPr>
              <a:t>Cálculo del Consumo de Energía y Diseño de Circuitos Eléctricos</a:t>
            </a:r>
            <a:endParaRPr lang="en-US" sz="4000" b="1" spc="-215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7430FC-D55D-44C0-9C0F-AF9929BE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491012-F0A2-450C-9FB6-DFF6FE53D9EB}"/>
              </a:ext>
            </a:extLst>
          </p:cNvPr>
          <p:cNvSpPr txBox="1"/>
          <p:nvPr/>
        </p:nvSpPr>
        <p:spPr>
          <a:xfrm>
            <a:off x="2009507" y="2095500"/>
            <a:ext cx="149249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3200" b="1" dirty="0"/>
              <a:t>Calcular la corriente</a:t>
            </a:r>
            <a:r>
              <a:rPr lang="es-ES" sz="3200" b="1" dirty="0"/>
              <a:t>:</a:t>
            </a:r>
          </a:p>
          <a:p>
            <a:endParaRPr lang="es-ES" sz="3200" b="1" dirty="0"/>
          </a:p>
          <a:p>
            <a:endParaRPr lang="es-ES" sz="32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F788201-E9F1-4D60-8ABC-85C953CDF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49" y="3093602"/>
            <a:ext cx="11101673" cy="363477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79B2F92-BE0C-4C25-A71A-5315C03A3796}"/>
              </a:ext>
            </a:extLst>
          </p:cNvPr>
          <p:cNvSpPr txBox="1"/>
          <p:nvPr/>
        </p:nvSpPr>
        <p:spPr>
          <a:xfrm>
            <a:off x="2209800" y="692664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Selección del cable y protección:</a:t>
            </a:r>
            <a:endParaRPr lang="es-EC" sz="32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BA49A0E-C44A-4797-BFB8-AD80DE553DAD}"/>
              </a:ext>
            </a:extLst>
          </p:cNvPr>
          <p:cNvSpPr txBox="1"/>
          <p:nvPr/>
        </p:nvSpPr>
        <p:spPr>
          <a:xfrm>
            <a:off x="2495646" y="7709683"/>
            <a:ext cx="149249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Corriente estimada:</a:t>
            </a:r>
            <a:r>
              <a:rPr kumimoji="0" lang="es-EC" altLang="es-EC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5.64 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Cable recomendado:</a:t>
            </a:r>
            <a:r>
              <a:rPr kumimoji="0" lang="es-EC" altLang="es-EC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conductor de </a:t>
            </a:r>
            <a:r>
              <a:rPr kumimoji="0" lang="es-EC" altLang="es-EC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2.5 mm²</a:t>
            </a:r>
            <a:r>
              <a:rPr kumimoji="0" lang="es-EC" altLang="es-EC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cobre (soporta hasta ~20 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Disyuntor recomendado:</a:t>
            </a:r>
            <a:r>
              <a:rPr kumimoji="0" lang="es-EC" altLang="es-EC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C" altLang="es-EC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 A</a:t>
            </a:r>
            <a:endParaRPr kumimoji="0" lang="es-EC" altLang="es-EC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0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 rot="5400000">
            <a:off x="-3789969" y="5129213"/>
            <a:ext cx="10287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10" name="Group 10"/>
          <p:cNvGrpSpPr/>
          <p:nvPr/>
        </p:nvGrpSpPr>
        <p:grpSpPr>
          <a:xfrm>
            <a:off x="2" y="0"/>
            <a:ext cx="1244843" cy="10287000"/>
            <a:chOff x="0" y="0"/>
            <a:chExt cx="492714" cy="4071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2714" cy="4071640"/>
            </a:xfrm>
            <a:custGeom>
              <a:avLst/>
              <a:gdLst/>
              <a:ahLst/>
              <a:cxnLst/>
              <a:rect l="l" t="t" r="r" b="b"/>
              <a:pathLst>
                <a:path w="492714" h="4071640">
                  <a:moveTo>
                    <a:pt x="0" y="0"/>
                  </a:moveTo>
                  <a:lnTo>
                    <a:pt x="492714" y="0"/>
                  </a:lnTo>
                  <a:lnTo>
                    <a:pt x="492714" y="4071640"/>
                  </a:lnTo>
                  <a:lnTo>
                    <a:pt x="0" y="407164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92714" cy="4100215"/>
            </a:xfrm>
            <a:prstGeom prst="rect">
              <a:avLst/>
            </a:prstGeom>
            <a:grpFill/>
          </p:spPr>
          <p:txBody>
            <a:bodyPr lIns="50801" tIns="50801" rIns="50801" bIns="50801" rtlCol="0" anchor="ctr"/>
            <a:lstStyle/>
            <a:p>
              <a:pPr algn="ctr">
                <a:lnSpc>
                  <a:spcPts val="196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 rot="-5400000">
            <a:off x="-3669469" y="5287485"/>
            <a:ext cx="8526633" cy="481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13"/>
              </a:lnSpc>
            </a:pPr>
            <a:r>
              <a:rPr lang="en-US" sz="2867" b="1" spc="1017" dirty="0">
                <a:solidFill>
                  <a:srgbClr val="272D34"/>
                </a:solidFill>
                <a:latin typeface="Montserrat"/>
                <a:ea typeface="Montserrat"/>
                <a:cs typeface="Montserrat"/>
                <a:sym typeface="Montserrat"/>
              </a:rPr>
              <a:t>INSTALACIONES ELÉCTRICAS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B10A40F-D4E6-4E7F-9FD1-1D6BBE4F72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09500C2-0C1B-4AF8-83D8-19BA13ABBA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0DD1E95B-5741-41F7-9054-BF47277795CB}"/>
              </a:ext>
            </a:extLst>
          </p:cNvPr>
          <p:cNvSpPr txBox="1"/>
          <p:nvPr/>
        </p:nvSpPr>
        <p:spPr>
          <a:xfrm>
            <a:off x="1981199" y="641787"/>
            <a:ext cx="15953847" cy="903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7962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0070C0"/>
                </a:solidFill>
              </a:rPr>
              <a:t>Cálculo del Consumo de Energía y Diseño de Circuitos Eléctricos</a:t>
            </a:r>
            <a:endParaRPr lang="en-US" sz="4000" b="1" spc="-215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7430FC-D55D-44C0-9C0F-AF9929BE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491012-F0A2-450C-9FB6-DFF6FE53D9EB}"/>
              </a:ext>
            </a:extLst>
          </p:cNvPr>
          <p:cNvSpPr txBox="1"/>
          <p:nvPr/>
        </p:nvSpPr>
        <p:spPr>
          <a:xfrm>
            <a:off x="2009507" y="2095500"/>
            <a:ext cx="149249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Tabla comparativa de calibres de conductores:</a:t>
            </a:r>
            <a:r>
              <a:rPr lang="es-ES" sz="3200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A225A1-27A7-412C-8DE0-3401C0012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98" y="2857500"/>
            <a:ext cx="13258799" cy="613599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356463B-764B-4B83-B9E9-E690F4F18DCB}"/>
              </a:ext>
            </a:extLst>
          </p:cNvPr>
          <p:cNvSpPr/>
          <p:nvPr/>
        </p:nvSpPr>
        <p:spPr>
          <a:xfrm>
            <a:off x="3200398" y="4076700"/>
            <a:ext cx="12954002" cy="813375"/>
          </a:xfrm>
          <a:prstGeom prst="rect">
            <a:avLst/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076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 rot="5400000">
            <a:off x="-3789969" y="5129213"/>
            <a:ext cx="10287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10" name="Group 10"/>
          <p:cNvGrpSpPr/>
          <p:nvPr/>
        </p:nvGrpSpPr>
        <p:grpSpPr>
          <a:xfrm>
            <a:off x="2" y="0"/>
            <a:ext cx="1244843" cy="10287000"/>
            <a:chOff x="0" y="0"/>
            <a:chExt cx="492714" cy="4071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2714" cy="4071640"/>
            </a:xfrm>
            <a:custGeom>
              <a:avLst/>
              <a:gdLst/>
              <a:ahLst/>
              <a:cxnLst/>
              <a:rect l="l" t="t" r="r" b="b"/>
              <a:pathLst>
                <a:path w="492714" h="4071640">
                  <a:moveTo>
                    <a:pt x="0" y="0"/>
                  </a:moveTo>
                  <a:lnTo>
                    <a:pt x="492714" y="0"/>
                  </a:lnTo>
                  <a:lnTo>
                    <a:pt x="492714" y="4071640"/>
                  </a:lnTo>
                  <a:lnTo>
                    <a:pt x="0" y="407164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92714" cy="4100215"/>
            </a:xfrm>
            <a:prstGeom prst="rect">
              <a:avLst/>
            </a:prstGeom>
            <a:grpFill/>
          </p:spPr>
          <p:txBody>
            <a:bodyPr lIns="50801" tIns="50801" rIns="50801" bIns="50801" rtlCol="0" anchor="ctr"/>
            <a:lstStyle/>
            <a:p>
              <a:pPr algn="ctr">
                <a:lnSpc>
                  <a:spcPts val="196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 rot="-5400000">
            <a:off x="-3669469" y="5287485"/>
            <a:ext cx="8526633" cy="481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13"/>
              </a:lnSpc>
            </a:pPr>
            <a:r>
              <a:rPr lang="en-US" sz="2867" b="1" spc="1017" dirty="0">
                <a:solidFill>
                  <a:srgbClr val="272D34"/>
                </a:solidFill>
                <a:latin typeface="Montserrat"/>
                <a:ea typeface="Montserrat"/>
                <a:cs typeface="Montserrat"/>
                <a:sym typeface="Montserrat"/>
              </a:rPr>
              <a:t>INSTALACIONES ELÉCTRICAS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B10A40F-D4E6-4E7F-9FD1-1D6BBE4F72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09500C2-0C1B-4AF8-83D8-19BA13ABBA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0DD1E95B-5741-41F7-9054-BF47277795CB}"/>
              </a:ext>
            </a:extLst>
          </p:cNvPr>
          <p:cNvSpPr txBox="1"/>
          <p:nvPr/>
        </p:nvSpPr>
        <p:spPr>
          <a:xfrm>
            <a:off x="1981199" y="641787"/>
            <a:ext cx="15953847" cy="903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7962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0070C0"/>
                </a:solidFill>
              </a:rPr>
              <a:t>Cálculo del Consumo de Energía y Diseño de Circuitos Eléctricos</a:t>
            </a:r>
            <a:endParaRPr lang="en-US" sz="4000" b="1" spc="-215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7430FC-D55D-44C0-9C0F-AF9929BE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28B13E-8C3A-4946-A09E-C39A97031678}"/>
              </a:ext>
            </a:extLst>
          </p:cNvPr>
          <p:cNvSpPr txBox="1"/>
          <p:nvPr/>
        </p:nvSpPr>
        <p:spPr>
          <a:xfrm>
            <a:off x="2133600" y="186690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/>
              <a:t>Tabla orientativa: ¿Qué disyuntor debo usar según la carga?</a:t>
            </a:r>
            <a:endParaRPr lang="es-EC" sz="2800" b="1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A8C9709-1F03-48B4-9B80-291C6F7FE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712229"/>
            <a:ext cx="14249400" cy="709379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F421BBAF-A5C3-41D7-B722-2DED89231D6B}"/>
              </a:ext>
            </a:extLst>
          </p:cNvPr>
          <p:cNvSpPr/>
          <p:nvPr/>
        </p:nvSpPr>
        <p:spPr>
          <a:xfrm>
            <a:off x="15621000" y="28575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657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 rot="5400000">
            <a:off x="-3789969" y="5129213"/>
            <a:ext cx="10287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10" name="Group 10"/>
          <p:cNvGrpSpPr/>
          <p:nvPr/>
        </p:nvGrpSpPr>
        <p:grpSpPr>
          <a:xfrm>
            <a:off x="2" y="0"/>
            <a:ext cx="1244843" cy="10287000"/>
            <a:chOff x="0" y="0"/>
            <a:chExt cx="492714" cy="4071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2714" cy="4071640"/>
            </a:xfrm>
            <a:custGeom>
              <a:avLst/>
              <a:gdLst/>
              <a:ahLst/>
              <a:cxnLst/>
              <a:rect l="l" t="t" r="r" b="b"/>
              <a:pathLst>
                <a:path w="492714" h="4071640">
                  <a:moveTo>
                    <a:pt x="0" y="0"/>
                  </a:moveTo>
                  <a:lnTo>
                    <a:pt x="492714" y="0"/>
                  </a:lnTo>
                  <a:lnTo>
                    <a:pt x="492714" y="4071640"/>
                  </a:lnTo>
                  <a:lnTo>
                    <a:pt x="0" y="407164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92714" cy="4100215"/>
            </a:xfrm>
            <a:prstGeom prst="rect">
              <a:avLst/>
            </a:prstGeom>
            <a:grpFill/>
          </p:spPr>
          <p:txBody>
            <a:bodyPr lIns="50801" tIns="50801" rIns="50801" bIns="50801" rtlCol="0" anchor="ctr"/>
            <a:lstStyle/>
            <a:p>
              <a:pPr algn="ctr">
                <a:lnSpc>
                  <a:spcPts val="196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 rot="-5400000">
            <a:off x="-3669469" y="5287485"/>
            <a:ext cx="8526633" cy="481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13"/>
              </a:lnSpc>
            </a:pPr>
            <a:r>
              <a:rPr lang="en-US" sz="2867" b="1" spc="1017" dirty="0">
                <a:solidFill>
                  <a:srgbClr val="272D34"/>
                </a:solidFill>
                <a:latin typeface="Montserrat"/>
                <a:ea typeface="Montserrat"/>
                <a:cs typeface="Montserrat"/>
                <a:sym typeface="Montserrat"/>
              </a:rPr>
              <a:t>INSTALACIONES ELÉCTRICAS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B10A40F-D4E6-4E7F-9FD1-1D6BBE4F72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09500C2-0C1B-4AF8-83D8-19BA13ABBA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0DD1E95B-5741-41F7-9054-BF47277795CB}"/>
              </a:ext>
            </a:extLst>
          </p:cNvPr>
          <p:cNvSpPr txBox="1"/>
          <p:nvPr/>
        </p:nvSpPr>
        <p:spPr>
          <a:xfrm>
            <a:off x="1981199" y="641787"/>
            <a:ext cx="15953847" cy="903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7962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0070C0"/>
                </a:solidFill>
              </a:rPr>
              <a:t>Cálculo del Consumo de Energía y Diseño de Circuitos Eléctricos</a:t>
            </a:r>
            <a:endParaRPr lang="en-US" sz="4000" b="1" spc="-215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7430FC-D55D-44C0-9C0F-AF9929BE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3747784-9B15-494D-A626-8737F5D4EFC6}"/>
              </a:ext>
            </a:extLst>
          </p:cNvPr>
          <p:cNvSpPr txBox="1"/>
          <p:nvPr/>
        </p:nvSpPr>
        <p:spPr>
          <a:xfrm>
            <a:off x="2362201" y="2019300"/>
            <a:ext cx="13258797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Principales estrategias de ahorro:</a:t>
            </a:r>
          </a:p>
          <a:p>
            <a:endParaRPr lang="es-ES" sz="3200" b="1" dirty="0"/>
          </a:p>
          <a:p>
            <a:pPr lvl="2">
              <a:buFont typeface="+mj-lt"/>
              <a:buAutoNum type="arabicPeriod"/>
            </a:pPr>
            <a:r>
              <a:rPr lang="es-ES" sz="3200" b="1" dirty="0"/>
              <a:t>Uso de iluminación LED:</a:t>
            </a:r>
            <a:endParaRPr lang="es-ES" sz="3200" dirty="0"/>
          </a:p>
          <a:p>
            <a:pPr marL="1657350" lvl="3" indent="-285750">
              <a:buFont typeface="+mj-lt"/>
              <a:buAutoNum type="arabicPeriod"/>
            </a:pPr>
            <a:r>
              <a:rPr lang="es-ES" sz="3200" dirty="0"/>
              <a:t>Menor consumo y mayor durabilidad.</a:t>
            </a:r>
          </a:p>
          <a:p>
            <a:pPr lvl="3"/>
            <a:endParaRPr lang="es-ES" sz="3200" dirty="0"/>
          </a:p>
          <a:p>
            <a:pPr lvl="2">
              <a:buFont typeface="+mj-lt"/>
              <a:buAutoNum type="arabicPeriod"/>
            </a:pPr>
            <a:r>
              <a:rPr lang="es-ES" sz="3200" b="1" dirty="0"/>
              <a:t>Sistemas solares fotovoltaicos:</a:t>
            </a:r>
            <a:endParaRPr lang="es-ES" sz="3200" dirty="0"/>
          </a:p>
          <a:p>
            <a:pPr marL="1657350" lvl="3" indent="-285750">
              <a:buFont typeface="+mj-lt"/>
              <a:buAutoNum type="arabicPeriod"/>
            </a:pPr>
            <a:r>
              <a:rPr lang="es-ES" sz="3200" dirty="0"/>
              <a:t>Energía renovable para reducir la dependencia de la red eléctrica.</a:t>
            </a:r>
          </a:p>
          <a:p>
            <a:pPr lvl="3"/>
            <a:endParaRPr lang="es-ES" sz="3200" dirty="0"/>
          </a:p>
          <a:p>
            <a:pPr lvl="2">
              <a:buFont typeface="+mj-lt"/>
              <a:buAutoNum type="arabicPeriod"/>
            </a:pPr>
            <a:r>
              <a:rPr lang="es-ES" sz="3200" b="1" dirty="0"/>
              <a:t>Automatización y sensores de movimiento:</a:t>
            </a:r>
            <a:endParaRPr lang="es-ES" sz="3200" dirty="0"/>
          </a:p>
          <a:p>
            <a:pPr marL="1657350" lvl="3" indent="-285750">
              <a:buFont typeface="+mj-lt"/>
              <a:buAutoNum type="arabicPeriod"/>
            </a:pPr>
            <a:r>
              <a:rPr lang="es-ES" sz="3200" dirty="0"/>
              <a:t>Encendido y apagado automático según necesidad, evitando el uso innecesario de energía.</a:t>
            </a:r>
          </a:p>
          <a:p>
            <a:pPr marL="1657350" lvl="3" indent="-285750">
              <a:buFont typeface="+mj-lt"/>
              <a:buAutoNum type="arabicPeriod"/>
            </a:pPr>
            <a:endParaRPr lang="es-ES" sz="3200" dirty="0"/>
          </a:p>
          <a:p>
            <a:pPr lvl="2">
              <a:buFont typeface="+mj-lt"/>
              <a:buAutoNum type="arabicPeriod"/>
            </a:pPr>
            <a:r>
              <a:rPr lang="es-ES" sz="3200" b="1" dirty="0"/>
              <a:t>Aislamiento adecuado:</a:t>
            </a:r>
            <a:endParaRPr lang="es-ES" sz="3200" dirty="0"/>
          </a:p>
          <a:p>
            <a:pPr marL="1657350" lvl="3" indent="-285750">
              <a:buFont typeface="+mj-lt"/>
              <a:buAutoNum type="arabicPeriod"/>
            </a:pPr>
            <a:r>
              <a:rPr lang="es-ES" sz="3200" dirty="0"/>
              <a:t>Minimizar la pérdida de calor o frío, reduciendo la carga de sistemas de calefacción y refrigeración.</a:t>
            </a:r>
          </a:p>
        </p:txBody>
      </p:sp>
    </p:spTree>
    <p:extLst>
      <p:ext uri="{BB962C8B-B14F-4D97-AF65-F5344CB8AC3E}">
        <p14:creationId xmlns:p14="http://schemas.microsoft.com/office/powerpoint/2010/main" val="116787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 rot="5400000">
            <a:off x="-3789969" y="5129213"/>
            <a:ext cx="10287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10" name="Group 10"/>
          <p:cNvGrpSpPr/>
          <p:nvPr/>
        </p:nvGrpSpPr>
        <p:grpSpPr>
          <a:xfrm>
            <a:off x="2" y="0"/>
            <a:ext cx="1244843" cy="10287000"/>
            <a:chOff x="0" y="0"/>
            <a:chExt cx="492714" cy="4071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2714" cy="4071640"/>
            </a:xfrm>
            <a:custGeom>
              <a:avLst/>
              <a:gdLst/>
              <a:ahLst/>
              <a:cxnLst/>
              <a:rect l="l" t="t" r="r" b="b"/>
              <a:pathLst>
                <a:path w="492714" h="4071640">
                  <a:moveTo>
                    <a:pt x="0" y="0"/>
                  </a:moveTo>
                  <a:lnTo>
                    <a:pt x="492714" y="0"/>
                  </a:lnTo>
                  <a:lnTo>
                    <a:pt x="492714" y="4071640"/>
                  </a:lnTo>
                  <a:lnTo>
                    <a:pt x="0" y="407164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92714" cy="4100215"/>
            </a:xfrm>
            <a:prstGeom prst="rect">
              <a:avLst/>
            </a:prstGeom>
            <a:grpFill/>
          </p:spPr>
          <p:txBody>
            <a:bodyPr lIns="50801" tIns="50801" rIns="50801" bIns="50801" rtlCol="0" anchor="ctr"/>
            <a:lstStyle/>
            <a:p>
              <a:pPr algn="ctr">
                <a:lnSpc>
                  <a:spcPts val="196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 rot="-5400000">
            <a:off x="-3669469" y="5287485"/>
            <a:ext cx="8526633" cy="481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13"/>
              </a:lnSpc>
            </a:pPr>
            <a:r>
              <a:rPr lang="en-US" sz="2867" b="1" spc="1017" dirty="0">
                <a:solidFill>
                  <a:srgbClr val="272D34"/>
                </a:solidFill>
                <a:latin typeface="Montserrat"/>
                <a:ea typeface="Montserrat"/>
                <a:cs typeface="Montserrat"/>
                <a:sym typeface="Montserrat"/>
              </a:rPr>
              <a:t>INSTALACIONES ELÉCTRICAS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B10A40F-D4E6-4E7F-9FD1-1D6BBE4F72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09500C2-0C1B-4AF8-83D8-19BA13ABBA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0DD1E95B-5741-41F7-9054-BF47277795CB}"/>
              </a:ext>
            </a:extLst>
          </p:cNvPr>
          <p:cNvSpPr txBox="1"/>
          <p:nvPr/>
        </p:nvSpPr>
        <p:spPr>
          <a:xfrm>
            <a:off x="1981199" y="641787"/>
            <a:ext cx="15953847" cy="903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7962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0070C0"/>
                </a:solidFill>
              </a:rPr>
              <a:t>Cálculo del Consumo de Energía y Diseño de Circuitos Eléctricos</a:t>
            </a:r>
            <a:endParaRPr lang="en-US" sz="4000" b="1" spc="-215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7430FC-D55D-44C0-9C0F-AF9929BE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CCC18BA-DE9F-4A64-A22A-D610EDBFD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B9A428F-3281-44B7-A97C-CE67CFF79932}"/>
              </a:ext>
            </a:extLst>
          </p:cNvPr>
          <p:cNvSpPr txBox="1"/>
          <p:nvPr/>
        </p:nvSpPr>
        <p:spPr>
          <a:xfrm>
            <a:off x="2628900" y="2848897"/>
            <a:ext cx="13335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Elige luminarias LED</a:t>
            </a:r>
            <a:r>
              <a:rPr kumimoji="0" lang="es-EC" altLang="es-EC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más eficientes.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Ubica correctamente los puntos de luz</a:t>
            </a:r>
            <a:r>
              <a:rPr kumimoji="0" lang="es-EC" altLang="es-EC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para evitar sobre iluminación.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Aplica el nivel de iluminancia recomendado</a:t>
            </a:r>
            <a:r>
              <a:rPr kumimoji="0" lang="es-EC" altLang="es-EC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(en lux) para cada espacio</a:t>
            </a:r>
            <a:endParaRPr lang="es-EC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80B8A76-BD14-4AAD-B17E-CD83CA673B90}"/>
              </a:ext>
            </a:extLst>
          </p:cNvPr>
          <p:cNvSpPr txBox="1"/>
          <p:nvPr/>
        </p:nvSpPr>
        <p:spPr>
          <a:xfrm>
            <a:off x="2667000" y="201930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/>
              <a:t>Recomendaciones a considerar para el </a:t>
            </a:r>
            <a:r>
              <a:rPr kumimoji="0" lang="es-EC" altLang="es-EC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ahorro energético: </a:t>
            </a:r>
            <a:endParaRPr lang="es-EC" sz="2800" b="1" dirty="0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F42AC05B-D40D-4C40-8E1C-C041FDA1E3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6400" y="5295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7D11083-1919-46E7-A0FC-1EB3DADE6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87" y="4762500"/>
            <a:ext cx="797242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19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 rot="5400000">
            <a:off x="-3789969" y="5129213"/>
            <a:ext cx="10287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10" name="Group 10"/>
          <p:cNvGrpSpPr/>
          <p:nvPr/>
        </p:nvGrpSpPr>
        <p:grpSpPr>
          <a:xfrm>
            <a:off x="2" y="0"/>
            <a:ext cx="1244843" cy="10287000"/>
            <a:chOff x="0" y="0"/>
            <a:chExt cx="492714" cy="4071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2714" cy="4071640"/>
            </a:xfrm>
            <a:custGeom>
              <a:avLst/>
              <a:gdLst/>
              <a:ahLst/>
              <a:cxnLst/>
              <a:rect l="l" t="t" r="r" b="b"/>
              <a:pathLst>
                <a:path w="492714" h="4071640">
                  <a:moveTo>
                    <a:pt x="0" y="0"/>
                  </a:moveTo>
                  <a:lnTo>
                    <a:pt x="492714" y="0"/>
                  </a:lnTo>
                  <a:lnTo>
                    <a:pt x="492714" y="4071640"/>
                  </a:lnTo>
                  <a:lnTo>
                    <a:pt x="0" y="407164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92714" cy="4100215"/>
            </a:xfrm>
            <a:prstGeom prst="rect">
              <a:avLst/>
            </a:prstGeom>
            <a:grpFill/>
          </p:spPr>
          <p:txBody>
            <a:bodyPr lIns="50801" tIns="50801" rIns="50801" bIns="50801" rtlCol="0" anchor="ctr"/>
            <a:lstStyle/>
            <a:p>
              <a:pPr algn="ctr">
                <a:lnSpc>
                  <a:spcPts val="196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 rot="-5400000">
            <a:off x="-3669469" y="5287485"/>
            <a:ext cx="8526633" cy="481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13"/>
              </a:lnSpc>
            </a:pPr>
            <a:r>
              <a:rPr lang="en-US" sz="2867" b="1" spc="1017" dirty="0">
                <a:solidFill>
                  <a:srgbClr val="272D34"/>
                </a:solidFill>
                <a:latin typeface="Montserrat"/>
                <a:ea typeface="Montserrat"/>
                <a:cs typeface="Montserrat"/>
                <a:sym typeface="Montserrat"/>
              </a:rPr>
              <a:t>INSTALACIONES ELÉCTRICAS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B10A40F-D4E6-4E7F-9FD1-1D6BBE4F72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09500C2-0C1B-4AF8-83D8-19BA13ABBA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0DD1E95B-5741-41F7-9054-BF47277795CB}"/>
              </a:ext>
            </a:extLst>
          </p:cNvPr>
          <p:cNvSpPr txBox="1"/>
          <p:nvPr/>
        </p:nvSpPr>
        <p:spPr>
          <a:xfrm>
            <a:off x="1981199" y="641787"/>
            <a:ext cx="15953847" cy="903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7962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0070C0"/>
                </a:solidFill>
              </a:rPr>
              <a:t>Cálculo del Consumo de Energía y Diseño de Circuitos Eléctricos</a:t>
            </a:r>
            <a:endParaRPr lang="en-US" sz="4000" b="1" spc="-215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7430FC-D55D-44C0-9C0F-AF9929BE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2C7944-61E5-40EA-8E18-3DE3849E9600}"/>
              </a:ext>
            </a:extLst>
          </p:cNvPr>
          <p:cNvSpPr txBox="1"/>
          <p:nvPr/>
        </p:nvSpPr>
        <p:spPr>
          <a:xfrm>
            <a:off x="2209800" y="1943100"/>
            <a:ext cx="9144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800" b="1" dirty="0"/>
              <a:t>Actividad Práctica</a:t>
            </a:r>
          </a:p>
          <a:p>
            <a:endParaRPr lang="es-EC" sz="2800" b="1" dirty="0"/>
          </a:p>
          <a:p>
            <a:pPr algn="ctr"/>
            <a:r>
              <a:rPr lang="es-EC" sz="3600" b="1" dirty="0"/>
              <a:t>Iluminación y Arquitectura Comunitaria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BEAF7BD-1E50-4258-896C-5BA0B0862DE8}"/>
              </a:ext>
            </a:extLst>
          </p:cNvPr>
          <p:cNvSpPr txBox="1"/>
          <p:nvPr/>
        </p:nvSpPr>
        <p:spPr>
          <a:xfrm>
            <a:off x="3505199" y="3836551"/>
            <a:ext cx="128015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C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Elige un centro turístico comunitario o rural en tu provincia o región (hostería, </a:t>
            </a:r>
            <a:r>
              <a:rPr lang="es-EC" sz="32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lodge</a:t>
            </a:r>
            <a:r>
              <a:rPr lang="es-EC" sz="3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centro de interpretación, eco alojamiento, parque, etc.).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C" sz="3200" dirty="0">
                <a:effectLst/>
                <a:latin typeface="+mj-lt"/>
                <a:ea typeface="Times New Roman" panose="02020603050405020304" pitchFamily="18" charset="0"/>
              </a:rPr>
              <a:t>Identificar ubicación, contexto, actividades que se generan en el centro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C" sz="3200" dirty="0">
                <a:effectLst/>
                <a:latin typeface="+mj-lt"/>
                <a:ea typeface="Times New Roman" panose="02020603050405020304" pitchFamily="18" charset="0"/>
              </a:rPr>
              <a:t>Áreas y espacios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C" sz="3200" dirty="0">
                <a:effectLst/>
                <a:latin typeface="+mj-lt"/>
                <a:ea typeface="Times New Roman" panose="02020603050405020304" pitchFamily="18" charset="0"/>
              </a:rPr>
              <a:t>Para cuantas personas está proyectada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C" sz="3200" dirty="0">
                <a:effectLst/>
                <a:latin typeface="+mj-lt"/>
                <a:ea typeface="Times New Roman" panose="02020603050405020304" pitchFamily="18" charset="0"/>
              </a:rPr>
              <a:t>Tipo de sistema (convencional, solar, mixto).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C" sz="3200" dirty="0">
                <a:effectLst/>
                <a:latin typeface="+mj-lt"/>
                <a:ea typeface="Times New Roman" panose="02020603050405020304" pitchFamily="18" charset="0"/>
              </a:rPr>
              <a:t>Tipo de estructura, (hormigón, acero, piedra, </a:t>
            </a:r>
            <a:r>
              <a:rPr lang="es-EC" sz="3200" dirty="0" err="1">
                <a:effectLst/>
                <a:latin typeface="+mj-lt"/>
                <a:ea typeface="Times New Roman" panose="02020603050405020304" pitchFamily="18" charset="0"/>
              </a:rPr>
              <a:t>bamboo</a:t>
            </a:r>
            <a:r>
              <a:rPr lang="es-EC" sz="3200" dirty="0">
                <a:effectLst/>
                <a:latin typeface="+mj-lt"/>
                <a:ea typeface="Times New Roman" panose="02020603050405020304" pitchFamily="18" charset="0"/>
              </a:rPr>
              <a:t>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C" sz="3200" dirty="0">
                <a:effectLst/>
                <a:latin typeface="+mj-lt"/>
                <a:ea typeface="Times New Roman" panose="02020603050405020304" pitchFamily="18" charset="0"/>
              </a:rPr>
              <a:t>Organización del cableado (visible, oculto, área técnica).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C" sz="3200" dirty="0">
                <a:effectLst/>
                <a:latin typeface="+mj-lt"/>
                <a:ea typeface="Times New Roman" panose="02020603050405020304" pitchFamily="18" charset="0"/>
              </a:rPr>
              <a:t>Tipos de luminarias, tomacorrientes, tablero.</a:t>
            </a:r>
          </a:p>
        </p:txBody>
      </p:sp>
    </p:spTree>
    <p:extLst>
      <p:ext uri="{BB962C8B-B14F-4D97-AF65-F5344CB8AC3E}">
        <p14:creationId xmlns:p14="http://schemas.microsoft.com/office/powerpoint/2010/main" val="1124096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 rot="5400000">
            <a:off x="-3789969" y="5129213"/>
            <a:ext cx="10287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10" name="Group 10"/>
          <p:cNvGrpSpPr/>
          <p:nvPr/>
        </p:nvGrpSpPr>
        <p:grpSpPr>
          <a:xfrm>
            <a:off x="2" y="0"/>
            <a:ext cx="1244843" cy="10287000"/>
            <a:chOff x="0" y="0"/>
            <a:chExt cx="492714" cy="4071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2714" cy="4071640"/>
            </a:xfrm>
            <a:custGeom>
              <a:avLst/>
              <a:gdLst/>
              <a:ahLst/>
              <a:cxnLst/>
              <a:rect l="l" t="t" r="r" b="b"/>
              <a:pathLst>
                <a:path w="492714" h="4071640">
                  <a:moveTo>
                    <a:pt x="0" y="0"/>
                  </a:moveTo>
                  <a:lnTo>
                    <a:pt x="492714" y="0"/>
                  </a:lnTo>
                  <a:lnTo>
                    <a:pt x="492714" y="4071640"/>
                  </a:lnTo>
                  <a:lnTo>
                    <a:pt x="0" y="407164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92714" cy="4100215"/>
            </a:xfrm>
            <a:prstGeom prst="rect">
              <a:avLst/>
            </a:prstGeom>
            <a:grpFill/>
          </p:spPr>
          <p:txBody>
            <a:bodyPr lIns="50801" tIns="50801" rIns="50801" bIns="50801" rtlCol="0" anchor="ctr"/>
            <a:lstStyle/>
            <a:p>
              <a:pPr algn="ctr">
                <a:lnSpc>
                  <a:spcPts val="196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 rot="-5400000">
            <a:off x="-3669469" y="5287485"/>
            <a:ext cx="8526633" cy="481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13"/>
              </a:lnSpc>
            </a:pPr>
            <a:r>
              <a:rPr lang="en-US" sz="2867" b="1" spc="1017" dirty="0">
                <a:solidFill>
                  <a:srgbClr val="272D34"/>
                </a:solidFill>
                <a:latin typeface="Montserrat"/>
                <a:ea typeface="Montserrat"/>
                <a:cs typeface="Montserrat"/>
                <a:sym typeface="Montserrat"/>
              </a:rPr>
              <a:t>INSTALACIONES ELÉCTRICAS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B10A40F-D4E6-4E7F-9FD1-1D6BBE4F72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09500C2-0C1B-4AF8-83D8-19BA13ABBA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0DD1E95B-5741-41F7-9054-BF47277795CB}"/>
              </a:ext>
            </a:extLst>
          </p:cNvPr>
          <p:cNvSpPr txBox="1"/>
          <p:nvPr/>
        </p:nvSpPr>
        <p:spPr>
          <a:xfrm>
            <a:off x="1981199" y="641787"/>
            <a:ext cx="15953847" cy="903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7962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0070C0"/>
                </a:solidFill>
              </a:rPr>
              <a:t>Cálculo del Consumo de Energía y Diseño de Circuitos Eléctricos</a:t>
            </a:r>
            <a:endParaRPr lang="en-US" sz="4000" b="1" spc="-215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7430FC-D55D-44C0-9C0F-AF9929BE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B2C7944-61E5-40EA-8E18-3DE3849E9600}"/>
              </a:ext>
            </a:extLst>
          </p:cNvPr>
          <p:cNvSpPr txBox="1"/>
          <p:nvPr/>
        </p:nvSpPr>
        <p:spPr>
          <a:xfrm>
            <a:off x="2209800" y="1943100"/>
            <a:ext cx="9144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800" b="1" dirty="0"/>
              <a:t>Actividad Práctica</a:t>
            </a:r>
          </a:p>
          <a:p>
            <a:endParaRPr lang="es-EC" sz="2800" b="1" dirty="0"/>
          </a:p>
          <a:p>
            <a:pPr algn="ctr"/>
            <a:r>
              <a:rPr lang="es-EC" sz="3600" b="1" dirty="0"/>
              <a:t>Iluminación y Arquitectura Comunitaria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BEAF7BD-1E50-4258-896C-5BA0B0862DE8}"/>
              </a:ext>
            </a:extLst>
          </p:cNvPr>
          <p:cNvSpPr txBox="1"/>
          <p:nvPr/>
        </p:nvSpPr>
        <p:spPr>
          <a:xfrm>
            <a:off x="3429000" y="3819585"/>
            <a:ext cx="1280159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C" sz="3200" dirty="0">
                <a:effectLst/>
                <a:latin typeface="+mj-lt"/>
                <a:ea typeface="Times New Roman" panose="02020603050405020304" pitchFamily="18" charset="0"/>
              </a:rPr>
              <a:t>Realiza el cálculo de la potencia de iluminación necesaria por espacio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s-EC" sz="3200" dirty="0">
                <a:effectLst/>
                <a:latin typeface="+mj-lt"/>
                <a:ea typeface="Times New Roman" panose="02020603050405020304" pitchFamily="18" charset="0"/>
              </a:rPr>
              <a:t>Realiza el cálculo de la potencia de fuerza necesaria por espacio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s-EC" sz="3200" dirty="0">
                <a:effectLst/>
                <a:latin typeface="+mj-lt"/>
                <a:ea typeface="Times New Roman" panose="02020603050405020304" pitchFamily="18" charset="0"/>
              </a:rPr>
              <a:t>Realiza el cálculo de otros equipos que planteas sean conectados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s-EC" sz="3200" dirty="0">
                <a:latin typeface="+mj-lt"/>
                <a:ea typeface="Times New Roman" panose="02020603050405020304" pitchFamily="18" charset="0"/>
              </a:rPr>
              <a:t>Realiza el cálculo de energía necesaria por espacio</a:t>
            </a:r>
            <a:endParaRPr lang="es-EC" sz="3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s-EC" sz="3200" dirty="0">
                <a:effectLst/>
                <a:latin typeface="+mj-lt"/>
                <a:ea typeface="Times New Roman" panose="02020603050405020304" pitchFamily="18" charset="0"/>
              </a:rPr>
              <a:t>Plantea donde se ubicara el tablero de distribución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s-EC" sz="3200" dirty="0">
                <a:latin typeface="+mj-lt"/>
                <a:ea typeface="Times New Roman" panose="02020603050405020304" pitchFamily="18" charset="0"/>
              </a:rPr>
              <a:t>Realiza un planteamiento de los circuitos de iluminación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s-EC" sz="3200" dirty="0">
                <a:latin typeface="+mj-lt"/>
                <a:ea typeface="Times New Roman" panose="02020603050405020304" pitchFamily="18" charset="0"/>
              </a:rPr>
              <a:t>Realiza un planteamiento de los circuitos de tomas</a:t>
            </a:r>
            <a:endParaRPr lang="es-EC" sz="3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s-EC" sz="3200" dirty="0">
                <a:latin typeface="+mj-lt"/>
                <a:ea typeface="Times New Roman" panose="02020603050405020304" pitchFamily="18" charset="0"/>
              </a:rPr>
              <a:t>Realiza un planteamiento de los circuitos de tomas especiales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s-EC" sz="3200" dirty="0">
                <a:effectLst/>
                <a:latin typeface="+mj-lt"/>
                <a:ea typeface="Times New Roman" panose="02020603050405020304" pitchFamily="18" charset="0"/>
              </a:rPr>
              <a:t>Identifica que calibre de cable será utilizado por circuito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s-EC" sz="3200" dirty="0">
                <a:latin typeface="+mj-lt"/>
                <a:ea typeface="Times New Roman" panose="02020603050405020304" pitchFamily="18" charset="0"/>
              </a:rPr>
              <a:t>Identifica que tipo de disyuntor necesitas por circuito </a:t>
            </a:r>
            <a:endParaRPr lang="es-EC" sz="3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s-EC" sz="3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s-EC" sz="32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 rot="5400000">
            <a:off x="-3789969" y="5129213"/>
            <a:ext cx="10287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10" name="Group 10"/>
          <p:cNvGrpSpPr/>
          <p:nvPr/>
        </p:nvGrpSpPr>
        <p:grpSpPr>
          <a:xfrm>
            <a:off x="2" y="0"/>
            <a:ext cx="1244843" cy="10287000"/>
            <a:chOff x="0" y="0"/>
            <a:chExt cx="492714" cy="4071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2714" cy="4071640"/>
            </a:xfrm>
            <a:custGeom>
              <a:avLst/>
              <a:gdLst/>
              <a:ahLst/>
              <a:cxnLst/>
              <a:rect l="l" t="t" r="r" b="b"/>
              <a:pathLst>
                <a:path w="492714" h="4071640">
                  <a:moveTo>
                    <a:pt x="0" y="0"/>
                  </a:moveTo>
                  <a:lnTo>
                    <a:pt x="492714" y="0"/>
                  </a:lnTo>
                  <a:lnTo>
                    <a:pt x="492714" y="4071640"/>
                  </a:lnTo>
                  <a:lnTo>
                    <a:pt x="0" y="407164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92714" cy="4100215"/>
            </a:xfrm>
            <a:prstGeom prst="rect">
              <a:avLst/>
            </a:prstGeom>
            <a:grpFill/>
          </p:spPr>
          <p:txBody>
            <a:bodyPr lIns="50801" tIns="50801" rIns="50801" bIns="50801" rtlCol="0" anchor="ctr"/>
            <a:lstStyle/>
            <a:p>
              <a:pPr algn="ctr">
                <a:lnSpc>
                  <a:spcPts val="196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 rot="-5400000">
            <a:off x="-3669469" y="5287485"/>
            <a:ext cx="8526633" cy="481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13"/>
              </a:lnSpc>
            </a:pPr>
            <a:r>
              <a:rPr lang="en-US" sz="2867" b="1" spc="1017" dirty="0">
                <a:solidFill>
                  <a:srgbClr val="272D34"/>
                </a:solidFill>
                <a:latin typeface="Montserrat"/>
                <a:ea typeface="Montserrat"/>
                <a:cs typeface="Montserrat"/>
                <a:sym typeface="Montserrat"/>
              </a:rPr>
              <a:t>INSTALACIONES ELÉCTRICAS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B10A40F-D4E6-4E7F-9FD1-1D6BBE4F72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09500C2-0C1B-4AF8-83D8-19BA13ABBA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0DD1E95B-5741-41F7-9054-BF47277795CB}"/>
              </a:ext>
            </a:extLst>
          </p:cNvPr>
          <p:cNvSpPr txBox="1"/>
          <p:nvPr/>
        </p:nvSpPr>
        <p:spPr>
          <a:xfrm>
            <a:off x="1752600" y="1497865"/>
            <a:ext cx="15953847" cy="903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7962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0070C0"/>
                </a:solidFill>
              </a:rPr>
              <a:t>Cálculo del Consumo de Energía y Diseño de Circuitos Eléctricos</a:t>
            </a:r>
            <a:endParaRPr lang="en-US" sz="4000" b="1" spc="-215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F9A0212-B5F8-45B6-9973-414E69DA2501}"/>
              </a:ext>
            </a:extLst>
          </p:cNvPr>
          <p:cNvSpPr txBox="1"/>
          <p:nvPr/>
        </p:nvSpPr>
        <p:spPr>
          <a:xfrm>
            <a:off x="2438400" y="3695700"/>
            <a:ext cx="1477368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sz="3200" dirty="0">
                <a:latin typeface="Arial" panose="020B0604020202020204" pitchFamily="34" charset="0"/>
              </a:rPr>
              <a:t> </a:t>
            </a:r>
            <a:r>
              <a:rPr lang="es-EC" altLang="es-EC" sz="3200" dirty="0">
                <a:latin typeface="Arial" panose="020B0604020202020204" pitchFamily="34" charset="0"/>
              </a:rPr>
              <a:t>Entender el cálculo </a:t>
            </a:r>
            <a:r>
              <a:rPr kumimoji="0" lang="es-EC" altLang="es-EC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del consumo energético </a:t>
            </a:r>
            <a:r>
              <a:rPr kumimoji="0" lang="es-EC" altLang="es-EC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 </a:t>
            </a:r>
            <a:r>
              <a:rPr lang="es-EC" altLang="es-EC" sz="3200" dirty="0">
                <a:latin typeface="Arial" panose="020B0604020202020204" pitchFamily="34" charset="0"/>
              </a:rPr>
              <a:t> </a:t>
            </a:r>
            <a:r>
              <a:rPr kumimoji="0" lang="es-EC" altLang="es-EC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residenciales y equipamientos.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Conocer el </a:t>
            </a:r>
            <a:r>
              <a:rPr kumimoji="0" lang="es-EC" altLang="es-EC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diseño de circuitos de alumbrado y fuerza, </a:t>
            </a:r>
            <a:r>
              <a:rPr kumimoji="0" lang="es-EC" altLang="es-EC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así como los requisitos para su correcta ejecución.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Aplicar </a:t>
            </a:r>
            <a:r>
              <a:rPr kumimoji="0" lang="es-EC" altLang="es-EC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estrategias de ahorro energético </a:t>
            </a:r>
            <a:r>
              <a:rPr kumimoji="0" lang="es-EC" altLang="es-EC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 proyectos para lograr eficiencia y sostenibilidad.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Familiarizarse con el cálculo de </a:t>
            </a:r>
            <a:r>
              <a:rPr kumimoji="0" lang="es-EC" altLang="es-EC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carga eléctrica </a:t>
            </a:r>
            <a:r>
              <a:rPr kumimoji="0" lang="es-EC" altLang="es-EC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 la </a:t>
            </a:r>
            <a:r>
              <a:rPr kumimoji="0" lang="es-EC" altLang="es-EC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distribución adecuada de circuitos </a:t>
            </a:r>
            <a:r>
              <a:rPr kumimoji="0" lang="es-EC" altLang="es-EC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 una instalación</a:t>
            </a:r>
          </a:p>
          <a:p>
            <a:pPr algn="l" fontAlgn="base"/>
            <a:endParaRPr lang="es-ES" sz="3200" b="0" i="0" dirty="0">
              <a:solidFill>
                <a:srgbClr val="404040"/>
              </a:solidFill>
              <a:effectLst/>
              <a:latin typeface="Cabin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7430FC-D55D-44C0-9C0F-AF9929BE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0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 rot="5400000">
            <a:off x="-3789969" y="5129213"/>
            <a:ext cx="10287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10" name="Group 10"/>
          <p:cNvGrpSpPr/>
          <p:nvPr/>
        </p:nvGrpSpPr>
        <p:grpSpPr>
          <a:xfrm>
            <a:off x="2" y="0"/>
            <a:ext cx="1244843" cy="10287000"/>
            <a:chOff x="0" y="0"/>
            <a:chExt cx="492714" cy="4071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2714" cy="4071640"/>
            </a:xfrm>
            <a:custGeom>
              <a:avLst/>
              <a:gdLst/>
              <a:ahLst/>
              <a:cxnLst/>
              <a:rect l="l" t="t" r="r" b="b"/>
              <a:pathLst>
                <a:path w="492714" h="4071640">
                  <a:moveTo>
                    <a:pt x="0" y="0"/>
                  </a:moveTo>
                  <a:lnTo>
                    <a:pt x="492714" y="0"/>
                  </a:lnTo>
                  <a:lnTo>
                    <a:pt x="492714" y="4071640"/>
                  </a:lnTo>
                  <a:lnTo>
                    <a:pt x="0" y="407164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92714" cy="4100215"/>
            </a:xfrm>
            <a:prstGeom prst="rect">
              <a:avLst/>
            </a:prstGeom>
            <a:grpFill/>
          </p:spPr>
          <p:txBody>
            <a:bodyPr lIns="50801" tIns="50801" rIns="50801" bIns="50801" rtlCol="0" anchor="ctr"/>
            <a:lstStyle/>
            <a:p>
              <a:pPr algn="ctr">
                <a:lnSpc>
                  <a:spcPts val="196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 rot="-5400000">
            <a:off x="-3669469" y="5287485"/>
            <a:ext cx="8526633" cy="481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13"/>
              </a:lnSpc>
            </a:pPr>
            <a:r>
              <a:rPr lang="en-US" sz="2867" b="1" spc="1017" dirty="0">
                <a:solidFill>
                  <a:srgbClr val="272D34"/>
                </a:solidFill>
                <a:latin typeface="Montserrat"/>
                <a:ea typeface="Montserrat"/>
                <a:cs typeface="Montserrat"/>
                <a:sym typeface="Montserrat"/>
              </a:rPr>
              <a:t>INSTALACIONES ELÉCTRICAS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B10A40F-D4E6-4E7F-9FD1-1D6BBE4F72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09500C2-0C1B-4AF8-83D8-19BA13ABBA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0DD1E95B-5741-41F7-9054-BF47277795CB}"/>
              </a:ext>
            </a:extLst>
          </p:cNvPr>
          <p:cNvSpPr txBox="1"/>
          <p:nvPr/>
        </p:nvSpPr>
        <p:spPr>
          <a:xfrm>
            <a:off x="1981199" y="641787"/>
            <a:ext cx="15953847" cy="903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7962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0070C0"/>
                </a:solidFill>
              </a:rPr>
              <a:t>Cálculo del Consumo de Energía y Diseño de Circuitos Eléctricos</a:t>
            </a:r>
            <a:endParaRPr lang="en-US" sz="4000" b="1" spc="-215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F9A0212-B5F8-45B6-9973-414E69DA2501}"/>
              </a:ext>
            </a:extLst>
          </p:cNvPr>
          <p:cNvSpPr txBox="1"/>
          <p:nvPr/>
        </p:nvSpPr>
        <p:spPr>
          <a:xfrm>
            <a:off x="2160791" y="2171700"/>
            <a:ext cx="14773678" cy="877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¿Qué es el consumo de energía eléctrica?</a:t>
            </a:r>
          </a:p>
          <a:p>
            <a:endParaRPr lang="es-ES" sz="3200" b="1" dirty="0"/>
          </a:p>
          <a:p>
            <a:r>
              <a:rPr lang="es-ES" sz="3200" dirty="0"/>
              <a:t>El consumo energético es la cantidad de electricidad utilizada por los dispositivos o sistemas dentro de una vivienda durante un periodo de tiempo determinado, generalmente medido en </a:t>
            </a:r>
            <a:r>
              <a:rPr lang="es-ES" sz="3200" b="1" dirty="0">
                <a:solidFill>
                  <a:srgbClr val="0070C0"/>
                </a:solidFill>
              </a:rPr>
              <a:t>kWh (kilovatios-hora)</a:t>
            </a:r>
          </a:p>
          <a:p>
            <a:endParaRPr lang="es-ES" sz="4400" b="1" dirty="0">
              <a:solidFill>
                <a:srgbClr val="0070C0"/>
              </a:solidFill>
            </a:endParaRPr>
          </a:p>
          <a:p>
            <a:r>
              <a:rPr lang="es-ES" sz="2800" b="1" dirty="0"/>
              <a:t>Tipos de circuitos eléctricos que encontramos:</a:t>
            </a:r>
          </a:p>
          <a:p>
            <a:endParaRPr lang="es-ES" sz="2800" b="1" dirty="0"/>
          </a:p>
          <a:p>
            <a:pPr>
              <a:buFont typeface="+mj-lt"/>
              <a:buAutoNum type="arabicPeriod"/>
            </a:pPr>
            <a:r>
              <a:rPr lang="es-ES" sz="2800" b="1" dirty="0"/>
              <a:t>Circuitos de alumbrado:</a:t>
            </a:r>
            <a:endParaRPr lang="es-ES" sz="2800" dirty="0"/>
          </a:p>
          <a:p>
            <a:pPr marL="742950" lvl="1" indent="-285750">
              <a:buFont typeface="+mj-lt"/>
              <a:buAutoNum type="arabicPeriod"/>
            </a:pPr>
            <a:r>
              <a:rPr lang="es-ES" sz="2800" dirty="0"/>
              <a:t>Luminarias y dispositivos relacionados con la iluminación de espacios.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2800" dirty="0"/>
              <a:t>Cálculo: número de luminarias y potencia total.</a:t>
            </a:r>
          </a:p>
          <a:p>
            <a:pPr lvl="1"/>
            <a:endParaRPr lang="es-ES" sz="2800" dirty="0"/>
          </a:p>
          <a:p>
            <a:pPr>
              <a:buFont typeface="+mj-lt"/>
              <a:buAutoNum type="arabicPeriod"/>
            </a:pPr>
            <a:r>
              <a:rPr lang="es-ES" sz="2800" b="1" dirty="0"/>
              <a:t>Circuitos de fuerza:</a:t>
            </a:r>
            <a:endParaRPr lang="es-ES" sz="2800" dirty="0"/>
          </a:p>
          <a:p>
            <a:pPr marL="742950" lvl="1" indent="-285750">
              <a:buFont typeface="+mj-lt"/>
              <a:buAutoNum type="arabicPeriod"/>
            </a:pPr>
            <a:r>
              <a:rPr lang="es-ES" sz="2800" dirty="0"/>
              <a:t>Tomacorrientes, electrodomésticos, calefones, etc.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sz="2800" dirty="0"/>
              <a:t>Cálculo: dispositivos y equipos conectados a la red.</a:t>
            </a:r>
          </a:p>
          <a:p>
            <a:endParaRPr lang="es-ES" sz="4400" dirty="0">
              <a:solidFill>
                <a:srgbClr val="0070C0"/>
              </a:solidFill>
            </a:endParaRPr>
          </a:p>
          <a:p>
            <a:pPr algn="l" fontAlgn="base"/>
            <a:endParaRPr lang="es-ES" sz="3200" b="0" i="0" dirty="0">
              <a:solidFill>
                <a:srgbClr val="404040"/>
              </a:solidFill>
              <a:effectLst/>
              <a:latin typeface="Cabin"/>
            </a:endParaRPr>
          </a:p>
          <a:p>
            <a:pPr algn="l" fontAlgn="base"/>
            <a:endParaRPr lang="es-ES" sz="3200" b="0" i="0" dirty="0">
              <a:solidFill>
                <a:srgbClr val="404040"/>
              </a:solidFill>
              <a:effectLst/>
              <a:latin typeface="Cabin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7430FC-D55D-44C0-9C0F-AF9929BE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3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 rot="5400000">
            <a:off x="-3789969" y="5129213"/>
            <a:ext cx="10287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10" name="Group 10"/>
          <p:cNvGrpSpPr/>
          <p:nvPr/>
        </p:nvGrpSpPr>
        <p:grpSpPr>
          <a:xfrm>
            <a:off x="2" y="0"/>
            <a:ext cx="1244843" cy="10287000"/>
            <a:chOff x="0" y="0"/>
            <a:chExt cx="492714" cy="4071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2714" cy="4071640"/>
            </a:xfrm>
            <a:custGeom>
              <a:avLst/>
              <a:gdLst/>
              <a:ahLst/>
              <a:cxnLst/>
              <a:rect l="l" t="t" r="r" b="b"/>
              <a:pathLst>
                <a:path w="492714" h="4071640">
                  <a:moveTo>
                    <a:pt x="0" y="0"/>
                  </a:moveTo>
                  <a:lnTo>
                    <a:pt x="492714" y="0"/>
                  </a:lnTo>
                  <a:lnTo>
                    <a:pt x="492714" y="4071640"/>
                  </a:lnTo>
                  <a:lnTo>
                    <a:pt x="0" y="407164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92714" cy="4100215"/>
            </a:xfrm>
            <a:prstGeom prst="rect">
              <a:avLst/>
            </a:prstGeom>
            <a:grpFill/>
          </p:spPr>
          <p:txBody>
            <a:bodyPr lIns="50801" tIns="50801" rIns="50801" bIns="50801" rtlCol="0" anchor="ctr"/>
            <a:lstStyle/>
            <a:p>
              <a:pPr algn="ctr">
                <a:lnSpc>
                  <a:spcPts val="196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 rot="-5400000">
            <a:off x="-3669469" y="5287485"/>
            <a:ext cx="8526633" cy="481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13"/>
              </a:lnSpc>
            </a:pPr>
            <a:r>
              <a:rPr lang="en-US" sz="2867" b="1" spc="1017" dirty="0">
                <a:solidFill>
                  <a:srgbClr val="272D34"/>
                </a:solidFill>
                <a:latin typeface="Montserrat"/>
                <a:ea typeface="Montserrat"/>
                <a:cs typeface="Montserrat"/>
                <a:sym typeface="Montserrat"/>
              </a:rPr>
              <a:t>INSTALACIONES ELÉCTRICAS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B10A40F-D4E6-4E7F-9FD1-1D6BBE4F72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09500C2-0C1B-4AF8-83D8-19BA13ABBA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0DD1E95B-5741-41F7-9054-BF47277795CB}"/>
              </a:ext>
            </a:extLst>
          </p:cNvPr>
          <p:cNvSpPr txBox="1"/>
          <p:nvPr/>
        </p:nvSpPr>
        <p:spPr>
          <a:xfrm>
            <a:off x="1981199" y="641787"/>
            <a:ext cx="15953847" cy="903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7962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0070C0"/>
                </a:solidFill>
              </a:rPr>
              <a:t>Cálculo del Consumo de Energía y Diseño de Circuitos Eléctricos</a:t>
            </a:r>
            <a:endParaRPr lang="en-US" sz="4000" b="1" spc="-215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F9A0212-B5F8-45B6-9973-414E69DA2501}"/>
              </a:ext>
            </a:extLst>
          </p:cNvPr>
          <p:cNvSpPr txBox="1"/>
          <p:nvPr/>
        </p:nvSpPr>
        <p:spPr>
          <a:xfrm>
            <a:off x="2571283" y="2019300"/>
            <a:ext cx="1477367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Cálculo de la carga total de un circuito:</a:t>
            </a:r>
          </a:p>
          <a:p>
            <a:r>
              <a:rPr lang="es-ES" sz="3200" dirty="0"/>
              <a:t>Para calcular el consumo, se deben conocer:</a:t>
            </a:r>
          </a:p>
          <a:p>
            <a:pPr lvl="1"/>
            <a:endParaRPr lang="es-E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3200" dirty="0"/>
              <a:t>Potencia de cada dispositivo (en watts o kilovatios).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3200" dirty="0"/>
              <a:t>Tiempo de uso diario de cada dispositivo.</a:t>
            </a:r>
          </a:p>
          <a:p>
            <a:pPr algn="l" fontAlgn="base"/>
            <a:endParaRPr lang="es-ES" sz="3200" dirty="0">
              <a:solidFill>
                <a:srgbClr val="404040"/>
              </a:solidFill>
              <a:latin typeface="Cabin"/>
            </a:endParaRPr>
          </a:p>
          <a:p>
            <a:pPr algn="l" fontAlgn="base"/>
            <a:endParaRPr lang="es-ES" sz="3200" b="0" i="0" dirty="0">
              <a:solidFill>
                <a:srgbClr val="404040"/>
              </a:solidFill>
              <a:effectLst/>
              <a:latin typeface="Cabin"/>
            </a:endParaRPr>
          </a:p>
          <a:p>
            <a:pPr algn="l" fontAlgn="base"/>
            <a:endParaRPr lang="es-ES" sz="3200" b="0" i="0" dirty="0">
              <a:solidFill>
                <a:srgbClr val="404040"/>
              </a:solidFill>
              <a:effectLst/>
              <a:latin typeface="Cabin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7430FC-D55D-44C0-9C0F-AF9929BE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0D48B00-4D1A-4AB1-B62A-9DDE42380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838700"/>
            <a:ext cx="9555430" cy="512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8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 rot="5400000">
            <a:off x="-3789969" y="5129213"/>
            <a:ext cx="10287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10" name="Group 10"/>
          <p:cNvGrpSpPr/>
          <p:nvPr/>
        </p:nvGrpSpPr>
        <p:grpSpPr>
          <a:xfrm>
            <a:off x="2" y="0"/>
            <a:ext cx="1244843" cy="10287000"/>
            <a:chOff x="0" y="0"/>
            <a:chExt cx="492714" cy="4071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2714" cy="4071640"/>
            </a:xfrm>
            <a:custGeom>
              <a:avLst/>
              <a:gdLst/>
              <a:ahLst/>
              <a:cxnLst/>
              <a:rect l="l" t="t" r="r" b="b"/>
              <a:pathLst>
                <a:path w="492714" h="4071640">
                  <a:moveTo>
                    <a:pt x="0" y="0"/>
                  </a:moveTo>
                  <a:lnTo>
                    <a:pt x="492714" y="0"/>
                  </a:lnTo>
                  <a:lnTo>
                    <a:pt x="492714" y="4071640"/>
                  </a:lnTo>
                  <a:lnTo>
                    <a:pt x="0" y="407164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92714" cy="4100215"/>
            </a:xfrm>
            <a:prstGeom prst="rect">
              <a:avLst/>
            </a:prstGeom>
            <a:grpFill/>
          </p:spPr>
          <p:txBody>
            <a:bodyPr lIns="50801" tIns="50801" rIns="50801" bIns="50801" rtlCol="0" anchor="ctr"/>
            <a:lstStyle/>
            <a:p>
              <a:pPr algn="ctr">
                <a:lnSpc>
                  <a:spcPts val="196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 rot="-5400000">
            <a:off x="-3669469" y="5287485"/>
            <a:ext cx="8526633" cy="481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13"/>
              </a:lnSpc>
            </a:pPr>
            <a:r>
              <a:rPr lang="en-US" sz="2867" b="1" spc="1017" dirty="0">
                <a:solidFill>
                  <a:srgbClr val="272D34"/>
                </a:solidFill>
                <a:latin typeface="Montserrat"/>
                <a:ea typeface="Montserrat"/>
                <a:cs typeface="Montserrat"/>
                <a:sym typeface="Montserrat"/>
              </a:rPr>
              <a:t>INSTALACIONES ELÉCTRICAS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B10A40F-D4E6-4E7F-9FD1-1D6BBE4F72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09500C2-0C1B-4AF8-83D8-19BA13ABBA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0DD1E95B-5741-41F7-9054-BF47277795CB}"/>
              </a:ext>
            </a:extLst>
          </p:cNvPr>
          <p:cNvSpPr txBox="1"/>
          <p:nvPr/>
        </p:nvSpPr>
        <p:spPr>
          <a:xfrm>
            <a:off x="1981199" y="641787"/>
            <a:ext cx="15953847" cy="903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7962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0070C0"/>
                </a:solidFill>
              </a:rPr>
              <a:t>Cálculo del Consumo de Energía y Diseño de Circuitos Eléctricos</a:t>
            </a:r>
            <a:endParaRPr lang="en-US" sz="4000" b="1" spc="-215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F9A0212-B5F8-45B6-9973-414E69DA2501}"/>
              </a:ext>
            </a:extLst>
          </p:cNvPr>
          <p:cNvSpPr txBox="1"/>
          <p:nvPr/>
        </p:nvSpPr>
        <p:spPr>
          <a:xfrm>
            <a:off x="2556995" y="2133600"/>
            <a:ext cx="148022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ES" sz="3200" dirty="0"/>
              <a:t>La </a:t>
            </a:r>
            <a:r>
              <a:rPr lang="es-ES" sz="3200" b="1" dirty="0"/>
              <a:t>potencia eléctrica (P)</a:t>
            </a:r>
            <a:r>
              <a:rPr lang="es-ES" sz="3200" dirty="0"/>
              <a:t> es la cantidad de energía que una luminaria consume por unidad de tiempo. Se mide en </a:t>
            </a:r>
            <a:r>
              <a:rPr lang="es-ES" sz="3200" b="1" dirty="0"/>
              <a:t>vatios (W)</a:t>
            </a:r>
            <a:r>
              <a:rPr lang="es-ES" sz="3200" dirty="0"/>
              <a:t> y depende del tipo de fuente de luz (incandescente, fluorescente, LED, etc.).</a:t>
            </a:r>
            <a:endParaRPr lang="es-ES" sz="3200" b="0" i="0" dirty="0">
              <a:solidFill>
                <a:srgbClr val="404040"/>
              </a:solidFill>
              <a:effectLst/>
              <a:latin typeface="Cabin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7430FC-D55D-44C0-9C0F-AF9929BE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3F073C5-B50E-479B-9622-74F146163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186021"/>
            <a:ext cx="9448797" cy="299841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36455EA-D0C1-4D47-8BE6-5309A61C1EF4}"/>
              </a:ext>
            </a:extLst>
          </p:cNvPr>
          <p:cNvSpPr txBox="1"/>
          <p:nvPr/>
        </p:nvSpPr>
        <p:spPr>
          <a:xfrm>
            <a:off x="2556995" y="8122868"/>
            <a:ext cx="143774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/>
              <a:t>Esta fórmula se usa cuando no conoces la potencia directa y solo tienes el voltaje y la corriente que consume el artefacto.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144764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 rot="5400000">
            <a:off x="-3789969" y="5129213"/>
            <a:ext cx="10287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10" name="Group 10"/>
          <p:cNvGrpSpPr/>
          <p:nvPr/>
        </p:nvGrpSpPr>
        <p:grpSpPr>
          <a:xfrm>
            <a:off x="2" y="0"/>
            <a:ext cx="1244843" cy="10287000"/>
            <a:chOff x="0" y="0"/>
            <a:chExt cx="492714" cy="4071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2714" cy="4071640"/>
            </a:xfrm>
            <a:custGeom>
              <a:avLst/>
              <a:gdLst/>
              <a:ahLst/>
              <a:cxnLst/>
              <a:rect l="l" t="t" r="r" b="b"/>
              <a:pathLst>
                <a:path w="492714" h="4071640">
                  <a:moveTo>
                    <a:pt x="0" y="0"/>
                  </a:moveTo>
                  <a:lnTo>
                    <a:pt x="492714" y="0"/>
                  </a:lnTo>
                  <a:lnTo>
                    <a:pt x="492714" y="4071640"/>
                  </a:lnTo>
                  <a:lnTo>
                    <a:pt x="0" y="407164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92714" cy="4100215"/>
            </a:xfrm>
            <a:prstGeom prst="rect">
              <a:avLst/>
            </a:prstGeom>
            <a:grpFill/>
          </p:spPr>
          <p:txBody>
            <a:bodyPr lIns="50801" tIns="50801" rIns="50801" bIns="50801" rtlCol="0" anchor="ctr"/>
            <a:lstStyle/>
            <a:p>
              <a:pPr algn="ctr">
                <a:lnSpc>
                  <a:spcPts val="196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 rot="-5400000">
            <a:off x="-3669469" y="5287485"/>
            <a:ext cx="8526633" cy="481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13"/>
              </a:lnSpc>
            </a:pPr>
            <a:r>
              <a:rPr lang="en-US" sz="2867" b="1" spc="1017" dirty="0">
                <a:solidFill>
                  <a:srgbClr val="272D34"/>
                </a:solidFill>
                <a:latin typeface="Montserrat"/>
                <a:ea typeface="Montserrat"/>
                <a:cs typeface="Montserrat"/>
                <a:sym typeface="Montserrat"/>
              </a:rPr>
              <a:t>INSTALACIONES ELÉCTRICAS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B10A40F-D4E6-4E7F-9FD1-1D6BBE4F72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09500C2-0C1B-4AF8-83D8-19BA13ABBA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0DD1E95B-5741-41F7-9054-BF47277795CB}"/>
              </a:ext>
            </a:extLst>
          </p:cNvPr>
          <p:cNvSpPr txBox="1"/>
          <p:nvPr/>
        </p:nvSpPr>
        <p:spPr>
          <a:xfrm>
            <a:off x="1981199" y="641787"/>
            <a:ext cx="15953847" cy="903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7962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0070C0"/>
                </a:solidFill>
              </a:rPr>
              <a:t>Cálculo del Consumo de Energía y Diseño de Circuitos Eléctricos</a:t>
            </a:r>
            <a:endParaRPr lang="en-US" sz="4000" b="1" spc="-215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7430FC-D55D-44C0-9C0F-AF9929BE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8D06D83-13E9-4EC0-8411-4829A5C39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628900"/>
            <a:ext cx="12601407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47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 rot="5400000">
            <a:off x="-3789969" y="5129213"/>
            <a:ext cx="10287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10" name="Group 10"/>
          <p:cNvGrpSpPr/>
          <p:nvPr/>
        </p:nvGrpSpPr>
        <p:grpSpPr>
          <a:xfrm>
            <a:off x="2" y="0"/>
            <a:ext cx="1244843" cy="10287000"/>
            <a:chOff x="0" y="0"/>
            <a:chExt cx="492714" cy="4071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2714" cy="4071640"/>
            </a:xfrm>
            <a:custGeom>
              <a:avLst/>
              <a:gdLst/>
              <a:ahLst/>
              <a:cxnLst/>
              <a:rect l="l" t="t" r="r" b="b"/>
              <a:pathLst>
                <a:path w="492714" h="4071640">
                  <a:moveTo>
                    <a:pt x="0" y="0"/>
                  </a:moveTo>
                  <a:lnTo>
                    <a:pt x="492714" y="0"/>
                  </a:lnTo>
                  <a:lnTo>
                    <a:pt x="492714" y="4071640"/>
                  </a:lnTo>
                  <a:lnTo>
                    <a:pt x="0" y="407164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92714" cy="4100215"/>
            </a:xfrm>
            <a:prstGeom prst="rect">
              <a:avLst/>
            </a:prstGeom>
            <a:grpFill/>
          </p:spPr>
          <p:txBody>
            <a:bodyPr lIns="50801" tIns="50801" rIns="50801" bIns="50801" rtlCol="0" anchor="ctr"/>
            <a:lstStyle/>
            <a:p>
              <a:pPr algn="ctr">
                <a:lnSpc>
                  <a:spcPts val="196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 rot="-5400000">
            <a:off x="-3669469" y="5287485"/>
            <a:ext cx="8526633" cy="481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13"/>
              </a:lnSpc>
            </a:pPr>
            <a:r>
              <a:rPr lang="en-US" sz="2867" b="1" spc="1017" dirty="0">
                <a:solidFill>
                  <a:srgbClr val="272D34"/>
                </a:solidFill>
                <a:latin typeface="Montserrat"/>
                <a:ea typeface="Montserrat"/>
                <a:cs typeface="Montserrat"/>
                <a:sym typeface="Montserrat"/>
              </a:rPr>
              <a:t>INSTALACIONES ELÉCTRICAS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B10A40F-D4E6-4E7F-9FD1-1D6BBE4F72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09500C2-0C1B-4AF8-83D8-19BA13ABBA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0DD1E95B-5741-41F7-9054-BF47277795CB}"/>
              </a:ext>
            </a:extLst>
          </p:cNvPr>
          <p:cNvSpPr txBox="1"/>
          <p:nvPr/>
        </p:nvSpPr>
        <p:spPr>
          <a:xfrm>
            <a:off x="1981199" y="641787"/>
            <a:ext cx="15953847" cy="903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7962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0070C0"/>
                </a:solidFill>
              </a:rPr>
              <a:t>Cálculo del Consumo de Energía y Diseño de Circuitos Eléctricos</a:t>
            </a:r>
            <a:endParaRPr lang="en-US" sz="4000" b="1" spc="-215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7430FC-D55D-44C0-9C0F-AF9929BE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AE9C67F-DD99-480F-92FC-CAE9689B8E38}"/>
              </a:ext>
            </a:extLst>
          </p:cNvPr>
          <p:cNvSpPr txBox="1"/>
          <p:nvPr/>
        </p:nvSpPr>
        <p:spPr>
          <a:xfrm>
            <a:off x="2286000" y="217170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/>
              <a:t>Calcular la potencia total del circuito de alumbrado:</a:t>
            </a:r>
            <a:endParaRPr lang="es-EC" sz="28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DB8772C-F10B-4A0D-984C-BFA87EED6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979313"/>
            <a:ext cx="10820400" cy="66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 rot="5400000">
            <a:off x="-3789969" y="5129213"/>
            <a:ext cx="10287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10" name="Group 10"/>
          <p:cNvGrpSpPr/>
          <p:nvPr/>
        </p:nvGrpSpPr>
        <p:grpSpPr>
          <a:xfrm>
            <a:off x="2" y="0"/>
            <a:ext cx="1244843" cy="10287000"/>
            <a:chOff x="0" y="0"/>
            <a:chExt cx="492714" cy="4071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2714" cy="4071640"/>
            </a:xfrm>
            <a:custGeom>
              <a:avLst/>
              <a:gdLst/>
              <a:ahLst/>
              <a:cxnLst/>
              <a:rect l="l" t="t" r="r" b="b"/>
              <a:pathLst>
                <a:path w="492714" h="4071640">
                  <a:moveTo>
                    <a:pt x="0" y="0"/>
                  </a:moveTo>
                  <a:lnTo>
                    <a:pt x="492714" y="0"/>
                  </a:lnTo>
                  <a:lnTo>
                    <a:pt x="492714" y="4071640"/>
                  </a:lnTo>
                  <a:lnTo>
                    <a:pt x="0" y="407164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92714" cy="4100215"/>
            </a:xfrm>
            <a:prstGeom prst="rect">
              <a:avLst/>
            </a:prstGeom>
            <a:grpFill/>
          </p:spPr>
          <p:txBody>
            <a:bodyPr lIns="50801" tIns="50801" rIns="50801" bIns="50801" rtlCol="0" anchor="ctr"/>
            <a:lstStyle/>
            <a:p>
              <a:pPr algn="ctr">
                <a:lnSpc>
                  <a:spcPts val="196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 rot="-5400000">
            <a:off x="-3669469" y="5287485"/>
            <a:ext cx="8526633" cy="481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13"/>
              </a:lnSpc>
            </a:pPr>
            <a:r>
              <a:rPr lang="en-US" sz="2867" b="1" spc="1017" dirty="0">
                <a:solidFill>
                  <a:srgbClr val="272D34"/>
                </a:solidFill>
                <a:latin typeface="Montserrat"/>
                <a:ea typeface="Montserrat"/>
                <a:cs typeface="Montserrat"/>
                <a:sym typeface="Montserrat"/>
              </a:rPr>
              <a:t>INSTALACIONES ELÉCTRICAS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B10A40F-D4E6-4E7F-9FD1-1D6BBE4F72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09500C2-0C1B-4AF8-83D8-19BA13ABBA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0DD1E95B-5741-41F7-9054-BF47277795CB}"/>
              </a:ext>
            </a:extLst>
          </p:cNvPr>
          <p:cNvSpPr txBox="1"/>
          <p:nvPr/>
        </p:nvSpPr>
        <p:spPr>
          <a:xfrm>
            <a:off x="1981199" y="641787"/>
            <a:ext cx="15953847" cy="903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7962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0070C0"/>
                </a:solidFill>
              </a:rPr>
              <a:t>Cálculo del Consumo de Energía y Diseño de Circuitos Eléctricos</a:t>
            </a:r>
            <a:endParaRPr lang="en-US" sz="4000" b="1" spc="-215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7430FC-D55D-44C0-9C0F-AF9929BE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B58C117-DA22-4E13-9DFD-E5A7BB93910F}"/>
              </a:ext>
            </a:extLst>
          </p:cNvPr>
          <p:cNvSpPr txBox="1"/>
          <p:nvPr/>
        </p:nvSpPr>
        <p:spPr>
          <a:xfrm>
            <a:off x="2743200" y="201930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/>
              <a:t>Para consumo energético (en kWh):</a:t>
            </a:r>
            <a:endParaRPr lang="es-EC" sz="28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30E5E9A-F41F-43E9-9FFB-C23551D4C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467100"/>
            <a:ext cx="1108290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22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 rot="5400000">
            <a:off x="-3789969" y="5129213"/>
            <a:ext cx="10287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grpSp>
        <p:nvGrpSpPr>
          <p:cNvPr id="10" name="Group 10"/>
          <p:cNvGrpSpPr/>
          <p:nvPr/>
        </p:nvGrpSpPr>
        <p:grpSpPr>
          <a:xfrm>
            <a:off x="2" y="0"/>
            <a:ext cx="1244843" cy="10287000"/>
            <a:chOff x="0" y="0"/>
            <a:chExt cx="492714" cy="407164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2714" cy="4071640"/>
            </a:xfrm>
            <a:custGeom>
              <a:avLst/>
              <a:gdLst/>
              <a:ahLst/>
              <a:cxnLst/>
              <a:rect l="l" t="t" r="r" b="b"/>
              <a:pathLst>
                <a:path w="492714" h="4071640">
                  <a:moveTo>
                    <a:pt x="0" y="0"/>
                  </a:moveTo>
                  <a:lnTo>
                    <a:pt x="492714" y="0"/>
                  </a:lnTo>
                  <a:lnTo>
                    <a:pt x="492714" y="4071640"/>
                  </a:lnTo>
                  <a:lnTo>
                    <a:pt x="0" y="4071640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92714" cy="4100215"/>
            </a:xfrm>
            <a:prstGeom prst="rect">
              <a:avLst/>
            </a:prstGeom>
            <a:grpFill/>
          </p:spPr>
          <p:txBody>
            <a:bodyPr lIns="50801" tIns="50801" rIns="50801" bIns="50801" rtlCol="0" anchor="ctr"/>
            <a:lstStyle/>
            <a:p>
              <a:pPr algn="ctr">
                <a:lnSpc>
                  <a:spcPts val="196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 rot="-5400000">
            <a:off x="-3669469" y="5287485"/>
            <a:ext cx="8526633" cy="481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13"/>
              </a:lnSpc>
            </a:pPr>
            <a:r>
              <a:rPr lang="en-US" sz="2867" b="1" spc="1017" dirty="0">
                <a:solidFill>
                  <a:srgbClr val="272D34"/>
                </a:solidFill>
                <a:latin typeface="Montserrat"/>
                <a:ea typeface="Montserrat"/>
                <a:cs typeface="Montserrat"/>
                <a:sym typeface="Montserrat"/>
              </a:rPr>
              <a:t>INSTALACIONES ELÉCTRICAS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B10A40F-D4E6-4E7F-9FD1-1D6BBE4F72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09500C2-0C1B-4AF8-83D8-19BA13ABBA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0DD1E95B-5741-41F7-9054-BF47277795CB}"/>
              </a:ext>
            </a:extLst>
          </p:cNvPr>
          <p:cNvSpPr txBox="1"/>
          <p:nvPr/>
        </p:nvSpPr>
        <p:spPr>
          <a:xfrm>
            <a:off x="1981199" y="641787"/>
            <a:ext cx="15953847" cy="903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7962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0070C0"/>
                </a:solidFill>
              </a:rPr>
              <a:t>Cálculo del Consumo de Energía y Diseño de Circuitos Eléctricos</a:t>
            </a:r>
            <a:endParaRPr lang="en-US" sz="4000" b="1" spc="-215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7430FC-D55D-44C0-9C0F-AF9929BE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491012-F0A2-450C-9FB6-DFF6FE53D9EB}"/>
              </a:ext>
            </a:extLst>
          </p:cNvPr>
          <p:cNvSpPr txBox="1"/>
          <p:nvPr/>
        </p:nvSpPr>
        <p:spPr>
          <a:xfrm>
            <a:off x="2009507" y="2095500"/>
            <a:ext cx="1492495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Cálculo  de la potencia del circuito de fuerza:</a:t>
            </a:r>
          </a:p>
          <a:p>
            <a:endParaRPr lang="es-ES" sz="3200" b="1" dirty="0"/>
          </a:p>
          <a:p>
            <a:r>
              <a:rPr lang="es-EC" sz="3200" dirty="0"/>
              <a:t>En instalaciones eléctricas residenciales, un circuito de fuerza alimenta equipos de uso general o especializado (electrodomésticos, herramientas, cargadores, etc.), conectados a tomacorrientes.</a:t>
            </a:r>
          </a:p>
          <a:p>
            <a:endParaRPr lang="es-ES" sz="32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CD17396-6F2C-4558-9755-B89B45E4A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6135112"/>
            <a:ext cx="9985811" cy="304698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E796023-C8A5-4B6C-B42D-BA2A5F2A5D68}"/>
              </a:ext>
            </a:extLst>
          </p:cNvPr>
          <p:cNvSpPr txBox="1"/>
          <p:nvPr/>
        </p:nvSpPr>
        <p:spPr>
          <a:xfrm>
            <a:off x="2014269" y="502920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Formula básica para el cálculo  de la potencia del circuito de fuerza:</a:t>
            </a:r>
          </a:p>
        </p:txBody>
      </p:sp>
    </p:spTree>
    <p:extLst>
      <p:ext uri="{BB962C8B-B14F-4D97-AF65-F5344CB8AC3E}">
        <p14:creationId xmlns:p14="http://schemas.microsoft.com/office/powerpoint/2010/main" val="535791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11276</TotalTime>
  <Words>892</Words>
  <Application>Microsoft Office PowerPoint</Application>
  <PresentationFormat>Personalizado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Pragmatica Bold</vt:lpstr>
      <vt:lpstr>TT Interphases</vt:lpstr>
      <vt:lpstr>Calibri</vt:lpstr>
      <vt:lpstr>Montserrat</vt:lpstr>
      <vt:lpstr>Arial</vt:lpstr>
      <vt:lpstr>Cabin</vt:lpstr>
      <vt:lpstr>Symbol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INTALACIONES II - ELÉCTRICAS</dc:title>
  <dc:creator>Msi Stealth 15m</dc:creator>
  <cp:lastModifiedBy>Msi Stealth 15m</cp:lastModifiedBy>
  <cp:revision>162</cp:revision>
  <dcterms:created xsi:type="dcterms:W3CDTF">2006-08-16T00:00:00Z</dcterms:created>
  <dcterms:modified xsi:type="dcterms:W3CDTF">2025-06-17T16:38:26Z</dcterms:modified>
  <dc:identifier>DAGjYu8YT4U</dc:identifier>
</cp:coreProperties>
</file>