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6" r:id="rId10"/>
    <p:sldId id="264" r:id="rId11"/>
    <p:sldId id="267" r:id="rId12"/>
    <p:sldId id="268" r:id="rId13"/>
    <p:sldId id="271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21307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53599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9570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55276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4891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9613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10151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3752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4463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08011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6296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6945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7892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7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1900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5495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3DC82-77A1-41E7-97E4-D1D69E8BEB5C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5E0F078-4E89-4111-B543-94654F24CA7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8890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78D1B5-B389-40F6-8309-C7A2091345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SISTEMA INTERNACIONAL DE UNIDADES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8F9331-D138-4417-9F88-79D7AB5263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64064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76A716-24F8-450B-B621-91D1D7441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Dimensiones fundamentales.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859576-6092-4280-B24D-351B1B11B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/>
              <a:t>Para explicar la conversión necesaria para realizar el análisis dimensional nos vamos a basar en las dimensiones fundamentales del Sistema Internacional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51E1133E-E371-44F2-8E9C-0752979AC7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1046999"/>
              </p:ext>
            </p:extLst>
          </p:nvPr>
        </p:nvGraphicFramePr>
        <p:xfrm>
          <a:off x="838200" y="3131917"/>
          <a:ext cx="1051559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899">
                  <a:extLst>
                    <a:ext uri="{9D8B030D-6E8A-4147-A177-3AD203B41FA5}">
                      <a16:colId xmlns:a16="http://schemas.microsoft.com/office/drawing/2014/main" val="171924038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2663771462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1467376733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1685561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Magnitud física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Unidad 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Símbolo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Dimensión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355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Longitud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Metro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[L]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259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Masa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Kilogramo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[M]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96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Tiempo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Segundo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</a:t>
                      </a:r>
                      <a:r>
                        <a:rPr lang="es-EC" dirty="0"/>
                        <a:t>T]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752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Temperatura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Kelvin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</a:t>
                      </a:r>
                      <a:r>
                        <a:rPr lang="el-GR" dirty="0"/>
                        <a:t>θ</a:t>
                      </a:r>
                      <a:r>
                        <a:rPr lang="en-US" dirty="0"/>
                        <a:t>]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271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Intensidad de corriente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Amperio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</a:t>
                      </a:r>
                      <a:r>
                        <a:rPr lang="es-EC" dirty="0"/>
                        <a:t>I]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834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Cantidad de sustancia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</a:t>
                      </a:r>
                      <a:r>
                        <a:rPr lang="es-EC" dirty="0"/>
                        <a:t>N]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206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Intensidad luminosa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Candela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[J]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536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296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76A716-24F8-450B-B621-91D1D7441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Dimensiones derivadas.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859576-6092-4280-B24D-351B1B11B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/>
              <a:t>Una vez se ha determinado las dimensiones fundamentales, podemos transformar las dimensiones derivadas utilizando la misma simbología: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a 4">
                <a:extLst>
                  <a:ext uri="{FF2B5EF4-FFF2-40B4-BE49-F238E27FC236}">
                    <a16:creationId xmlns:a16="http://schemas.microsoft.com/office/drawing/2014/main" id="{51E1133E-E371-44F2-8E9C-0752979AC789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205191025"/>
                  </p:ext>
                </p:extLst>
              </p:nvPr>
            </p:nvGraphicFramePr>
            <p:xfrm>
              <a:off x="2685674" y="3131917"/>
              <a:ext cx="7886697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28899">
                      <a:extLst>
                        <a:ext uri="{9D8B030D-6E8A-4147-A177-3AD203B41FA5}">
                          <a16:colId xmlns:a16="http://schemas.microsoft.com/office/drawing/2014/main" val="171924038"/>
                        </a:ext>
                      </a:extLst>
                    </a:gridCol>
                    <a:gridCol w="2628899">
                      <a:extLst>
                        <a:ext uri="{9D8B030D-6E8A-4147-A177-3AD203B41FA5}">
                          <a16:colId xmlns:a16="http://schemas.microsoft.com/office/drawing/2014/main" val="1467376733"/>
                        </a:ext>
                      </a:extLst>
                    </a:gridCol>
                    <a:gridCol w="2628899">
                      <a:extLst>
                        <a:ext uri="{9D8B030D-6E8A-4147-A177-3AD203B41FA5}">
                          <a16:colId xmlns:a16="http://schemas.microsoft.com/office/drawing/2014/main" val="16855614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Magnitud física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Fórmula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Dimensión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233553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Velocidad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distancia / tiempo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</m:d>
                                <m:sSup>
                                  <m:sSup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s-EC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142591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Aceleración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Velocidad / tiempo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</m:d>
                                <m:sSup>
                                  <m:sSup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s-EC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39631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Fuerza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Masa x aceleración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</m:d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</m:d>
                                <m:sSup>
                                  <m:sSup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s-EC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107521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Trabajo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Fuerza x distancia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</m:d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s-EC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08271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Presión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Fuerza / área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</m:d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s-EC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58340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s-EC" dirty="0"/>
                            <a:t>Potencia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Trabajo / tiempo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</m:d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s-EC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EC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059595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Energía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Potencia x tiempo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</m:d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s-EC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s-EC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EC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3642070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a 4">
                <a:extLst>
                  <a:ext uri="{FF2B5EF4-FFF2-40B4-BE49-F238E27FC236}">
                    <a16:creationId xmlns:a16="http://schemas.microsoft.com/office/drawing/2014/main" id="{51E1133E-E371-44F2-8E9C-0752979AC789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205191025"/>
                  </p:ext>
                </p:extLst>
              </p:nvPr>
            </p:nvGraphicFramePr>
            <p:xfrm>
              <a:off x="2685674" y="3131917"/>
              <a:ext cx="7886697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28899">
                      <a:extLst>
                        <a:ext uri="{9D8B030D-6E8A-4147-A177-3AD203B41FA5}">
                          <a16:colId xmlns:a16="http://schemas.microsoft.com/office/drawing/2014/main" val="171924038"/>
                        </a:ext>
                      </a:extLst>
                    </a:gridCol>
                    <a:gridCol w="2628899">
                      <a:extLst>
                        <a:ext uri="{9D8B030D-6E8A-4147-A177-3AD203B41FA5}">
                          <a16:colId xmlns:a16="http://schemas.microsoft.com/office/drawing/2014/main" val="1467376733"/>
                        </a:ext>
                      </a:extLst>
                    </a:gridCol>
                    <a:gridCol w="2628899">
                      <a:extLst>
                        <a:ext uri="{9D8B030D-6E8A-4147-A177-3AD203B41FA5}">
                          <a16:colId xmlns:a16="http://schemas.microsoft.com/office/drawing/2014/main" val="16855614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Magnitud física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Fórmula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Dimensión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233553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Velocidad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distancia / tiempo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108197" r="-926" b="-6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142591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Aceleración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Velocidad / tiempo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208197" r="-926" b="-5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39631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Fuerza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Masa x aceleración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308197" r="-926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07521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Trabajo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Fuerza x distancia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408197" r="-926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8271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Presión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Fuerza / área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508197" r="-926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58340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s-EC" dirty="0"/>
                            <a:t>Potencia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Trabajo / tiempo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608197" r="-926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59595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Energía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C" dirty="0"/>
                            <a:t>Potencia x tiempo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708197" r="-926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642070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28760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C79756-D648-43E3-8BAE-991A64F77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Pasos para resolver los ejercicios de análisis dimensional.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8F75CC-A205-4D95-9A7E-BAE0A48F7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C" dirty="0"/>
              <a:t>Para resolver los problemas de análisis dimensional se debe ejecutar los siguientes pasos:</a:t>
            </a:r>
          </a:p>
          <a:p>
            <a:r>
              <a:rPr lang="es-EC" dirty="0"/>
              <a:t>Escribir la expresión general.</a:t>
            </a:r>
          </a:p>
          <a:p>
            <a:r>
              <a:rPr lang="es-EC" dirty="0"/>
              <a:t>Sustituir las variables por sus dimensiones.</a:t>
            </a:r>
          </a:p>
          <a:p>
            <a:r>
              <a:rPr lang="es-EC" dirty="0"/>
              <a:t>Aplicar leyes de exponentes.</a:t>
            </a:r>
          </a:p>
          <a:p>
            <a:r>
              <a:rPr lang="es-EC" dirty="0"/>
              <a:t>Igualar las dimensiones con la variable dependiente.</a:t>
            </a:r>
          </a:p>
          <a:p>
            <a:r>
              <a:rPr lang="es-EC" dirty="0"/>
              <a:t>Resolver los sistemas para hallar los exponentes.</a:t>
            </a:r>
          </a:p>
          <a:p>
            <a:r>
              <a:rPr lang="es-EC" dirty="0"/>
              <a:t>Escribir la fórmula deducida.</a:t>
            </a:r>
          </a:p>
        </p:txBody>
      </p:sp>
    </p:spTree>
    <p:extLst>
      <p:ext uri="{BB962C8B-B14F-4D97-AF65-F5344CB8AC3E}">
        <p14:creationId xmlns:p14="http://schemas.microsoft.com/office/powerpoint/2010/main" val="1622195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C79756-D648-43E3-8BAE-991A64F77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Importancia del </a:t>
            </a:r>
            <a:r>
              <a:rPr lang="es-EC" dirty="0"/>
              <a:t>análisis dimensional.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8A8F75CC-A205-4D95-9A7E-BAE0A48F7E1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EC" dirty="0"/>
                  <a:t>La importancia del análisis dimensional va de la mano con varios aspectos fundamentales:</a:t>
                </a:r>
              </a:p>
              <a:p>
                <a:r>
                  <a:rPr lang="es-EC" dirty="0"/>
                  <a:t>Permite verificar la validez de una fórmula matemática.</a:t>
                </a:r>
              </a:p>
              <a:p>
                <a:r>
                  <a:rPr lang="es-EC" dirty="0"/>
                  <a:t>Deducir posibles fórmulas o relaciones entre variables.</a:t>
                </a:r>
              </a:p>
              <a:p>
                <a:r>
                  <a:rPr lang="es-EC" dirty="0"/>
                  <a:t>Detectar errores conceptuales en fórmulas matemáticas.</a:t>
                </a:r>
              </a:p>
              <a:p>
                <a:pPr marL="0" indent="0">
                  <a:buNone/>
                </a:pPr>
                <a:r>
                  <a:rPr lang="es-EC" dirty="0"/>
                  <a:t>Ejemplo:</a:t>
                </a:r>
              </a:p>
              <a:p>
                <a:pPr marL="0" indent="0">
                  <a:buNone/>
                </a:pPr>
                <a:endParaRPr lang="es-EC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C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s-EC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EC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EC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C" b="0" i="1" smtClean="0">
                              <a:latin typeface="Cambria Math" panose="02040503050406030204" pitchFamily="18" charset="0"/>
                            </a:rPr>
                            <m:t>𝑔h</m:t>
                          </m:r>
                        </m:e>
                      </m:rad>
                      <m:r>
                        <a:rPr lang="es-EC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EC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EC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C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</m:d>
                          <m:sSup>
                            <m:sSupPr>
                              <m:ctrlPr>
                                <a:rPr lang="es-EC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EC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EC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d>
                            </m:e>
                            <m:sup>
                              <m:r>
                                <a:rPr lang="es-EC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s-EC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s-EC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C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</m:d>
                        </m:e>
                      </m:rad>
                      <m:r>
                        <a:rPr lang="es-EC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EC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EC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EC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EC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e>
                            <m:sup>
                              <m:r>
                                <a:rPr lang="es-EC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EC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es-EC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EC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EC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d>
                            </m:e>
                            <m:sup>
                              <m:r>
                                <a:rPr lang="es-EC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e>
                      </m:rad>
                      <m:r>
                        <a:rPr lang="es-EC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s-EC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C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d>
                      <m:r>
                        <a:rPr lang="es-EC" b="0" i="1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s-EC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EC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C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es-EC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s-EC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8A8F75CC-A205-4D95-9A7E-BAE0A48F7E1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6" t="-806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3059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B1B39-7A79-4611-8ADA-029AE52B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Ejercicios propuestos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8708656-E3DD-4BEF-A226-38CE519AD5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s-EC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s-EC" b="0" dirty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s-EC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C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s-EC" b="0" dirty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s-EC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EC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EC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s-EC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s-EC" dirty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s-EC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s-EC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p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</m:sSup>
                    <m:r>
                      <a:rPr lang="es-EC" b="0" i="1" smtClean="0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s-EC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</m:oMath>
                </a14:m>
                <a:r>
                  <a:rPr lang="es-EC" dirty="0"/>
                  <a:t>       donde k es una constante adimensional.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8708656-E3DD-4BEF-A226-38CE519AD5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7" t="-484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4817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B1B39-7A79-4611-8ADA-029AE52B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Deber No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8708656-E3DD-4BEF-A226-38CE519AD5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EC" b="0" dirty="0"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rPr>
                  <a:t>Resolver los siguientes ejercicios: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s-EC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s-EC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</m:sSup>
                    <m:r>
                      <a:rPr lang="es-EC" b="0" i="1" smtClean="0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s-EC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</m:oMath>
                </a14:m>
                <a:endParaRPr lang="es-EC" b="0" dirty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s-EC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s-EC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</m:sSup>
                    <m:r>
                      <a:rPr lang="es-EC" b="0" i="1" smtClean="0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s-EC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C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</m:oMath>
                </a14:m>
                <a:r>
                  <a:rPr lang="es-EC" b="0" dirty="0"/>
                  <a:t>       donde        </a:t>
                </a:r>
                <a14:m>
                  <m:oMath xmlns:m="http://schemas.openxmlformats.org/officeDocument/2006/math">
                    <m:r>
                      <a:rPr lang="es-EC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s-EC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s-EC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C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e>
                    </m:d>
                    <m:sSup>
                      <m:sSupPr>
                        <m:ctrlPr>
                          <a:rPr lang="es-EC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s-EC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C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</m:d>
                      </m:e>
                      <m:sup>
                        <m:r>
                          <a:rPr lang="es-EC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s-EC" b="0" dirty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s-EC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´∗</m:t>
                    </m:r>
                    <m:sSup>
                      <m:sSupPr>
                        <m:ctrlPr>
                          <a:rPr lang="es-EC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</m:sSup>
                    <m:r>
                      <a:rPr lang="es-EC" b="0" i="1" smtClean="0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s-EC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</m:oMath>
                </a14:m>
                <a:r>
                  <a:rPr lang="es-EC" dirty="0"/>
                  <a:t>     donde        </a:t>
                </a:r>
                <a14:m>
                  <m:oMath xmlns:m="http://schemas.openxmlformats.org/officeDocument/2006/math">
                    <m:r>
                      <a:rPr lang="es-EC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s-EC" b="0" i="1" smtClean="0">
                        <a:latin typeface="Cambria Math" panose="02040503050406030204" pitchFamily="18" charset="0"/>
                      </a:rPr>
                      <m:t>´=</m:t>
                    </m:r>
                    <m:d>
                      <m:dPr>
                        <m:begChr m:val="["/>
                        <m:endChr m:val="]"/>
                        <m:ctrlPr>
                          <a:rPr lang="es-EC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sSup>
                      <m:sSupPr>
                        <m:ctrlPr>
                          <a:rPr lang="es-EC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s-EC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C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</m:e>
                      <m:sup>
                        <m:r>
                          <a:rPr lang="es-EC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s-EC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8708656-E3DD-4BEF-A226-38CE519AD5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6" t="-806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971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309853-6BAC-4524-8527-82FA782D3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Concepto de Sistema Internacional de Unidades.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D3356D-A80C-49C9-B22B-ADC411A96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/>
              <a:t>Es el sistema de medición estándar y universalmente aceptado para expresar magnitudes físicas. Fue adoptado en 1960 por la Conferencia General de Pesos y Medidas y es utilizado en la ciencia, la educación, la industria y la mayoría de los países del mundo.</a:t>
            </a:r>
          </a:p>
          <a:p>
            <a:pPr marL="0" indent="0">
              <a:buNone/>
            </a:pPr>
            <a:r>
              <a:rPr lang="es-EC" dirty="0"/>
              <a:t>El Sistema Internacional de Unidades tiene como objetivo proporcionar un leguaje común y preciso para la medición, que sea coherente, uniforme y reproducible en todo el mundo.</a:t>
            </a:r>
          </a:p>
        </p:txBody>
      </p:sp>
    </p:spTree>
    <p:extLst>
      <p:ext uri="{BB962C8B-B14F-4D97-AF65-F5344CB8AC3E}">
        <p14:creationId xmlns:p14="http://schemas.microsoft.com/office/powerpoint/2010/main" val="112942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755E12-B4F8-4CAA-A9D4-5317832A9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Unidades básicas del SI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1848FB03-34FA-448F-BD69-04D900E473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910459"/>
              </p:ext>
            </p:extLst>
          </p:nvPr>
        </p:nvGraphicFramePr>
        <p:xfrm>
          <a:off x="2589213" y="2133600"/>
          <a:ext cx="891539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799">
                  <a:extLst>
                    <a:ext uri="{9D8B030D-6E8A-4147-A177-3AD203B41FA5}">
                      <a16:colId xmlns:a16="http://schemas.microsoft.com/office/drawing/2014/main" val="171924038"/>
                    </a:ext>
                  </a:extLst>
                </a:gridCol>
                <a:gridCol w="2971799">
                  <a:extLst>
                    <a:ext uri="{9D8B030D-6E8A-4147-A177-3AD203B41FA5}">
                      <a16:colId xmlns:a16="http://schemas.microsoft.com/office/drawing/2014/main" val="2663771462"/>
                    </a:ext>
                  </a:extLst>
                </a:gridCol>
                <a:gridCol w="2971799">
                  <a:extLst>
                    <a:ext uri="{9D8B030D-6E8A-4147-A177-3AD203B41FA5}">
                      <a16:colId xmlns:a16="http://schemas.microsoft.com/office/drawing/2014/main" val="1685561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Magnitud física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Unidad SI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Símbolo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2523355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Longitud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metro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3214259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Masa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kilogramo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kg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55396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Tiempo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segundo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s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4210752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Temperatura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kelvin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K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208271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Intensidad de corriente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amperio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A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2945834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Cantidad de sustancia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mol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Mol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389206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Intensidad luminosa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candela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cd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3121536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8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9DFF0F-8A96-49AF-B6FB-2528892F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Unidades derivadas comunes.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B3A42D30-29E8-4F82-B5AE-F6F289C8C5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02839"/>
              </p:ext>
            </p:extLst>
          </p:nvPr>
        </p:nvGraphicFramePr>
        <p:xfrm>
          <a:off x="2589213" y="2133600"/>
          <a:ext cx="891539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799">
                  <a:extLst>
                    <a:ext uri="{9D8B030D-6E8A-4147-A177-3AD203B41FA5}">
                      <a16:colId xmlns:a16="http://schemas.microsoft.com/office/drawing/2014/main" val="3553264261"/>
                    </a:ext>
                  </a:extLst>
                </a:gridCol>
                <a:gridCol w="2971799">
                  <a:extLst>
                    <a:ext uri="{9D8B030D-6E8A-4147-A177-3AD203B41FA5}">
                      <a16:colId xmlns:a16="http://schemas.microsoft.com/office/drawing/2014/main" val="3665952247"/>
                    </a:ext>
                  </a:extLst>
                </a:gridCol>
                <a:gridCol w="2971799">
                  <a:extLst>
                    <a:ext uri="{9D8B030D-6E8A-4147-A177-3AD203B41FA5}">
                      <a16:colId xmlns:a16="http://schemas.microsoft.com/office/drawing/2014/main" val="3471059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Magnitud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Unidad SI derivada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Símbolo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3285212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Área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Metro cuadrado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m2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304857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Volumen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Metro cúbico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m3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997995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Velocidad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Metro por segundo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m/s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25844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Fuerza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Newton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N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10003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Energía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Joule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J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269801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Presión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Pascal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 err="1"/>
                        <a:t>Pa</a:t>
                      </a:r>
                      <a:endParaRPr lang="es-EC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4254967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Frecuencia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Hertz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Hz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227807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11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78D1B5-B389-40F6-8309-C7A2091345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SISTEMA INGLÉS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8F9331-D138-4417-9F88-79D7AB5263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30130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309853-6BAC-4524-8527-82FA782D3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Concepto de Sistema Inglés.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D3356D-A80C-49C9-B22B-ADC411A96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/>
              <a:t>También denominado sistema imperial o sistema anglosajón, es un sistema de unidades no decimal, que se usa principalmente en países con influencia anglosajona.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928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E5B8FD-4913-4A09-BF50-48D7F1332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Unidades básicas del Sistema Inglés.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45ECCE83-845B-44CF-86E2-89FA1F5DE3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1190384"/>
              </p:ext>
            </p:extLst>
          </p:nvPr>
        </p:nvGraphicFramePr>
        <p:xfrm>
          <a:off x="2589213" y="2133600"/>
          <a:ext cx="89154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850">
                  <a:extLst>
                    <a:ext uri="{9D8B030D-6E8A-4147-A177-3AD203B41FA5}">
                      <a16:colId xmlns:a16="http://schemas.microsoft.com/office/drawing/2014/main" val="1481243164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871732759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153350823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17623815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Magnitud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Unidad principal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Símbolo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Equivalencia SI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222000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Longitud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Pulgada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 err="1"/>
                        <a:t>plg</a:t>
                      </a:r>
                      <a:endParaRPr lang="es-EC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1 </a:t>
                      </a:r>
                      <a:r>
                        <a:rPr lang="es-EC" dirty="0" err="1"/>
                        <a:t>plg</a:t>
                      </a:r>
                      <a:r>
                        <a:rPr lang="es-EC" dirty="0"/>
                        <a:t> = 2.54 cm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232166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pie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ft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1 ft = 30.48 cm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2736657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yarda 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yd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1 yd = 91.44 cm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2271798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milla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mi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1 mi = 1.609 km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3393312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Masa / Peso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libra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lb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1 lb = 0.454 kg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423336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onza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oz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1 oz = 28.35 g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841550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tonelada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 err="1"/>
                        <a:t>tn</a:t>
                      </a:r>
                      <a:endParaRPr lang="es-EC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1 </a:t>
                      </a:r>
                      <a:r>
                        <a:rPr lang="es-EC" dirty="0" err="1"/>
                        <a:t>tn</a:t>
                      </a:r>
                      <a:r>
                        <a:rPr lang="es-EC" dirty="0"/>
                        <a:t> = 907.18 kg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737500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Volumen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galón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gal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1 gal = 3.785 L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758958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cuarto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 err="1"/>
                        <a:t>qt</a:t>
                      </a:r>
                      <a:endParaRPr lang="es-EC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1 </a:t>
                      </a:r>
                      <a:r>
                        <a:rPr lang="es-EC" dirty="0" err="1"/>
                        <a:t>qt</a:t>
                      </a:r>
                      <a:r>
                        <a:rPr lang="es-EC" dirty="0"/>
                        <a:t> = 0.946 L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887496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pinta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pt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1 pt = 0.473 L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282744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Temperatura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grado Fahrenheit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F</a:t>
                      </a:r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F = (C*9/5) + 32</a:t>
                      </a:r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4074229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977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3469B8-F318-4BFF-8737-19ADE8B34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Diferencias entre el Sistema Inglés y el Sistema Internacional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5AA4A2-D5B9-4561-9175-4B47764CB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C" dirty="0"/>
              <a:t>Existen varias diferencias entre el sistema internacional y el sistema inglés entre las que podemos destacar:</a:t>
            </a:r>
          </a:p>
          <a:p>
            <a:r>
              <a:rPr lang="es-EC" dirty="0"/>
              <a:t>Base numérica.- mientras el sistema inglés no es decimal, el sistema internacional puede convertirse en un sistema decimal mediante el uso de prefijos.</a:t>
            </a:r>
          </a:p>
          <a:p>
            <a:r>
              <a:rPr lang="es-EC" dirty="0"/>
              <a:t>Uso.- el sistema internacional es reconocido universalmente, mientras que el sistema inglés se utiliza mayormente en EEUU y UK.</a:t>
            </a:r>
          </a:p>
          <a:p>
            <a:r>
              <a:rPr lang="es-EC" dirty="0"/>
              <a:t>Facilidad de conversión.- el sistema internacional tiene mayor facilidad para la conversión de sus unidades.</a:t>
            </a:r>
          </a:p>
          <a:p>
            <a:r>
              <a:rPr lang="es-EC" dirty="0"/>
              <a:t>Origen.- El sistema inglés tiene un origen anglosajón, mientras que el sistema internacional tiene origen francés.</a:t>
            </a:r>
          </a:p>
        </p:txBody>
      </p:sp>
    </p:spTree>
    <p:extLst>
      <p:ext uri="{BB962C8B-B14F-4D97-AF65-F5344CB8AC3E}">
        <p14:creationId xmlns:p14="http://schemas.microsoft.com/office/powerpoint/2010/main" val="3310702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78D1B5-B389-40F6-8309-C7A2091345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ANÁLISIS DIMENSIONAL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8F9331-D138-4417-9F88-79D7AB5263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C" dirty="0"/>
              <a:t>Dimensiones de las magnitudes derivadas.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C" dirty="0"/>
              <a:t>Ecuaciones dimensionales.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C" dirty="0"/>
              <a:t>Fórmulas dimensionales.</a:t>
            </a:r>
          </a:p>
        </p:txBody>
      </p:sp>
    </p:spTree>
    <p:extLst>
      <p:ext uri="{BB962C8B-B14F-4D97-AF65-F5344CB8AC3E}">
        <p14:creationId xmlns:p14="http://schemas.microsoft.com/office/powerpoint/2010/main" val="4094745513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2640</TotalTime>
  <Words>755</Words>
  <Application>Microsoft Office PowerPoint</Application>
  <PresentationFormat>Panorámica</PresentationFormat>
  <Paragraphs>195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Calibri Light</vt:lpstr>
      <vt:lpstr>Cambria Math</vt:lpstr>
      <vt:lpstr>Century Gothic</vt:lpstr>
      <vt:lpstr>Wingdings 3</vt:lpstr>
      <vt:lpstr>Espiral</vt:lpstr>
      <vt:lpstr>SISTEMA INTERNACIONAL DE UNIDADES</vt:lpstr>
      <vt:lpstr>Concepto de Sistema Internacional de Unidades.</vt:lpstr>
      <vt:lpstr>Unidades básicas del SI</vt:lpstr>
      <vt:lpstr>Unidades derivadas comunes.</vt:lpstr>
      <vt:lpstr>SISTEMA INGLÉS</vt:lpstr>
      <vt:lpstr>Concepto de Sistema Inglés.</vt:lpstr>
      <vt:lpstr>Unidades básicas del Sistema Inglés.</vt:lpstr>
      <vt:lpstr>Diferencias entre el Sistema Inglés y el Sistema Internacional</vt:lpstr>
      <vt:lpstr>ANÁLISIS DIMENSIONAL</vt:lpstr>
      <vt:lpstr>Dimensiones fundamentales.</vt:lpstr>
      <vt:lpstr>Dimensiones derivadas.</vt:lpstr>
      <vt:lpstr>Pasos para resolver los ejercicios de análisis dimensional.</vt:lpstr>
      <vt:lpstr>Importancia del análisis dimensional.</vt:lpstr>
      <vt:lpstr>Ejercicios propuestos</vt:lpstr>
      <vt:lpstr>Deber 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INTERNACIONAL DE UNIDADES</dc:title>
  <dc:creator>ANDRES ALEXANDER</dc:creator>
  <cp:lastModifiedBy>ANDRES ALEXANDER</cp:lastModifiedBy>
  <cp:revision>13</cp:revision>
  <dcterms:created xsi:type="dcterms:W3CDTF">2025-06-14T18:29:17Z</dcterms:created>
  <dcterms:modified xsi:type="dcterms:W3CDTF">2025-06-18T13:52:21Z</dcterms:modified>
</cp:coreProperties>
</file>