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Roboto"/>
      <p:regular r:id="rId15"/>
    </p:embeddedFont>
    <p:embeddedFont>
      <p:font typeface="Roboto"/>
      <p:regular r:id="rId16"/>
    </p:embeddedFont>
    <p:embeddedFont>
      <p:font typeface="Roboto"/>
      <p:regular r:id="rId17"/>
    </p:embeddedFont>
    <p:embeddedFont>
      <p:font typeface="Roboto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9970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Introducción a Power BI: El Poder de los Datos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57424"/>
            <a:ext cx="75564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Power BI es la suite de herramientas de Microsoft para el análisis de datos. Transforma datos complejos en visualizaciones interactivas y paneles intuitivos, liderando el Cuadrante Mágico de Gartner por 17 años.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4996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457587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433060"/>
            <a:ext cx="228361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por Anthony Mora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228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2713" y="3280529"/>
            <a:ext cx="5376863" cy="672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4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¿Por Qué Power BI?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52713" y="4275177"/>
            <a:ext cx="483870" cy="483870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8" y="4315480"/>
            <a:ext cx="322540" cy="40326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51610" y="4348996"/>
            <a:ext cx="4192429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Agilidad en la Toma de Decisiones</a:t>
            </a: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1451610" y="4813935"/>
            <a:ext cx="5729168" cy="645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Reduce el tiempo de análisis en un 70%, acelerando decisiones.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7449622" y="4275177"/>
            <a:ext cx="483870" cy="483870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286" y="4315480"/>
            <a:ext cx="322540" cy="40326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48518" y="4348996"/>
            <a:ext cx="3125629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Acceso Unificado a Datos</a:t>
            </a:r>
            <a:endParaRPr lang="en-US" sz="2100" dirty="0"/>
          </a:p>
        </p:txBody>
      </p:sp>
      <p:sp>
        <p:nvSpPr>
          <p:cNvPr id="11" name="Text 6"/>
          <p:cNvSpPr/>
          <p:nvPr/>
        </p:nvSpPr>
        <p:spPr>
          <a:xfrm>
            <a:off x="8148518" y="4813935"/>
            <a:ext cx="5729168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Conecta más de 150 fuentes de datos diferentes.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752713" y="5889069"/>
            <a:ext cx="483870" cy="483870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78" y="5929372"/>
            <a:ext cx="322540" cy="40326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451610" y="5962888"/>
            <a:ext cx="4169331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Informes Interactivos y Dinámicos</a:t>
            </a:r>
            <a:endParaRPr lang="en-US" sz="2100" dirty="0"/>
          </a:p>
        </p:txBody>
      </p:sp>
      <p:sp>
        <p:nvSpPr>
          <p:cNvPr id="15" name="Text 9"/>
          <p:cNvSpPr/>
          <p:nvPr/>
        </p:nvSpPr>
        <p:spPr>
          <a:xfrm>
            <a:off x="1451610" y="6427827"/>
            <a:ext cx="5729168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Permite explorar datos con filtros y segmentaciones.</a:t>
            </a:r>
            <a:endParaRPr lang="en-US" sz="1650" dirty="0"/>
          </a:p>
        </p:txBody>
      </p:sp>
      <p:sp>
        <p:nvSpPr>
          <p:cNvPr id="16" name="Shape 10"/>
          <p:cNvSpPr/>
          <p:nvPr/>
        </p:nvSpPr>
        <p:spPr>
          <a:xfrm>
            <a:off x="7449622" y="5889069"/>
            <a:ext cx="483870" cy="483870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286" y="5929372"/>
            <a:ext cx="322540" cy="403265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48518" y="5962888"/>
            <a:ext cx="2688431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Colaboración Eficaz</a:t>
            </a:r>
            <a:endParaRPr lang="en-US" sz="2100" dirty="0"/>
          </a:p>
        </p:txBody>
      </p:sp>
      <p:sp>
        <p:nvSpPr>
          <p:cNvPr id="19" name="Text 12"/>
          <p:cNvSpPr/>
          <p:nvPr/>
        </p:nvSpPr>
        <p:spPr>
          <a:xfrm>
            <a:off x="8148518" y="6427827"/>
            <a:ext cx="5729168" cy="645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Comparte informes con equipos de hasta 1000 usuarios simultáneos.</a:t>
            </a:r>
            <a:endParaRPr lang="en-US" sz="1650" dirty="0"/>
          </a:p>
        </p:txBody>
      </p:sp>
      <p:sp>
        <p:nvSpPr>
          <p:cNvPr id="20" name="Text 13"/>
          <p:cNvSpPr/>
          <p:nvPr/>
        </p:nvSpPr>
        <p:spPr>
          <a:xfrm>
            <a:off x="752713" y="7314843"/>
            <a:ext cx="13124974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Power BI reduce costes, sustituyendo informes manuales y ahorrando hasta un 30% en tiempo de gestión.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74294"/>
            <a:ext cx="116463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Componentes Clave del Ecosistema Power BI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500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Power BI Desktop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31193"/>
            <a:ext cx="397811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Aplicación gratuita para desarrollo de informes y modelos de datos.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38330"/>
            <a:ext cx="31309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Power BI Service (Nube)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5319474"/>
            <a:ext cx="397811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Plataforma para publicar, compartir y consumir informes en línea.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32500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Power BI Mobile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3831193"/>
            <a:ext cx="397811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Acceso a informes desde dispositivos iOS, Android y Windows.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2928" y="47383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Power BI Gateway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32928" y="5319474"/>
            <a:ext cx="397811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Conector seguro para datos locales sin publicarlos en la nube.</a:t>
            </a:r>
            <a:endParaRPr lang="en-US" sz="1750" dirty="0"/>
          </a:p>
        </p:txBody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72067" y="3278386"/>
            <a:ext cx="3978116" cy="27217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4027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Conectividad de Datos: Acceso a Cualquier Fuente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299799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848457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Bases de Datos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338876"/>
            <a:ext cx="2329815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SQL Server, Oracle, Azure SQL, PostgreSQL, MySQL (más de 50).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493" y="299799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93493" y="3848457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Archivos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893493" y="4338876"/>
            <a:ext cx="2329815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Excel, CSV, JSON, Parquet (maneja archivos de hasta 10 GB).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795" y="299799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06795" y="3848457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Servicios en la Nube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06795" y="4693206"/>
            <a:ext cx="2329815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SharePoint Online, Google Analytics, Salesforce.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6280190" y="5968841"/>
            <a:ext cx="75564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Power BI también conecta con APIs Web y Big Data, como Azure Data Lake Storage, Databricks y Google BigQuery, garantizando una integración completa.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96608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0932" y="3446859"/>
            <a:ext cx="11110793" cy="706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Transformación de Datos con Power Query</a:t>
            </a:r>
            <a:endParaRPr lang="en-US" sz="44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32" y="4491990"/>
            <a:ext cx="4349472" cy="90392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16913" y="5621893"/>
            <a:ext cx="2824877" cy="353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Extract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16913" y="6110526"/>
            <a:ext cx="3897511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Obtención de datos.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404" y="4491990"/>
            <a:ext cx="4349472" cy="90392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6385" y="5621893"/>
            <a:ext cx="2824877" cy="353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Transform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6385" y="6110526"/>
            <a:ext cx="3897511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Limpieza y preparación.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877" y="4491990"/>
            <a:ext cx="4349591" cy="90392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857" y="5621893"/>
            <a:ext cx="2824877" cy="353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Load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857" y="6110526"/>
            <a:ext cx="3897630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Carga para análisis.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790932" y="6929676"/>
            <a:ext cx="13048536" cy="677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Power Query permite ETL integrado, eliminando duplicados rápidamente (hasta 1M filas/segundo) y corrigiendo errores. Facilita la unificación y el modelado básico de datos, con una interfaz intuitiva que registra todos los pasos aplicados.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5333" y="593527"/>
            <a:ext cx="6499622" cy="674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300"/>
              </a:lnSpc>
              <a:buNone/>
            </a:pPr>
            <a:r>
              <a:rPr lang="en-US" sz="4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Modelado de Datos y DAX</a:t>
            </a:r>
            <a:endParaRPr lang="en-US" sz="42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3379" y="1699617"/>
            <a:ext cx="1623536" cy="122181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343" y="2271713"/>
            <a:ext cx="303490" cy="37933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62657" y="1915358"/>
            <a:ext cx="2697837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KPIs Avanzados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5062657" y="2381964"/>
            <a:ext cx="3302198" cy="323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Cálculo de márgenes, crecimiento.</a:t>
            </a:r>
            <a:endParaRPr lang="en-US" sz="1650" dirty="0"/>
          </a:p>
        </p:txBody>
      </p:sp>
      <p:sp>
        <p:nvSpPr>
          <p:cNvPr id="7" name="Shape 3"/>
          <p:cNvSpPr/>
          <p:nvPr/>
        </p:nvSpPr>
        <p:spPr>
          <a:xfrm>
            <a:off x="4900851" y="2933105"/>
            <a:ext cx="8920282" cy="15240"/>
          </a:xfrm>
          <a:prstGeom prst="roundRect">
            <a:avLst>
              <a:gd name="adj" fmla="val 594824"/>
            </a:avLst>
          </a:prstGeom>
          <a:solidFill>
            <a:srgbClr val="BFD3D8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611" y="2975372"/>
            <a:ext cx="3247073" cy="1221819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343" y="3396615"/>
            <a:ext cx="303490" cy="37933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74425" y="3191113"/>
            <a:ext cx="2697837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Medidas Clave</a:t>
            </a:r>
            <a:endParaRPr lang="en-US" sz="2100" dirty="0"/>
          </a:p>
        </p:txBody>
      </p:sp>
      <p:sp>
        <p:nvSpPr>
          <p:cNvPr id="11" name="Text 5"/>
          <p:cNvSpPr/>
          <p:nvPr/>
        </p:nvSpPr>
        <p:spPr>
          <a:xfrm>
            <a:off x="5874425" y="3657719"/>
            <a:ext cx="2900005" cy="323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SUM, CALCULATE, promedios.</a:t>
            </a:r>
            <a:endParaRPr lang="en-US" sz="1650" dirty="0"/>
          </a:p>
        </p:txBody>
      </p:sp>
      <p:sp>
        <p:nvSpPr>
          <p:cNvPr id="12" name="Shape 6"/>
          <p:cNvSpPr/>
          <p:nvPr/>
        </p:nvSpPr>
        <p:spPr>
          <a:xfrm>
            <a:off x="5712619" y="4208859"/>
            <a:ext cx="8108513" cy="15240"/>
          </a:xfrm>
          <a:prstGeom prst="roundRect">
            <a:avLst>
              <a:gd name="adj" fmla="val 594824"/>
            </a:avLst>
          </a:prstGeom>
          <a:solidFill>
            <a:srgbClr val="BFD3D8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843" y="4251127"/>
            <a:ext cx="4870609" cy="1221819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3343" y="4672370"/>
            <a:ext cx="303490" cy="379333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6193" y="4466868"/>
            <a:ext cx="2195870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DAX</a:t>
            </a:r>
            <a:endParaRPr lang="en-US" sz="2100" dirty="0"/>
          </a:p>
        </p:txBody>
      </p:sp>
      <p:sp>
        <p:nvSpPr>
          <p:cNvPr id="16" name="Text 8"/>
          <p:cNvSpPr/>
          <p:nvPr/>
        </p:nvSpPr>
        <p:spPr>
          <a:xfrm>
            <a:off x="6686193" y="4933474"/>
            <a:ext cx="2195870" cy="323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Lenguaje para análisis.</a:t>
            </a:r>
            <a:endParaRPr lang="en-US" sz="1650" dirty="0"/>
          </a:p>
        </p:txBody>
      </p:sp>
      <p:sp>
        <p:nvSpPr>
          <p:cNvPr id="17" name="Shape 9"/>
          <p:cNvSpPr/>
          <p:nvPr/>
        </p:nvSpPr>
        <p:spPr>
          <a:xfrm>
            <a:off x="6524387" y="5484614"/>
            <a:ext cx="7296745" cy="15240"/>
          </a:xfrm>
          <a:prstGeom prst="roundRect">
            <a:avLst>
              <a:gd name="adj" fmla="val 594824"/>
            </a:avLst>
          </a:prstGeom>
          <a:solidFill>
            <a:srgbClr val="BFD3D8"/>
          </a:solidFill>
          <a:ln/>
        </p:spPr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75" y="5526881"/>
            <a:ext cx="6494264" cy="1221819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3462" y="5948124"/>
            <a:ext cx="303490" cy="379333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8080" y="5742623"/>
            <a:ext cx="1888927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Relaciones</a:t>
            </a:r>
            <a:endParaRPr lang="en-US" sz="2100" dirty="0"/>
          </a:p>
        </p:txBody>
      </p:sp>
      <p:sp>
        <p:nvSpPr>
          <p:cNvPr id="21" name="Text 11"/>
          <p:cNvSpPr/>
          <p:nvPr/>
        </p:nvSpPr>
        <p:spPr>
          <a:xfrm>
            <a:off x="7498080" y="6209228"/>
            <a:ext cx="1888927" cy="323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Conexión de tablas.</a:t>
            </a:r>
            <a:endParaRPr lang="en-US" sz="1650" dirty="0"/>
          </a:p>
        </p:txBody>
      </p:sp>
      <p:sp>
        <p:nvSpPr>
          <p:cNvPr id="22" name="Text 12"/>
          <p:cNvSpPr/>
          <p:nvPr/>
        </p:nvSpPr>
        <p:spPr>
          <a:xfrm>
            <a:off x="755333" y="6991469"/>
            <a:ext cx="13119735" cy="647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Crear relaciones y usar DAX (Data Analysis Expressions) es crucial. Los modelos bien diseñados optimizan el rendimiento, reduciendo el tiempo de carga del informe en un 80% y permitiendo KPIs avanzados.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58885"/>
            <a:ext cx="96675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Visualizaciones Interactivas y Paneles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410" y="2867263"/>
            <a:ext cx="4221599" cy="2721888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460" y="2867263"/>
            <a:ext cx="4221599" cy="2721888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510" y="2867263"/>
            <a:ext cx="4221599" cy="272188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93790" y="5990273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Diseñe informes con gráficos, tablas y tarjetas. Utilice visualizaciones estándar y personalización para una mejor comprensión. Los paneles consolidan KPIs clave, y los informes dinámicos permiten una exploración profunda mediante filtros cruzados.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9228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9383" y="3396020"/>
            <a:ext cx="12735520" cy="695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50"/>
              </a:lnSpc>
              <a:buNone/>
            </a:pPr>
            <a:r>
              <a:rPr lang="en-US" sz="43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Conclusión: Impulsando la Inteligencia de Negocio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779383" y="4537234"/>
            <a:ext cx="4171593" cy="734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750"/>
              </a:lnSpc>
              <a:buNone/>
            </a:pPr>
            <a:r>
              <a:rPr lang="en-US" sz="57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75%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1473279" y="5550337"/>
            <a:ext cx="2783681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Mayor Eficiencia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79383" y="6031825"/>
            <a:ext cx="4171593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Reportada por usuarios de Power BI.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29344" y="4537234"/>
            <a:ext cx="4171593" cy="734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750"/>
              </a:lnSpc>
              <a:buNone/>
            </a:pPr>
            <a:r>
              <a:rPr lang="en-US" sz="57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100%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5923240" y="5550337"/>
            <a:ext cx="2783681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Datos en Ventaja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5229344" y="6031825"/>
            <a:ext cx="4171593" cy="667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Transforme su información en competitividad.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679305" y="4537234"/>
            <a:ext cx="4171593" cy="734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750"/>
              </a:lnSpc>
              <a:buNone/>
            </a:pPr>
            <a:r>
              <a:rPr lang="en-US" sz="57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1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10373201" y="5550337"/>
            <a:ext cx="2783681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Cultura de Datos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9679305" y="6031825"/>
            <a:ext cx="4171593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Fomente decisiones basadas en hechos.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79383" y="6950273"/>
            <a:ext cx="13071634" cy="667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Power BI democratiza el acceso a los datos, facilitando una cultura de toma de decisiones informada. Invierta en Power BI para transformar sus datos en una ventaja competitiva sostenible y capacite a sus equipos para una mayor eficiencia.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2025-06-17T02:30:42Z</dcterms:created>
  <dcterms:modified xsi:type="dcterms:W3CDTF">2025-06-17T02:30:42Z</dcterms:modified>
</cp:coreProperties>
</file>