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98" r:id="rId5"/>
    <p:sldId id="300" r:id="rId6"/>
    <p:sldId id="303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88"/>
    <p:restoredTop sz="86518"/>
  </p:normalViewPr>
  <p:slideViewPr>
    <p:cSldViewPr snapToGrid="0">
      <p:cViewPr>
        <p:scale>
          <a:sx n="110" d="100"/>
          <a:sy n="110" d="100"/>
        </p:scale>
        <p:origin x="648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5B20B-A5B6-2347-90E6-C44F46BE1BC9}" type="datetimeFigureOut">
              <a:rPr lang="es-EC" smtClean="0"/>
              <a:t>12/10/23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F50FE-D5F1-6C40-AA8F-979A8537FC8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40164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9F50FE-D5F1-6C40-AA8F-979A8537FC85}" type="slidenum">
              <a:rPr lang="es-EC" smtClean="0"/>
              <a:t>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82495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9F50FE-D5F1-6C40-AA8F-979A8537FC85}" type="slidenum">
              <a:rPr lang="es-EC" smtClean="0"/>
              <a:t>3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80938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9F50FE-D5F1-6C40-AA8F-979A8537FC85}" type="slidenum">
              <a:rPr lang="es-EC" smtClean="0"/>
              <a:t>5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71883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E900D6-EE7B-674C-C37A-77123BF39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E622EE-36AD-50A6-1346-558E782293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1BD13D-69B1-980C-4BE4-B581FB259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2772-BE1D-B548-86E6-6D220AE611AD}" type="datetimeFigureOut">
              <a:rPr lang="es-EC" smtClean="0"/>
              <a:t>12/10/23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2C6CBA-36AA-583C-BA8E-6FD8D902B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CCF5A7-039A-1DD9-DF89-F9FA346A6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5E25-9ED7-E242-BD8F-2319FD6719F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63103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62EDEE-8440-3C20-C6B9-572D6A0F0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A4082D5-A0BE-70E1-15EC-25458D4C2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DDD02D-032B-C121-A7E7-495E337A0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2772-BE1D-B548-86E6-6D220AE611AD}" type="datetimeFigureOut">
              <a:rPr lang="es-EC" smtClean="0"/>
              <a:t>12/10/23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5ED197-0F56-C8E1-5568-3071D2344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14D9DD-CEE9-F829-7FAF-BD9602CB2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5E25-9ED7-E242-BD8F-2319FD6719F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81913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3EF882F-4F50-FA22-AD00-3E0E2207E8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CB26ACD-3E20-C6D5-50C4-EE067B6916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753CC1-4800-A200-9C16-85B5E1A68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2772-BE1D-B548-86E6-6D220AE611AD}" type="datetimeFigureOut">
              <a:rPr lang="es-EC" smtClean="0"/>
              <a:t>12/10/23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49700D-F3F4-FB4A-D3AA-3F5A2B8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C1DE85-D3DA-DCA9-60E5-1F5EA7ECB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5E25-9ED7-E242-BD8F-2319FD6719F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4565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C1D0B-8466-A4D1-4E8F-379AAEEE0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5393A4-C495-A225-AEF6-210083835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95B764-6804-3E24-43EC-DBDA7EC24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2772-BE1D-B548-86E6-6D220AE611AD}" type="datetimeFigureOut">
              <a:rPr lang="es-EC" smtClean="0"/>
              <a:t>12/10/23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914BE1-D1A0-4776-46EF-A7A868C15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6FA42F-7665-A82E-6FDD-951FFF227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5E25-9ED7-E242-BD8F-2319FD6719F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3055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A36051-55E3-68FA-A072-D34934283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30900D-6067-23B8-3E17-C931E887B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3DF93F-9D8D-A0A5-E92F-A5AA56326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2772-BE1D-B548-86E6-6D220AE611AD}" type="datetimeFigureOut">
              <a:rPr lang="es-EC" smtClean="0"/>
              <a:t>12/10/23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AD9354-5734-39F0-5E13-AC402BC06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326C22-FE42-8CA6-CCCB-7BC7AD710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5E25-9ED7-E242-BD8F-2319FD6719F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56668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B9A72C-0E64-8CD5-4C9E-09A3FBDB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D462D2-4627-33CB-C3C6-E1F45C043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136591-9B5D-C523-57A7-FD60E3AFF2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D85969-D70E-8BC1-600E-49F656275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2772-BE1D-B548-86E6-6D220AE611AD}" type="datetimeFigureOut">
              <a:rPr lang="es-EC" smtClean="0"/>
              <a:t>12/10/23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11157E-FB7D-9C34-DCE9-56A8B664E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B02B71-CB9E-DB48-B5BA-A0CA08F9A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5E25-9ED7-E242-BD8F-2319FD6719F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7042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286DFD-6178-8F1D-61A7-90D903689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62FEE4-7F51-9A18-DE9B-4982677B3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E5E1CA0-3691-F366-3352-81D5F8310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8605DC8-FD34-313F-DE01-385CD1C9FA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7272D3B-4A75-F375-78F0-A041B27C48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C221847-9DB6-6C92-E0EC-848F9A420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2772-BE1D-B548-86E6-6D220AE611AD}" type="datetimeFigureOut">
              <a:rPr lang="es-EC" smtClean="0"/>
              <a:t>12/10/23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32C10A6-DA38-9664-316E-5663C7FD5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31F20AE-4C31-E4C7-D66F-387F80F10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5E25-9ED7-E242-BD8F-2319FD6719F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5504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5DA4E1-ECA2-61ED-2166-4F87D6E42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94D154E-CEE4-61BC-7397-E6E58B310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2772-BE1D-B548-86E6-6D220AE611AD}" type="datetimeFigureOut">
              <a:rPr lang="es-EC" smtClean="0"/>
              <a:t>12/10/23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3945B92-BFA1-D624-FF3C-1AA95A0AE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EDA8FF-F5D4-95AF-E0E5-615D195BD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5E25-9ED7-E242-BD8F-2319FD6719F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01412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B7FA607-6F12-26F9-53A4-3F79385FC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2772-BE1D-B548-86E6-6D220AE611AD}" type="datetimeFigureOut">
              <a:rPr lang="es-EC" smtClean="0"/>
              <a:t>12/10/23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75C8755-4F7E-013D-E83D-0771EC30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AF70659-4D27-723F-BC9D-03DA9DB34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5E25-9ED7-E242-BD8F-2319FD6719F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1475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D0B023-5BF2-BDBF-2225-EAAFD1650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A9EF1D-10C7-F3A5-D652-53979A53D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04F3E8-D092-E3CD-86A1-2C09ECD22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E2854C-D57F-4DE2-1C95-0D5E829F9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2772-BE1D-B548-86E6-6D220AE611AD}" type="datetimeFigureOut">
              <a:rPr lang="es-EC" smtClean="0"/>
              <a:t>12/10/23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2AF2B8-3095-9209-C22E-ED508BDF4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D6B796-3AA2-642C-3244-00ABC0888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5E25-9ED7-E242-BD8F-2319FD6719F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68039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97A5A-E166-6D61-9B0D-605EC7976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81D2BEB-37FE-2333-F62F-7CB0F32159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C1B3079-BD95-49DD-1F20-6979F594A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ED8023-31D2-7CCD-E162-49E12345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C2772-BE1D-B548-86E6-6D220AE611AD}" type="datetimeFigureOut">
              <a:rPr lang="es-EC" smtClean="0"/>
              <a:t>12/10/23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8BC7AA7-65D9-025B-91CF-3386F1460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A068AF-9E0B-E64C-D507-5C032E421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95E25-9ED7-E242-BD8F-2319FD6719F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59082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ABCCC33-4F42-363A-7D1B-A7F6938ED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DE3B37-B0CB-CF29-8EDD-BD89417C0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7450CB-72CF-9B6D-A729-054818AD27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C2772-BE1D-B548-86E6-6D220AE611AD}" type="datetimeFigureOut">
              <a:rPr lang="es-EC" smtClean="0"/>
              <a:t>12/10/23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F64B9E-B119-9A25-9572-3099C0E830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E6A99F-AB29-4707-1CC2-065A98DA7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95E25-9ED7-E242-BD8F-2319FD6719F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9755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7E9E47-8AAE-C028-146D-0E06133AF3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0A8461-0754-4CF0-627A-7EF049A28F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579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6F3C6B-6541-116E-ABF8-01B1B9249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Agrupación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767ECA4-F729-7F2D-2E7F-D7A80F76E467}"/>
              </a:ext>
            </a:extLst>
          </p:cNvPr>
          <p:cNvSpPr txBox="1"/>
          <p:nvPr/>
        </p:nvSpPr>
        <p:spPr>
          <a:xfrm>
            <a:off x="838200" y="3059668"/>
            <a:ext cx="13721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Dolor en </a:t>
            </a:r>
          </a:p>
          <a:p>
            <a:r>
              <a:rPr lang="es-EC" dirty="0"/>
              <a:t>hipocondrio </a:t>
            </a:r>
          </a:p>
          <a:p>
            <a:r>
              <a:rPr lang="es-EC" dirty="0"/>
              <a:t>derecho: 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14D8CF24-1666-D517-BF01-5965323FBC74}"/>
              </a:ext>
            </a:extLst>
          </p:cNvPr>
          <p:cNvCxnSpPr/>
          <p:nvPr/>
        </p:nvCxnSpPr>
        <p:spPr>
          <a:xfrm flipV="1">
            <a:off x="2404533" y="2777067"/>
            <a:ext cx="530578" cy="651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5F4EE8AE-763E-22F5-29DC-4BC309E15CEA}"/>
              </a:ext>
            </a:extLst>
          </p:cNvPr>
          <p:cNvCxnSpPr>
            <a:cxnSpLocks/>
          </p:cNvCxnSpPr>
          <p:nvPr/>
        </p:nvCxnSpPr>
        <p:spPr>
          <a:xfrm>
            <a:off x="2404533" y="3429000"/>
            <a:ext cx="530578" cy="651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64933203-1FAB-44F8-5A82-692BEAF2D475}"/>
              </a:ext>
            </a:extLst>
          </p:cNvPr>
          <p:cNvSpPr txBox="1"/>
          <p:nvPr/>
        </p:nvSpPr>
        <p:spPr>
          <a:xfrm>
            <a:off x="2935111" y="2592401"/>
            <a:ext cx="1670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Ictericia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CD2D326-33AD-36DA-04DD-123CDFFCE92C}"/>
              </a:ext>
            </a:extLst>
          </p:cNvPr>
          <p:cNvSpPr txBox="1"/>
          <p:nvPr/>
        </p:nvSpPr>
        <p:spPr>
          <a:xfrm>
            <a:off x="2935111" y="3896267"/>
            <a:ext cx="1670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Sin ictericia 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3F14AB06-21D1-B2D5-B802-6EB31D15483D}"/>
              </a:ext>
            </a:extLst>
          </p:cNvPr>
          <p:cNvCxnSpPr/>
          <p:nvPr/>
        </p:nvCxnSpPr>
        <p:spPr>
          <a:xfrm flipV="1">
            <a:off x="3810000" y="2157955"/>
            <a:ext cx="530578" cy="651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ED930B4B-B03D-20DB-1361-FD1CE2E7AD8F}"/>
              </a:ext>
            </a:extLst>
          </p:cNvPr>
          <p:cNvCxnSpPr>
            <a:cxnSpLocks/>
          </p:cNvCxnSpPr>
          <p:nvPr/>
        </p:nvCxnSpPr>
        <p:spPr>
          <a:xfrm>
            <a:off x="3810000" y="2809888"/>
            <a:ext cx="530578" cy="651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66DEB25-0452-CC88-9507-515FFD1BD031}"/>
              </a:ext>
            </a:extLst>
          </p:cNvPr>
          <p:cNvSpPr txBox="1"/>
          <p:nvPr/>
        </p:nvSpPr>
        <p:spPr>
          <a:xfrm>
            <a:off x="4340578" y="1818379"/>
            <a:ext cx="19503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Elevación de</a:t>
            </a:r>
          </a:p>
          <a:p>
            <a:r>
              <a:rPr lang="es-EC" dirty="0"/>
              <a:t>hepáticas enzimas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87BFA12-92BF-7747-29F9-7E756B9DA8ED}"/>
              </a:ext>
            </a:extLst>
          </p:cNvPr>
          <p:cNvSpPr txBox="1"/>
          <p:nvPr/>
        </p:nvSpPr>
        <p:spPr>
          <a:xfrm>
            <a:off x="4340578" y="3135854"/>
            <a:ext cx="19503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Sin elevación de</a:t>
            </a:r>
          </a:p>
          <a:p>
            <a:r>
              <a:rPr lang="es-EC" dirty="0"/>
              <a:t>hepáticas enzimas 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B46C6C47-D855-8DA6-EF1A-0767C6030F76}"/>
              </a:ext>
            </a:extLst>
          </p:cNvPr>
          <p:cNvCxnSpPr/>
          <p:nvPr/>
        </p:nvCxnSpPr>
        <p:spPr>
          <a:xfrm flipV="1">
            <a:off x="6251409" y="1461232"/>
            <a:ext cx="530578" cy="651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007823D2-49AB-9CC2-6011-7125056C9FB9}"/>
              </a:ext>
            </a:extLst>
          </p:cNvPr>
          <p:cNvCxnSpPr>
            <a:cxnSpLocks/>
          </p:cNvCxnSpPr>
          <p:nvPr/>
        </p:nvCxnSpPr>
        <p:spPr>
          <a:xfrm>
            <a:off x="6251409" y="2113165"/>
            <a:ext cx="530578" cy="651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B4CAD3F-74B3-B32D-AE1A-26E89A5C0D8E}"/>
              </a:ext>
            </a:extLst>
          </p:cNvPr>
          <p:cNvSpPr txBox="1"/>
          <p:nvPr/>
        </p:nvSpPr>
        <p:spPr>
          <a:xfrm>
            <a:off x="6781987" y="1099087"/>
            <a:ext cx="152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Sin FAL ni GGT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964D22F-4B21-A34C-F0DC-7EB4275A6236}"/>
              </a:ext>
            </a:extLst>
          </p:cNvPr>
          <p:cNvSpPr txBox="1"/>
          <p:nvPr/>
        </p:nvSpPr>
        <p:spPr>
          <a:xfrm>
            <a:off x="6902432" y="2580432"/>
            <a:ext cx="1541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Con FAL y GGT</a:t>
            </a:r>
          </a:p>
        </p:txBody>
      </p: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7DB0BD95-84B6-98AC-4E3A-A8BD4771A9E9}"/>
              </a:ext>
            </a:extLst>
          </p:cNvPr>
          <p:cNvCxnSpPr/>
          <p:nvPr/>
        </p:nvCxnSpPr>
        <p:spPr>
          <a:xfrm>
            <a:off x="8427529" y="1283753"/>
            <a:ext cx="626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EAFAC2AF-ECEE-9E05-7DD0-53FFC1F62C96}"/>
              </a:ext>
            </a:extLst>
          </p:cNvPr>
          <p:cNvCxnSpPr/>
          <p:nvPr/>
        </p:nvCxnSpPr>
        <p:spPr>
          <a:xfrm>
            <a:off x="8436182" y="2809888"/>
            <a:ext cx="626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AE5E74D-4129-6DB3-3338-BFAE438A50D0}"/>
              </a:ext>
            </a:extLst>
          </p:cNvPr>
          <p:cNvSpPr txBox="1"/>
          <p:nvPr/>
        </p:nvSpPr>
        <p:spPr>
          <a:xfrm>
            <a:off x="9174134" y="1066142"/>
            <a:ext cx="10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Hepatitis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5CE0A2A5-8893-C1BB-F7B6-02EB74CD7342}"/>
              </a:ext>
            </a:extLst>
          </p:cNvPr>
          <p:cNvSpPr txBox="1"/>
          <p:nvPr/>
        </p:nvSpPr>
        <p:spPr>
          <a:xfrm>
            <a:off x="9256889" y="2611039"/>
            <a:ext cx="1208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Colestasis 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A275242-8DF9-B288-837C-BF6AD34C094C}"/>
              </a:ext>
            </a:extLst>
          </p:cNvPr>
          <p:cNvSpPr txBox="1"/>
          <p:nvPr/>
        </p:nvSpPr>
        <p:spPr>
          <a:xfrm>
            <a:off x="2746875" y="2900417"/>
            <a:ext cx="13163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050" dirty="0"/>
              <a:t>(hiperbilirrubinemia)</a:t>
            </a:r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A2FDD8B3-4DC1-231F-0777-FBCA9F94011C}"/>
              </a:ext>
            </a:extLst>
          </p:cNvPr>
          <p:cNvCxnSpPr>
            <a:cxnSpLocks/>
          </p:cNvCxnSpPr>
          <p:nvPr/>
        </p:nvCxnSpPr>
        <p:spPr>
          <a:xfrm>
            <a:off x="9712647" y="332126"/>
            <a:ext cx="0" cy="31892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6821C718-D887-FFDB-9385-0D9AE269C909}"/>
              </a:ext>
            </a:extLst>
          </p:cNvPr>
          <p:cNvSpPr txBox="1"/>
          <p:nvPr/>
        </p:nvSpPr>
        <p:spPr>
          <a:xfrm>
            <a:off x="8522392" y="332126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Primaria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E2FB5FB2-8BAC-01A3-F40F-0E1F08836F76}"/>
              </a:ext>
            </a:extLst>
          </p:cNvPr>
          <p:cNvSpPr txBox="1"/>
          <p:nvPr/>
        </p:nvSpPr>
        <p:spPr>
          <a:xfrm>
            <a:off x="9927956" y="329802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Secundaria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698EEC40-7CFF-7C22-EB85-B43E406CAF58}"/>
              </a:ext>
            </a:extLst>
          </p:cNvPr>
          <p:cNvSpPr txBox="1"/>
          <p:nvPr/>
        </p:nvSpPr>
        <p:spPr>
          <a:xfrm>
            <a:off x="10415203" y="774674"/>
            <a:ext cx="4958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400" dirty="0"/>
              <a:t>HAV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50EB14FD-45FA-4CAF-CB89-396AA1FC457E}"/>
              </a:ext>
            </a:extLst>
          </p:cNvPr>
          <p:cNvSpPr txBox="1"/>
          <p:nvPr/>
        </p:nvSpPr>
        <p:spPr>
          <a:xfrm>
            <a:off x="8503267" y="658574"/>
            <a:ext cx="12923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400" dirty="0"/>
              <a:t>Colangitis</a:t>
            </a:r>
          </a:p>
          <a:p>
            <a:r>
              <a:rPr lang="es-EC" sz="1400" dirty="0"/>
              <a:t>biliar primaria  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E674ADE2-1E60-CDAE-340E-15C33369867D}"/>
              </a:ext>
            </a:extLst>
          </p:cNvPr>
          <p:cNvSpPr txBox="1"/>
          <p:nvPr/>
        </p:nvSpPr>
        <p:spPr>
          <a:xfrm>
            <a:off x="9914890" y="2966157"/>
            <a:ext cx="1076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400" dirty="0"/>
              <a:t>Litiasis </a:t>
            </a:r>
          </a:p>
          <a:p>
            <a:r>
              <a:rPr lang="es-EC" sz="1400" dirty="0"/>
              <a:t>Gestacional 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DF12C9C0-4886-61BC-B064-B5C9DFCA7F81}"/>
              </a:ext>
            </a:extLst>
          </p:cNvPr>
          <p:cNvSpPr txBox="1"/>
          <p:nvPr/>
        </p:nvSpPr>
        <p:spPr>
          <a:xfrm>
            <a:off x="8844746" y="3089843"/>
            <a:ext cx="753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400" dirty="0"/>
              <a:t>Klatskin</a:t>
            </a:r>
          </a:p>
        </p:txBody>
      </p:sp>
    </p:spTree>
    <p:extLst>
      <p:ext uri="{BB962C8B-B14F-4D97-AF65-F5344CB8AC3E}">
        <p14:creationId xmlns:p14="http://schemas.microsoft.com/office/powerpoint/2010/main" val="226056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3" grpId="0"/>
      <p:bldP spid="14" grpId="0"/>
      <p:bldP spid="20" grpId="0"/>
      <p:bldP spid="21" grpId="0"/>
      <p:bldP spid="25" grpId="0"/>
      <p:bldP spid="26" grpId="0"/>
      <p:bldP spid="27" grpId="0"/>
      <p:bldP spid="31" grpId="0"/>
      <p:bldP spid="32" grpId="0"/>
      <p:bldP spid="33" grpId="0"/>
      <p:bldP spid="34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5EF3B4B8-1A40-1997-D94B-4589520DD7D1}"/>
              </a:ext>
            </a:extLst>
          </p:cNvPr>
          <p:cNvCxnSpPr/>
          <p:nvPr/>
        </p:nvCxnSpPr>
        <p:spPr>
          <a:xfrm>
            <a:off x="587022" y="3070578"/>
            <a:ext cx="107131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EA01DB3D-81A9-49D9-D941-03E3979B5C58}"/>
              </a:ext>
            </a:extLst>
          </p:cNvPr>
          <p:cNvSpPr txBox="1"/>
          <p:nvPr/>
        </p:nvSpPr>
        <p:spPr>
          <a:xfrm>
            <a:off x="587022" y="2156179"/>
            <a:ext cx="1376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Neurologico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2A56E7C-F3B3-2D03-A91E-4E6991C8DAAC}"/>
              </a:ext>
            </a:extLst>
          </p:cNvPr>
          <p:cNvSpPr txBox="1"/>
          <p:nvPr/>
        </p:nvSpPr>
        <p:spPr>
          <a:xfrm>
            <a:off x="587022" y="3787422"/>
            <a:ext cx="170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No Neurologico 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BA42CD33-7D13-0D88-E154-0879047D0466}"/>
              </a:ext>
            </a:extLst>
          </p:cNvPr>
          <p:cNvCxnSpPr/>
          <p:nvPr/>
        </p:nvCxnSpPr>
        <p:spPr>
          <a:xfrm>
            <a:off x="2765778" y="485422"/>
            <a:ext cx="0" cy="5373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C425E10C-72F7-CEFF-758B-229002D92313}"/>
              </a:ext>
            </a:extLst>
          </p:cNvPr>
          <p:cNvSpPr txBox="1"/>
          <p:nvPr/>
        </p:nvSpPr>
        <p:spPr>
          <a:xfrm>
            <a:off x="1888221" y="451556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Agudo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4C70A7E-8EF0-5D0E-1A25-4E10B4A76687}"/>
              </a:ext>
            </a:extLst>
          </p:cNvPr>
          <p:cNvSpPr txBox="1"/>
          <p:nvPr/>
        </p:nvSpPr>
        <p:spPr>
          <a:xfrm>
            <a:off x="2851131" y="451556"/>
            <a:ext cx="898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Crónico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FFFCE4E9-55B9-2F88-1CE5-391D02AA518F}"/>
              </a:ext>
            </a:extLst>
          </p:cNvPr>
          <p:cNvCxnSpPr/>
          <p:nvPr/>
        </p:nvCxnSpPr>
        <p:spPr>
          <a:xfrm>
            <a:off x="5971822" y="485421"/>
            <a:ext cx="0" cy="5373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2BCBBD7-9BE2-7BE3-A044-D75E82B2AF90}"/>
              </a:ext>
            </a:extLst>
          </p:cNvPr>
          <p:cNvSpPr txBox="1"/>
          <p:nvPr/>
        </p:nvSpPr>
        <p:spPr>
          <a:xfrm>
            <a:off x="4821977" y="451556"/>
            <a:ext cx="10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Continuo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4599A43-0E94-D342-CF3A-566490F59AFD}"/>
              </a:ext>
            </a:extLst>
          </p:cNvPr>
          <p:cNvSpPr txBox="1"/>
          <p:nvPr/>
        </p:nvSpPr>
        <p:spPr>
          <a:xfrm>
            <a:off x="6096000" y="451556"/>
            <a:ext cx="1075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Episodico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6811223F-37B2-BCD0-DFB6-737F07B476F9}"/>
              </a:ext>
            </a:extLst>
          </p:cNvPr>
          <p:cNvCxnSpPr/>
          <p:nvPr/>
        </p:nvCxnSpPr>
        <p:spPr>
          <a:xfrm>
            <a:off x="9138356" y="636222"/>
            <a:ext cx="0" cy="5373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C51D99A7-BBA9-1A6E-F15F-38A11A79CFF1}"/>
              </a:ext>
            </a:extLst>
          </p:cNvPr>
          <p:cNvSpPr txBox="1"/>
          <p:nvPr/>
        </p:nvSpPr>
        <p:spPr>
          <a:xfrm>
            <a:off x="8165841" y="485421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Primario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2EDE18E8-83C3-4018-5B2C-1D092FED39F1}"/>
              </a:ext>
            </a:extLst>
          </p:cNvPr>
          <p:cNvSpPr txBox="1"/>
          <p:nvPr/>
        </p:nvSpPr>
        <p:spPr>
          <a:xfrm>
            <a:off x="9216858" y="485421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Secundario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A8053279-B64A-5E38-9A15-E7CD7C2E8A3E}"/>
              </a:ext>
            </a:extLst>
          </p:cNvPr>
          <p:cNvSpPr txBox="1"/>
          <p:nvPr/>
        </p:nvSpPr>
        <p:spPr>
          <a:xfrm>
            <a:off x="7889667" y="5909733"/>
            <a:ext cx="38890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3200" dirty="0">
                <a:solidFill>
                  <a:srgbClr val="FF0000"/>
                </a:solidFill>
              </a:rPr>
              <a:t>Características clínicas</a:t>
            </a:r>
          </a:p>
        </p:txBody>
      </p:sp>
    </p:spTree>
    <p:extLst>
      <p:ext uri="{BB962C8B-B14F-4D97-AF65-F5344CB8AC3E}">
        <p14:creationId xmlns:p14="http://schemas.microsoft.com/office/powerpoint/2010/main" val="83483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5" grpId="0"/>
      <p:bldP spid="16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ítulo 1"/>
          <p:cNvSpPr>
            <a:spLocks noGrp="1"/>
          </p:cNvSpPr>
          <p:nvPr>
            <p:ph type="title"/>
          </p:nvPr>
        </p:nvSpPr>
        <p:spPr>
          <a:xfrm>
            <a:off x="260350" y="-273050"/>
            <a:ext cx="10515600" cy="1325563"/>
          </a:xfrm>
        </p:spPr>
        <p:txBody>
          <a:bodyPr>
            <a:normAutofit/>
          </a:bodyPr>
          <a:lstStyle/>
          <a:p>
            <a:r>
              <a:rPr lang="es-AR" sz="3600" dirty="0"/>
              <a:t>Características clínicas polineuropatías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876425" y="1395413"/>
            <a:ext cx="2382838" cy="1666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+mn-lt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646613" y="1398588"/>
            <a:ext cx="2381250" cy="166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+mn-lt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415213" y="1430338"/>
            <a:ext cx="2382837" cy="16652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+mn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876425" y="3251200"/>
            <a:ext cx="2382838" cy="16652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+mn-lt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646613" y="3251200"/>
            <a:ext cx="2381250" cy="16652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+mn-lt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7415213" y="3251200"/>
            <a:ext cx="2382837" cy="16652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+mn-lt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876425" y="5102225"/>
            <a:ext cx="2382838" cy="16652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+mn-lt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646613" y="5102225"/>
            <a:ext cx="2381250" cy="16652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+mn-lt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7415213" y="5102225"/>
            <a:ext cx="2382837" cy="16652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+mn-lt"/>
            </a:endParaRPr>
          </a:p>
        </p:txBody>
      </p:sp>
      <p:sp>
        <p:nvSpPr>
          <p:cNvPr id="14" name="CuadroTexto 13"/>
          <p:cNvSpPr txBox="1">
            <a:spLocks noChangeArrowheads="1"/>
          </p:cNvSpPr>
          <p:nvPr/>
        </p:nvSpPr>
        <p:spPr bwMode="auto">
          <a:xfrm>
            <a:off x="2133600" y="927100"/>
            <a:ext cx="1870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>
                <a:latin typeface="Calibri" pitchFamily="34" charset="0"/>
              </a:rPr>
              <a:t>Sensitivo y motor </a:t>
            </a:r>
          </a:p>
        </p:txBody>
      </p:sp>
      <p:sp>
        <p:nvSpPr>
          <p:cNvPr id="15" name="CuadroTexto 14"/>
          <p:cNvSpPr txBox="1">
            <a:spLocks noChangeArrowheads="1"/>
          </p:cNvSpPr>
          <p:nvPr/>
        </p:nvSpPr>
        <p:spPr bwMode="auto">
          <a:xfrm>
            <a:off x="5421313" y="936625"/>
            <a:ext cx="831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>
                <a:latin typeface="Calibri" pitchFamily="34" charset="0"/>
              </a:rPr>
              <a:t>Motor </a:t>
            </a:r>
          </a:p>
        </p:txBody>
      </p:sp>
      <p:sp>
        <p:nvSpPr>
          <p:cNvPr id="16" name="CuadroTexto 15"/>
          <p:cNvSpPr txBox="1">
            <a:spLocks noChangeArrowheads="1"/>
          </p:cNvSpPr>
          <p:nvPr/>
        </p:nvSpPr>
        <p:spPr bwMode="auto">
          <a:xfrm>
            <a:off x="8067675" y="946150"/>
            <a:ext cx="10779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>
                <a:latin typeface="Calibri" pitchFamily="34" charset="0"/>
              </a:rPr>
              <a:t>Sensitivo </a:t>
            </a:r>
          </a:p>
        </p:txBody>
      </p:sp>
      <p:sp>
        <p:nvSpPr>
          <p:cNvPr id="17" name="CuadroTexto 16"/>
          <p:cNvSpPr txBox="1">
            <a:spLocks noChangeArrowheads="1"/>
          </p:cNvSpPr>
          <p:nvPr/>
        </p:nvSpPr>
        <p:spPr bwMode="auto">
          <a:xfrm>
            <a:off x="30163" y="3898900"/>
            <a:ext cx="1758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>
                <a:latin typeface="Calibri" pitchFamily="34" charset="0"/>
              </a:rPr>
              <a:t>Proximal y distal </a:t>
            </a:r>
          </a:p>
        </p:txBody>
      </p:sp>
      <p:sp>
        <p:nvSpPr>
          <p:cNvPr id="18" name="CuadroTexto 17"/>
          <p:cNvSpPr txBox="1">
            <a:spLocks noChangeArrowheads="1"/>
          </p:cNvSpPr>
          <p:nvPr/>
        </p:nvSpPr>
        <p:spPr bwMode="auto">
          <a:xfrm>
            <a:off x="909638" y="5749925"/>
            <a:ext cx="757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>
                <a:latin typeface="Calibri" pitchFamily="34" charset="0"/>
              </a:rPr>
              <a:t>Distal </a:t>
            </a:r>
          </a:p>
        </p:txBody>
      </p:sp>
      <p:sp>
        <p:nvSpPr>
          <p:cNvPr id="19" name="CuadroTexto 18"/>
          <p:cNvSpPr txBox="1">
            <a:spLocks noChangeArrowheads="1"/>
          </p:cNvSpPr>
          <p:nvPr/>
        </p:nvSpPr>
        <p:spPr bwMode="auto">
          <a:xfrm>
            <a:off x="571500" y="2106613"/>
            <a:ext cx="1050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>
                <a:latin typeface="Calibri" pitchFamily="34" charset="0"/>
              </a:rPr>
              <a:t>Proximal </a:t>
            </a:r>
          </a:p>
        </p:txBody>
      </p:sp>
      <p:cxnSp>
        <p:nvCxnSpPr>
          <p:cNvPr id="21" name="Conector recto 20"/>
          <p:cNvCxnSpPr>
            <a:cxnSpLocks/>
            <a:stCxn id="5" idx="1"/>
            <a:endCxn id="7" idx="3"/>
          </p:cNvCxnSpPr>
          <p:nvPr/>
        </p:nvCxnSpPr>
        <p:spPr>
          <a:xfrm>
            <a:off x="1876425" y="2228850"/>
            <a:ext cx="7921625" cy="34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>
            <a:cxnSpLocks/>
            <a:endCxn id="10" idx="3"/>
          </p:cNvCxnSpPr>
          <p:nvPr/>
        </p:nvCxnSpPr>
        <p:spPr>
          <a:xfrm>
            <a:off x="1876425" y="4081463"/>
            <a:ext cx="792162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cxnSpLocks/>
          </p:cNvCxnSpPr>
          <p:nvPr/>
        </p:nvCxnSpPr>
        <p:spPr>
          <a:xfrm>
            <a:off x="1876425" y="5937250"/>
            <a:ext cx="7921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/>
          <p:cNvSpPr txBox="1">
            <a:spLocks noChangeArrowheads="1"/>
          </p:cNvSpPr>
          <p:nvPr/>
        </p:nvSpPr>
        <p:spPr bwMode="auto">
          <a:xfrm>
            <a:off x="9901238" y="1693863"/>
            <a:ext cx="12398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>
                <a:latin typeface="Calibri" pitchFamily="34" charset="0"/>
              </a:rPr>
              <a:t>Simétrico </a:t>
            </a:r>
          </a:p>
          <a:p>
            <a:endParaRPr lang="es-AR">
              <a:latin typeface="Calibri" pitchFamily="34" charset="0"/>
            </a:endParaRPr>
          </a:p>
          <a:p>
            <a:endParaRPr lang="es-AR">
              <a:latin typeface="Calibri" pitchFamily="34" charset="0"/>
            </a:endParaRPr>
          </a:p>
          <a:p>
            <a:r>
              <a:rPr lang="es-AR">
                <a:latin typeface="Calibri" pitchFamily="34" charset="0"/>
              </a:rPr>
              <a:t>Asimétrico </a:t>
            </a:r>
          </a:p>
        </p:txBody>
      </p:sp>
      <p:sp>
        <p:nvSpPr>
          <p:cNvPr id="27" name="CuadroTexto 26"/>
          <p:cNvSpPr txBox="1">
            <a:spLocks noChangeArrowheads="1"/>
          </p:cNvSpPr>
          <p:nvPr/>
        </p:nvSpPr>
        <p:spPr bwMode="auto">
          <a:xfrm>
            <a:off x="9918700" y="3481388"/>
            <a:ext cx="123825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>
                <a:latin typeface="Calibri" pitchFamily="34" charset="0"/>
              </a:rPr>
              <a:t>Simétrico </a:t>
            </a:r>
          </a:p>
          <a:p>
            <a:endParaRPr lang="es-AR">
              <a:latin typeface="Calibri" pitchFamily="34" charset="0"/>
            </a:endParaRPr>
          </a:p>
          <a:p>
            <a:endParaRPr lang="es-AR">
              <a:latin typeface="Calibri" pitchFamily="34" charset="0"/>
            </a:endParaRPr>
          </a:p>
          <a:p>
            <a:r>
              <a:rPr lang="es-AR">
                <a:latin typeface="Calibri" pitchFamily="34" charset="0"/>
              </a:rPr>
              <a:t>Asimétrico </a:t>
            </a:r>
          </a:p>
        </p:txBody>
      </p:sp>
      <p:sp>
        <p:nvSpPr>
          <p:cNvPr id="28" name="CuadroTexto 27"/>
          <p:cNvSpPr txBox="1">
            <a:spLocks noChangeArrowheads="1"/>
          </p:cNvSpPr>
          <p:nvPr/>
        </p:nvSpPr>
        <p:spPr bwMode="auto">
          <a:xfrm>
            <a:off x="9901238" y="5335588"/>
            <a:ext cx="12398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>
                <a:latin typeface="Calibri" pitchFamily="34" charset="0"/>
              </a:rPr>
              <a:t>Simétrico </a:t>
            </a:r>
          </a:p>
          <a:p>
            <a:endParaRPr lang="es-AR">
              <a:latin typeface="Calibri" pitchFamily="34" charset="0"/>
            </a:endParaRPr>
          </a:p>
          <a:p>
            <a:endParaRPr lang="es-AR">
              <a:latin typeface="Calibri" pitchFamily="34" charset="0"/>
            </a:endParaRPr>
          </a:p>
          <a:p>
            <a:r>
              <a:rPr lang="es-AR">
                <a:latin typeface="Calibri" pitchFamily="34" charset="0"/>
              </a:rPr>
              <a:t>Asimétrico </a:t>
            </a:r>
          </a:p>
        </p:txBody>
      </p:sp>
      <p:sp>
        <p:nvSpPr>
          <p:cNvPr id="29" name="CuadroTexto 28"/>
          <p:cNvSpPr txBox="1">
            <a:spLocks noChangeArrowheads="1"/>
          </p:cNvSpPr>
          <p:nvPr/>
        </p:nvSpPr>
        <p:spPr bwMode="auto">
          <a:xfrm>
            <a:off x="1824038" y="2470150"/>
            <a:ext cx="2555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b="1">
                <a:latin typeface="Calibri" pitchFamily="34" charset="0"/>
              </a:rPr>
              <a:t>Afección radicular lumbosacra/plexo </a:t>
            </a:r>
          </a:p>
          <a:p>
            <a:r>
              <a:rPr lang="es-AR" sz="1200" b="1">
                <a:latin typeface="Calibri" pitchFamily="34" charset="0"/>
              </a:rPr>
              <a:t>asociado a DBT</a:t>
            </a:r>
          </a:p>
        </p:txBody>
      </p:sp>
      <p:sp>
        <p:nvSpPr>
          <p:cNvPr id="30" name="CuadroTexto 29"/>
          <p:cNvSpPr txBox="1">
            <a:spLocks noChangeArrowheads="1"/>
          </p:cNvSpPr>
          <p:nvPr/>
        </p:nvSpPr>
        <p:spPr bwMode="auto">
          <a:xfrm>
            <a:off x="4778375" y="1460500"/>
            <a:ext cx="2190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AR" sz="1200" b="1">
                <a:latin typeface="Calibri" pitchFamily="34" charset="0"/>
              </a:rPr>
              <a:t>Atrofia muscular espinal bulbar</a:t>
            </a:r>
          </a:p>
          <a:p>
            <a:pPr algn="ctr"/>
            <a:r>
              <a:rPr lang="es-AR" sz="1200" b="1">
                <a:latin typeface="Calibri" pitchFamily="34" charset="0"/>
              </a:rPr>
              <a:t>Diplegía amiotrófica braquial </a:t>
            </a:r>
          </a:p>
          <a:p>
            <a:pPr algn="ctr"/>
            <a:r>
              <a:rPr lang="es-AR" sz="1200" b="1">
                <a:latin typeface="Calibri" pitchFamily="34" charset="0"/>
              </a:rPr>
              <a:t>Miopatías </a:t>
            </a:r>
          </a:p>
        </p:txBody>
      </p:sp>
      <p:sp>
        <p:nvSpPr>
          <p:cNvPr id="31" name="CuadroTexto 30"/>
          <p:cNvSpPr txBox="1">
            <a:spLocks noChangeArrowheads="1"/>
          </p:cNvSpPr>
          <p:nvPr/>
        </p:nvSpPr>
        <p:spPr bwMode="auto">
          <a:xfrm>
            <a:off x="2747963" y="3352800"/>
            <a:ext cx="6397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1200" b="1">
                <a:latin typeface="Calibri" pitchFamily="34" charset="0"/>
              </a:rPr>
              <a:t>AIDP    </a:t>
            </a:r>
          </a:p>
          <a:p>
            <a:r>
              <a:rPr lang="es-AR" sz="1200" b="1">
                <a:latin typeface="Calibri" pitchFamily="34" charset="0"/>
              </a:rPr>
              <a:t>CIDP</a:t>
            </a:r>
          </a:p>
        </p:txBody>
      </p:sp>
      <p:sp>
        <p:nvSpPr>
          <p:cNvPr id="32" name="CuadroTexto 31"/>
          <p:cNvSpPr txBox="1">
            <a:spLocks noChangeArrowheads="1"/>
          </p:cNvSpPr>
          <p:nvPr/>
        </p:nvSpPr>
        <p:spPr bwMode="auto">
          <a:xfrm>
            <a:off x="2286000" y="4184650"/>
            <a:ext cx="16303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AR" sz="1200" b="1">
                <a:latin typeface="Calibri" pitchFamily="34" charset="0"/>
              </a:rPr>
              <a:t>Mononeuritis múltiple</a:t>
            </a:r>
          </a:p>
          <a:p>
            <a:pPr algn="ctr"/>
            <a:r>
              <a:rPr lang="es-AR" sz="1200" b="1">
                <a:latin typeface="Calibri" pitchFamily="34" charset="0"/>
              </a:rPr>
              <a:t>MADSAM</a:t>
            </a:r>
          </a:p>
          <a:p>
            <a:pPr algn="ctr"/>
            <a:r>
              <a:rPr lang="es-AR" sz="1200" b="1">
                <a:latin typeface="Calibri" pitchFamily="34" charset="0"/>
              </a:rPr>
              <a:t>HNPP</a:t>
            </a:r>
          </a:p>
        </p:txBody>
      </p:sp>
      <p:sp>
        <p:nvSpPr>
          <p:cNvPr id="33" name="CuadroTexto 32"/>
          <p:cNvSpPr txBox="1">
            <a:spLocks noChangeArrowheads="1"/>
          </p:cNvSpPr>
          <p:nvPr/>
        </p:nvSpPr>
        <p:spPr bwMode="auto">
          <a:xfrm>
            <a:off x="2036763" y="5235575"/>
            <a:ext cx="21288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AR" sz="1200" b="1">
                <a:latin typeface="Calibri" pitchFamily="34" charset="0"/>
              </a:rPr>
              <a:t>Polineuropatía distal simétrica</a:t>
            </a:r>
          </a:p>
          <a:p>
            <a:pPr algn="ctr"/>
            <a:r>
              <a:rPr lang="es-AR" sz="1200" b="1">
                <a:latin typeface="Calibri" pitchFamily="34" charset="0"/>
              </a:rPr>
              <a:t>CMT</a:t>
            </a:r>
          </a:p>
          <a:p>
            <a:pPr algn="ctr"/>
            <a:r>
              <a:rPr lang="es-AR" sz="1200" b="1">
                <a:latin typeface="Calibri" pitchFamily="34" charset="0"/>
              </a:rPr>
              <a:t>DADS</a:t>
            </a:r>
          </a:p>
        </p:txBody>
      </p:sp>
      <p:sp>
        <p:nvSpPr>
          <p:cNvPr id="34" name="CuadroTexto 33"/>
          <p:cNvSpPr txBox="1">
            <a:spLocks noChangeArrowheads="1"/>
          </p:cNvSpPr>
          <p:nvPr/>
        </p:nvSpPr>
        <p:spPr bwMode="auto">
          <a:xfrm>
            <a:off x="4538663" y="3136900"/>
            <a:ext cx="26035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AR" sz="1200" b="1">
                <a:latin typeface="Calibri" pitchFamily="34" charset="0"/>
              </a:rPr>
              <a:t>Atrofia muscular-espinal</a:t>
            </a:r>
          </a:p>
          <a:p>
            <a:pPr algn="ctr"/>
            <a:r>
              <a:rPr lang="es-AR" sz="1200" b="1">
                <a:latin typeface="Calibri" pitchFamily="34" charset="0"/>
              </a:rPr>
              <a:t>Atrofia muscular progresiva</a:t>
            </a:r>
          </a:p>
          <a:p>
            <a:pPr algn="ctr"/>
            <a:r>
              <a:rPr lang="es-AR" sz="1200" b="1">
                <a:latin typeface="Calibri" pitchFamily="34" charset="0"/>
              </a:rPr>
              <a:t>Miopatías (</a:t>
            </a:r>
            <a:r>
              <a:rPr lang="es-AR" sz="1000" b="1">
                <a:latin typeface="Calibri" pitchFamily="34" charset="0"/>
              </a:rPr>
              <a:t>distrofia facioescápulohumeral</a:t>
            </a:r>
            <a:r>
              <a:rPr lang="es-AR" sz="1200" b="1">
                <a:latin typeface="Calibri" pitchFamily="34" charset="0"/>
              </a:rPr>
              <a:t>)</a:t>
            </a:r>
          </a:p>
          <a:p>
            <a:pPr algn="ctr"/>
            <a:r>
              <a:rPr lang="es-AR" sz="1200" b="1">
                <a:latin typeface="Calibri" pitchFamily="34" charset="0"/>
              </a:rPr>
              <a:t>Enfermedades de placa </a:t>
            </a:r>
          </a:p>
          <a:p>
            <a:pPr algn="ctr"/>
            <a:r>
              <a:rPr lang="es-AR" sz="1200" b="1">
                <a:latin typeface="Calibri" pitchFamily="34" charset="0"/>
              </a:rPr>
              <a:t>CIDP motora pura</a:t>
            </a:r>
          </a:p>
        </p:txBody>
      </p:sp>
      <p:sp>
        <p:nvSpPr>
          <p:cNvPr id="35" name="CuadroTexto 34"/>
          <p:cNvSpPr txBox="1">
            <a:spLocks noChangeArrowheads="1"/>
          </p:cNvSpPr>
          <p:nvPr/>
        </p:nvSpPr>
        <p:spPr bwMode="auto">
          <a:xfrm>
            <a:off x="4629150" y="4171950"/>
            <a:ext cx="24892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AR" sz="1200" b="1">
                <a:latin typeface="Calibri" pitchFamily="34" charset="0"/>
              </a:rPr>
              <a:t>ELA</a:t>
            </a:r>
          </a:p>
          <a:p>
            <a:pPr algn="ctr"/>
            <a:r>
              <a:rPr lang="es-AR" sz="1200" b="1">
                <a:latin typeface="Calibri" pitchFamily="34" charset="0"/>
              </a:rPr>
              <a:t>Diplegía amiotrófica de MMII</a:t>
            </a:r>
          </a:p>
          <a:p>
            <a:pPr algn="ctr"/>
            <a:r>
              <a:rPr lang="es-AR" sz="1200" b="1">
                <a:latin typeface="Calibri" pitchFamily="34" charset="0"/>
              </a:rPr>
              <a:t>MMN</a:t>
            </a:r>
          </a:p>
          <a:p>
            <a:pPr algn="ctr"/>
            <a:r>
              <a:rPr lang="es-AR" sz="1200" b="1">
                <a:latin typeface="Calibri" pitchFamily="34" charset="0"/>
              </a:rPr>
              <a:t>Miopatías (m por cuerpos inclusión)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4535488" y="5202238"/>
            <a:ext cx="2603500" cy="6302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100" b="1" dirty="0">
                <a:latin typeface="+mn-lt"/>
              </a:rPr>
              <a:t>Polineuropatía motora distal hereditaria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+mn-lt"/>
              </a:rPr>
              <a:t>Miopatías distales (</a:t>
            </a:r>
            <a:r>
              <a:rPr lang="es-AR" sz="1050" b="1" dirty="0">
                <a:latin typeface="+mn-lt"/>
              </a:rPr>
              <a:t>distrofia miotónica I</a:t>
            </a:r>
            <a:r>
              <a:rPr lang="es-AR" sz="1200" b="1" dirty="0">
                <a:latin typeface="+mn-lt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200" b="1" dirty="0">
                <a:latin typeface="+mn-lt"/>
              </a:rPr>
              <a:t>MMN</a:t>
            </a:r>
          </a:p>
        </p:txBody>
      </p:sp>
      <p:sp>
        <p:nvSpPr>
          <p:cNvPr id="37" name="CuadroTexto 36"/>
          <p:cNvSpPr txBox="1">
            <a:spLocks noChangeArrowheads="1"/>
          </p:cNvSpPr>
          <p:nvPr/>
        </p:nvSpPr>
        <p:spPr bwMode="auto">
          <a:xfrm>
            <a:off x="4832350" y="6076950"/>
            <a:ext cx="1800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AR" sz="1200" b="1">
                <a:latin typeface="Calibri" pitchFamily="34" charset="0"/>
              </a:rPr>
              <a:t>Enfermedad de Hirayama</a:t>
            </a:r>
          </a:p>
          <a:p>
            <a:pPr algn="ctr"/>
            <a:endParaRPr lang="es-AR" sz="1200" b="1">
              <a:latin typeface="Calibri" pitchFamily="34" charset="0"/>
            </a:endParaRPr>
          </a:p>
        </p:txBody>
      </p:sp>
      <p:sp>
        <p:nvSpPr>
          <p:cNvPr id="38" name="CuadroTexto 37"/>
          <p:cNvSpPr txBox="1">
            <a:spLocks noChangeArrowheads="1"/>
          </p:cNvSpPr>
          <p:nvPr/>
        </p:nvSpPr>
        <p:spPr bwMode="auto">
          <a:xfrm>
            <a:off x="7581900" y="3302000"/>
            <a:ext cx="2093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AR" sz="1200" b="1">
                <a:latin typeface="Calibri" pitchFamily="34" charset="0"/>
              </a:rPr>
              <a:t>Afección dorsal de la columna</a:t>
            </a:r>
          </a:p>
          <a:p>
            <a:pPr algn="ctr"/>
            <a:r>
              <a:rPr lang="es-AR" sz="1200" b="1">
                <a:latin typeface="Calibri" pitchFamily="34" charset="0"/>
              </a:rPr>
              <a:t>CISP</a:t>
            </a:r>
          </a:p>
        </p:txBody>
      </p:sp>
      <p:sp>
        <p:nvSpPr>
          <p:cNvPr id="39" name="CuadroTexto 38"/>
          <p:cNvSpPr txBox="1">
            <a:spLocks noChangeArrowheads="1"/>
          </p:cNvSpPr>
          <p:nvPr/>
        </p:nvSpPr>
        <p:spPr bwMode="auto">
          <a:xfrm>
            <a:off x="7858125" y="4611688"/>
            <a:ext cx="1497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AR" sz="1200" b="1">
                <a:latin typeface="Calibri" pitchFamily="34" charset="0"/>
              </a:rPr>
              <a:t>Neuropatía sensitiva</a:t>
            </a:r>
          </a:p>
        </p:txBody>
      </p:sp>
      <p:sp>
        <p:nvSpPr>
          <p:cNvPr id="40" name="CuadroTexto 39"/>
          <p:cNvSpPr txBox="1">
            <a:spLocks noChangeArrowheads="1"/>
          </p:cNvSpPr>
          <p:nvPr/>
        </p:nvSpPr>
        <p:spPr bwMode="auto">
          <a:xfrm>
            <a:off x="7470545" y="5205413"/>
            <a:ext cx="20896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AR" sz="1200" b="1" dirty="0" err="1">
                <a:latin typeface="Calibri" pitchFamily="34" charset="0"/>
              </a:rPr>
              <a:t>Polineurpatía</a:t>
            </a:r>
            <a:r>
              <a:rPr lang="es-AR" sz="1200" b="1" dirty="0">
                <a:latin typeface="Calibri" pitchFamily="34" charset="0"/>
              </a:rPr>
              <a:t> distal simétrica.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BC131AE-2121-3966-A09F-2E45004136A5}"/>
              </a:ext>
            </a:extLst>
          </p:cNvPr>
          <p:cNvSpPr txBox="1"/>
          <p:nvPr/>
        </p:nvSpPr>
        <p:spPr>
          <a:xfrm>
            <a:off x="1277853" y="487035"/>
            <a:ext cx="2274325" cy="18519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+mn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B8047FD-1664-128E-FEDD-867B64BD1FC4}"/>
              </a:ext>
            </a:extLst>
          </p:cNvPr>
          <p:cNvSpPr txBox="1"/>
          <p:nvPr/>
        </p:nvSpPr>
        <p:spPr>
          <a:xfrm>
            <a:off x="1277853" y="2491355"/>
            <a:ext cx="2274325" cy="18519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31DCBD2-0525-F602-688B-C0CC3FB614A5}"/>
              </a:ext>
            </a:extLst>
          </p:cNvPr>
          <p:cNvSpPr txBox="1"/>
          <p:nvPr/>
        </p:nvSpPr>
        <p:spPr>
          <a:xfrm>
            <a:off x="1277852" y="4495675"/>
            <a:ext cx="2274325" cy="18519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30C118C-6309-1E7A-0278-B8C53EDD2169}"/>
              </a:ext>
            </a:extLst>
          </p:cNvPr>
          <p:cNvSpPr txBox="1"/>
          <p:nvPr/>
        </p:nvSpPr>
        <p:spPr>
          <a:xfrm>
            <a:off x="3960093" y="466715"/>
            <a:ext cx="2274325" cy="18519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+mn-l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5EBF4F7-CBAA-3AB4-7486-9549769C676F}"/>
              </a:ext>
            </a:extLst>
          </p:cNvPr>
          <p:cNvSpPr txBox="1"/>
          <p:nvPr/>
        </p:nvSpPr>
        <p:spPr>
          <a:xfrm>
            <a:off x="3960093" y="2471035"/>
            <a:ext cx="2274325" cy="18519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1837D6B-3A99-71FA-900E-825BEF5CA1A8}"/>
              </a:ext>
            </a:extLst>
          </p:cNvPr>
          <p:cNvSpPr txBox="1"/>
          <p:nvPr/>
        </p:nvSpPr>
        <p:spPr>
          <a:xfrm>
            <a:off x="3960092" y="4475355"/>
            <a:ext cx="2274325" cy="18519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F5D5220-FE98-FB39-8642-94B4799321A9}"/>
              </a:ext>
            </a:extLst>
          </p:cNvPr>
          <p:cNvSpPr txBox="1"/>
          <p:nvPr/>
        </p:nvSpPr>
        <p:spPr>
          <a:xfrm>
            <a:off x="6601693" y="466715"/>
            <a:ext cx="2274325" cy="18519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+mn-lt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C8645B2-4CF2-9BC0-3BB4-D6E5BE8DE57F}"/>
              </a:ext>
            </a:extLst>
          </p:cNvPr>
          <p:cNvSpPr txBox="1"/>
          <p:nvPr/>
        </p:nvSpPr>
        <p:spPr>
          <a:xfrm>
            <a:off x="6601693" y="2471035"/>
            <a:ext cx="2274325" cy="18519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+mn-lt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CF20C07-B0D2-8009-2164-4D67A33947C0}"/>
              </a:ext>
            </a:extLst>
          </p:cNvPr>
          <p:cNvSpPr txBox="1"/>
          <p:nvPr/>
        </p:nvSpPr>
        <p:spPr>
          <a:xfrm>
            <a:off x="6601692" y="4475355"/>
            <a:ext cx="2274325" cy="18519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+mn-lt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07028F0-FEE9-785A-25A5-BDBBDE9BF3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4610" y="-7342"/>
            <a:ext cx="15856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2400" dirty="0">
                <a:latin typeface="Calibri" pitchFamily="34" charset="0"/>
              </a:rPr>
              <a:t>Metabólica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AAB59B2-4D8B-E0C9-1385-374A42C57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09" y="-35417"/>
            <a:ext cx="16064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2400" dirty="0">
                <a:latin typeface="Calibri" pitchFamily="34" charset="0"/>
              </a:rPr>
              <a:t>Estructural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4B399CF-F99C-DD6A-3E78-4AA65AF1B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9040" y="-40618"/>
            <a:ext cx="9285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2400" dirty="0">
                <a:latin typeface="Calibri" pitchFamily="34" charset="0"/>
              </a:rPr>
              <a:t>Otras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A82C27A-7627-B622-35C5-714293CE5BA2}"/>
              </a:ext>
            </a:extLst>
          </p:cNvPr>
          <p:cNvSpPr txBox="1"/>
          <p:nvPr/>
        </p:nvSpPr>
        <p:spPr>
          <a:xfrm>
            <a:off x="1341753" y="6428509"/>
            <a:ext cx="2200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Episódico     Contínuo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CFA2CB8-7E06-6D24-A651-FAA56F74EBC0}"/>
              </a:ext>
            </a:extLst>
          </p:cNvPr>
          <p:cNvSpPr txBox="1"/>
          <p:nvPr/>
        </p:nvSpPr>
        <p:spPr>
          <a:xfrm>
            <a:off x="6635113" y="6448829"/>
            <a:ext cx="2200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Episódico     Contínuo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C9F5940-62D6-FBA0-5F4F-672987A2DB0A}"/>
              </a:ext>
            </a:extLst>
          </p:cNvPr>
          <p:cNvSpPr txBox="1"/>
          <p:nvPr/>
        </p:nvSpPr>
        <p:spPr>
          <a:xfrm>
            <a:off x="3993513" y="6458989"/>
            <a:ext cx="2200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Episódico     Contínuo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5D18F079-1110-77B9-7069-E5F54E376596}"/>
              </a:ext>
            </a:extLst>
          </p:cNvPr>
          <p:cNvCxnSpPr>
            <a:cxnSpLocks/>
            <a:stCxn id="4" idx="0"/>
          </p:cNvCxnSpPr>
          <p:nvPr/>
        </p:nvCxnSpPr>
        <p:spPr>
          <a:xfrm>
            <a:off x="2415016" y="487035"/>
            <a:ext cx="4643" cy="584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38CEEE70-CFFF-F549-287F-6C562BBDCE20}"/>
              </a:ext>
            </a:extLst>
          </p:cNvPr>
          <p:cNvCxnSpPr>
            <a:cxnSpLocks/>
          </p:cNvCxnSpPr>
          <p:nvPr/>
        </p:nvCxnSpPr>
        <p:spPr>
          <a:xfrm>
            <a:off x="5076936" y="476875"/>
            <a:ext cx="4643" cy="584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3692278C-751C-040E-7193-DCFC34828BDC}"/>
              </a:ext>
            </a:extLst>
          </p:cNvPr>
          <p:cNvCxnSpPr>
            <a:cxnSpLocks/>
          </p:cNvCxnSpPr>
          <p:nvPr/>
        </p:nvCxnSpPr>
        <p:spPr>
          <a:xfrm>
            <a:off x="7728691" y="482007"/>
            <a:ext cx="4643" cy="584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6C5A4D2A-2E35-5CD7-D41D-F0B93438C711}"/>
              </a:ext>
            </a:extLst>
          </p:cNvPr>
          <p:cNvCxnSpPr>
            <a:cxnSpLocks/>
          </p:cNvCxnSpPr>
          <p:nvPr/>
        </p:nvCxnSpPr>
        <p:spPr>
          <a:xfrm>
            <a:off x="1277852" y="1439228"/>
            <a:ext cx="75981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3F38A383-D9D1-FC0E-4339-F04C52CA99AC}"/>
              </a:ext>
            </a:extLst>
          </p:cNvPr>
          <p:cNvCxnSpPr>
            <a:cxnSpLocks/>
          </p:cNvCxnSpPr>
          <p:nvPr/>
        </p:nvCxnSpPr>
        <p:spPr>
          <a:xfrm>
            <a:off x="1277852" y="3400108"/>
            <a:ext cx="75981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F98D2A35-F9A2-A7BB-9E43-8CF68F23D174}"/>
              </a:ext>
            </a:extLst>
          </p:cNvPr>
          <p:cNvCxnSpPr>
            <a:cxnSpLocks/>
          </p:cNvCxnSpPr>
          <p:nvPr/>
        </p:nvCxnSpPr>
        <p:spPr>
          <a:xfrm>
            <a:off x="1288012" y="5411788"/>
            <a:ext cx="75981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F640597C-63D6-3629-09A3-ACFDF9FF9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8598" y="4801150"/>
            <a:ext cx="309839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2400" dirty="0">
                <a:latin typeface="Calibri" pitchFamily="34" charset="0"/>
              </a:rPr>
              <a:t>Con </a:t>
            </a:r>
            <a:r>
              <a:rPr lang="es-AR" sz="2400" dirty="0" err="1">
                <a:latin typeface="Calibri" pitchFamily="34" charset="0"/>
              </a:rPr>
              <a:t>sintomas</a:t>
            </a:r>
            <a:r>
              <a:rPr lang="es-AR" sz="2400" dirty="0">
                <a:latin typeface="Calibri" pitchFamily="34" charset="0"/>
              </a:rPr>
              <a:t> focales</a:t>
            </a:r>
          </a:p>
          <a:p>
            <a:r>
              <a:rPr lang="es-AR" sz="2400" dirty="0">
                <a:latin typeface="Calibri" pitchFamily="34" charset="0"/>
              </a:rPr>
              <a:t>  </a:t>
            </a:r>
          </a:p>
          <a:p>
            <a:r>
              <a:rPr lang="es-AR" sz="2400" dirty="0">
                <a:latin typeface="Calibri" pitchFamily="34" charset="0"/>
              </a:rPr>
              <a:t>Sin sintomas focales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B53A7CBF-B564-0A43-6F3B-6A7BB3EF8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960" y="1208008"/>
            <a:ext cx="1119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2400" dirty="0">
                <a:latin typeface="Calibri" pitchFamily="34" charset="0"/>
              </a:rPr>
              <a:t>Agudo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BC1A7F48-4BF5-F8DC-9FC0-A5911DF1E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2448" y="3140283"/>
            <a:ext cx="1647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2400" dirty="0">
                <a:latin typeface="Calibri" pitchFamily="34" charset="0"/>
              </a:rPr>
              <a:t>Subagudo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CF968CEA-D62C-C4C0-2108-E9393BD11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013" y="5174675"/>
            <a:ext cx="1380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2400" dirty="0">
                <a:latin typeface="Calibri" pitchFamily="34" charset="0"/>
              </a:rPr>
              <a:t>Crónico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2610F37B-B3BC-207B-F11B-648089A6B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5448" y="2799943"/>
            <a:ext cx="309839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2400" dirty="0">
                <a:latin typeface="Calibri" pitchFamily="34" charset="0"/>
              </a:rPr>
              <a:t>Con </a:t>
            </a:r>
            <a:r>
              <a:rPr lang="es-AR" sz="2400" dirty="0" err="1">
                <a:latin typeface="Calibri" pitchFamily="34" charset="0"/>
              </a:rPr>
              <a:t>sintomas</a:t>
            </a:r>
            <a:r>
              <a:rPr lang="es-AR" sz="2400" dirty="0">
                <a:latin typeface="Calibri" pitchFamily="34" charset="0"/>
              </a:rPr>
              <a:t> focales</a:t>
            </a:r>
          </a:p>
          <a:p>
            <a:r>
              <a:rPr lang="es-AR" sz="2400" dirty="0">
                <a:latin typeface="Calibri" pitchFamily="34" charset="0"/>
              </a:rPr>
              <a:t>  </a:t>
            </a:r>
          </a:p>
          <a:p>
            <a:r>
              <a:rPr lang="es-AR" sz="2400" dirty="0">
                <a:latin typeface="Calibri" pitchFamily="34" charset="0"/>
              </a:rPr>
              <a:t>Sin sintomas focales 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61AB0EAB-5AED-7019-21C8-EC9E72E9C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0650" y="798736"/>
            <a:ext cx="309839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AR" sz="2400" dirty="0">
                <a:latin typeface="Calibri" pitchFamily="34" charset="0"/>
              </a:rPr>
              <a:t>Con </a:t>
            </a:r>
            <a:r>
              <a:rPr lang="es-AR" sz="2400" dirty="0" err="1">
                <a:latin typeface="Calibri" pitchFamily="34" charset="0"/>
              </a:rPr>
              <a:t>sintomas</a:t>
            </a:r>
            <a:r>
              <a:rPr lang="es-AR" sz="2400" dirty="0">
                <a:latin typeface="Calibri" pitchFamily="34" charset="0"/>
              </a:rPr>
              <a:t> focales</a:t>
            </a:r>
          </a:p>
          <a:p>
            <a:r>
              <a:rPr lang="es-AR" sz="2400" dirty="0">
                <a:latin typeface="Calibri" pitchFamily="34" charset="0"/>
              </a:rPr>
              <a:t>  </a:t>
            </a:r>
          </a:p>
          <a:p>
            <a:r>
              <a:rPr lang="es-AR" sz="2400" dirty="0">
                <a:latin typeface="Calibri" pitchFamily="34" charset="0"/>
              </a:rPr>
              <a:t>Sin sintomas focales 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2B311B1A-4DC4-4AA7-F2BF-A79C2DAD87EF}"/>
              </a:ext>
            </a:extLst>
          </p:cNvPr>
          <p:cNvSpPr txBox="1"/>
          <p:nvPr/>
        </p:nvSpPr>
        <p:spPr>
          <a:xfrm>
            <a:off x="1341753" y="518720"/>
            <a:ext cx="859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dirty="0"/>
              <a:t>E x pelagra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2516EEE5-6CC2-368F-D143-5B9164BFBCBB}"/>
              </a:ext>
            </a:extLst>
          </p:cNvPr>
          <p:cNvSpPr txBox="1"/>
          <p:nvPr/>
        </p:nvSpPr>
        <p:spPr>
          <a:xfrm>
            <a:off x="1250066" y="1381273"/>
            <a:ext cx="1062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dirty="0"/>
              <a:t>E falla adrenal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7F22694D-12B1-266D-38B9-FEB59F096AD6}"/>
              </a:ext>
            </a:extLst>
          </p:cNvPr>
          <p:cNvSpPr txBox="1"/>
          <p:nvPr/>
        </p:nvSpPr>
        <p:spPr>
          <a:xfrm>
            <a:off x="1246206" y="1504904"/>
            <a:ext cx="11849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dirty="0"/>
              <a:t>E x Porfiria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7E1CA662-6F83-2F34-C03B-B029C3A3BAAA}"/>
              </a:ext>
            </a:extLst>
          </p:cNvPr>
          <p:cNvSpPr txBox="1"/>
          <p:nvPr/>
        </p:nvSpPr>
        <p:spPr>
          <a:xfrm>
            <a:off x="1238207" y="1620204"/>
            <a:ext cx="9196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dirty="0"/>
              <a:t>E por sepsis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25B2F943-5B45-F838-B928-D6D2D010ABD6}"/>
              </a:ext>
            </a:extLst>
          </p:cNvPr>
          <p:cNvSpPr txBox="1"/>
          <p:nvPr/>
        </p:nvSpPr>
        <p:spPr>
          <a:xfrm>
            <a:off x="1233929" y="1765676"/>
            <a:ext cx="9814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200" dirty="0">
                <a:ea typeface="Arial" panose="020B0604020202020204" pitchFamily="34" charset="0"/>
              </a:rPr>
              <a:t>T</a:t>
            </a:r>
            <a:r>
              <a:rPr lang="es-AR" sz="1200" dirty="0">
                <a:effectLst/>
                <a:ea typeface="Arial" panose="020B0604020202020204" pitchFamily="34" charset="0"/>
              </a:rPr>
              <a:t>oxindromes</a:t>
            </a:r>
            <a:endParaRPr lang="es-EC" sz="1200" dirty="0"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C241CBF9-4E3A-4841-D8E2-86D606574B19}"/>
              </a:ext>
            </a:extLst>
          </p:cNvPr>
          <p:cNvSpPr txBox="1"/>
          <p:nvPr/>
        </p:nvSpPr>
        <p:spPr>
          <a:xfrm>
            <a:off x="1207089" y="812521"/>
            <a:ext cx="2174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dirty="0"/>
              <a:t>Estupor recurrente </a:t>
            </a:r>
          </a:p>
          <a:p>
            <a:r>
              <a:rPr lang="es-EC" sz="1200" dirty="0"/>
              <a:t>idiopático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E6231143-5ECD-7040-8A13-E841BA22A516}"/>
              </a:ext>
            </a:extLst>
          </p:cNvPr>
          <p:cNvSpPr txBox="1"/>
          <p:nvPr/>
        </p:nvSpPr>
        <p:spPr>
          <a:xfrm>
            <a:off x="4036099" y="1412995"/>
            <a:ext cx="543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dirty="0"/>
              <a:t>MERS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71BFAAFE-5A91-5641-A591-CC12EC307D16}"/>
              </a:ext>
            </a:extLst>
          </p:cNvPr>
          <p:cNvSpPr txBox="1"/>
          <p:nvPr/>
        </p:nvSpPr>
        <p:spPr>
          <a:xfrm>
            <a:off x="6941366" y="952163"/>
            <a:ext cx="938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dirty="0"/>
              <a:t>Migraña </a:t>
            </a:r>
          </a:p>
          <a:p>
            <a:r>
              <a:rPr lang="es-EC" sz="1200" dirty="0"/>
              <a:t>hemipléjica 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FBE13042-B4DD-9417-7B33-561239D0C5B7}"/>
              </a:ext>
            </a:extLst>
          </p:cNvPr>
          <p:cNvSpPr txBox="1"/>
          <p:nvPr/>
        </p:nvSpPr>
        <p:spPr>
          <a:xfrm>
            <a:off x="7869167" y="539502"/>
            <a:ext cx="5886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b="1" dirty="0"/>
              <a:t>ANE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F353F3C8-727D-0B1B-D9C3-DD68BB0EE73D}"/>
              </a:ext>
            </a:extLst>
          </p:cNvPr>
          <p:cNvSpPr txBox="1"/>
          <p:nvPr/>
        </p:nvSpPr>
        <p:spPr>
          <a:xfrm>
            <a:off x="6552839" y="1094262"/>
            <a:ext cx="830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dirty="0"/>
              <a:t>MELAS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2BC0E762-F56A-0731-E436-5B8833D6713F}"/>
              </a:ext>
            </a:extLst>
          </p:cNvPr>
          <p:cNvSpPr txBox="1"/>
          <p:nvPr/>
        </p:nvSpPr>
        <p:spPr>
          <a:xfrm>
            <a:off x="6569375" y="688690"/>
            <a:ext cx="1184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dirty="0"/>
              <a:t>E x </a:t>
            </a:r>
            <a:r>
              <a:rPr lang="es-EC" sz="1200" dirty="0" err="1"/>
              <a:t>Radiacion</a:t>
            </a:r>
            <a:r>
              <a:rPr lang="es-EC" sz="1200" dirty="0"/>
              <a:t> </a:t>
            </a:r>
          </a:p>
          <a:p>
            <a:r>
              <a:rPr lang="es-EC" sz="1200" dirty="0"/>
              <a:t>aguda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F58A8BEA-7658-61EB-0B4E-507450321728}"/>
              </a:ext>
            </a:extLst>
          </p:cNvPr>
          <p:cNvSpPr txBox="1"/>
          <p:nvPr/>
        </p:nvSpPr>
        <p:spPr>
          <a:xfrm>
            <a:off x="6552134" y="393491"/>
            <a:ext cx="675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 err="1"/>
              <a:t>Press</a:t>
            </a:r>
            <a:endParaRPr lang="es-EC" dirty="0"/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43E37AF7-80DA-56B1-764A-3D77989251BF}"/>
              </a:ext>
            </a:extLst>
          </p:cNvPr>
          <p:cNvSpPr txBox="1"/>
          <p:nvPr/>
        </p:nvSpPr>
        <p:spPr>
          <a:xfrm>
            <a:off x="6493403" y="1469995"/>
            <a:ext cx="10922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200" dirty="0">
                <a:effectLst/>
                <a:ea typeface="Arial" panose="020B0604020202020204" pitchFamily="34" charset="0"/>
              </a:rPr>
              <a:t>Golpe de calor</a:t>
            </a:r>
            <a:endParaRPr lang="es-EC" sz="1200" dirty="0"/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E5BE9421-F56A-D25C-9A8A-87DCB7D56402}"/>
              </a:ext>
            </a:extLst>
          </p:cNvPr>
          <p:cNvSpPr txBox="1"/>
          <p:nvPr/>
        </p:nvSpPr>
        <p:spPr>
          <a:xfrm>
            <a:off x="6499304" y="1660260"/>
            <a:ext cx="9380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dirty="0"/>
              <a:t>E Pulmonar 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CA1A9E0D-03FF-88CB-BDDF-FDA2F7D2B780}"/>
              </a:ext>
            </a:extLst>
          </p:cNvPr>
          <p:cNvSpPr txBox="1"/>
          <p:nvPr/>
        </p:nvSpPr>
        <p:spPr>
          <a:xfrm>
            <a:off x="6527061" y="4108149"/>
            <a:ext cx="839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dirty="0"/>
              <a:t>E tardía </a:t>
            </a:r>
            <a:r>
              <a:rPr lang="es-EC" sz="1200" dirty="0" err="1"/>
              <a:t>co</a:t>
            </a:r>
            <a:endParaRPr lang="es-EC" sz="1200" dirty="0"/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E0C246AE-A6EF-715A-3B3E-DA0C54CE89F0}"/>
              </a:ext>
            </a:extLst>
          </p:cNvPr>
          <p:cNvSpPr txBox="1"/>
          <p:nvPr/>
        </p:nvSpPr>
        <p:spPr>
          <a:xfrm>
            <a:off x="6697261" y="2790824"/>
            <a:ext cx="488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dirty="0"/>
              <a:t>SESA</a:t>
            </a: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9467DBA1-BD7B-124E-A080-87DC1293D4C4}"/>
              </a:ext>
            </a:extLst>
          </p:cNvPr>
          <p:cNvSpPr txBox="1"/>
          <p:nvPr/>
        </p:nvSpPr>
        <p:spPr>
          <a:xfrm>
            <a:off x="6532318" y="3452596"/>
            <a:ext cx="1239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dirty="0"/>
              <a:t>E x </a:t>
            </a:r>
            <a:r>
              <a:rPr lang="es-EC" sz="1200" dirty="0" err="1"/>
              <a:t>Radiacion</a:t>
            </a:r>
            <a:r>
              <a:rPr lang="es-EC" sz="1200" dirty="0"/>
              <a:t> </a:t>
            </a:r>
          </a:p>
          <a:p>
            <a:r>
              <a:rPr lang="es-EC" sz="1200" dirty="0" err="1"/>
              <a:t>Tardia</a:t>
            </a:r>
            <a:r>
              <a:rPr lang="es-EC" sz="1200" dirty="0"/>
              <a:t> temprana 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BFAF6352-3CF8-7A2C-450B-9A3BE9FE902D}"/>
              </a:ext>
            </a:extLst>
          </p:cNvPr>
          <p:cNvSpPr txBox="1"/>
          <p:nvPr/>
        </p:nvSpPr>
        <p:spPr>
          <a:xfrm>
            <a:off x="7815439" y="3001555"/>
            <a:ext cx="9377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dirty="0"/>
              <a:t>E </a:t>
            </a:r>
            <a:r>
              <a:rPr lang="es-EC" sz="1200" dirty="0" err="1"/>
              <a:t>vasculitica</a:t>
            </a:r>
            <a:endParaRPr lang="es-EC" sz="1200" dirty="0"/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1ED0F135-674A-6062-01DE-D4D7C95C270B}"/>
              </a:ext>
            </a:extLst>
          </p:cNvPr>
          <p:cNvSpPr txBox="1"/>
          <p:nvPr/>
        </p:nvSpPr>
        <p:spPr>
          <a:xfrm>
            <a:off x="5079036" y="3452326"/>
            <a:ext cx="845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dirty="0"/>
              <a:t>E. </a:t>
            </a:r>
            <a:r>
              <a:rPr lang="es-EC" sz="1200" dirty="0" err="1"/>
              <a:t>Limbica</a:t>
            </a:r>
            <a:r>
              <a:rPr lang="es-EC" sz="1200" dirty="0"/>
              <a:t> 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A28DFF41-9742-C0D5-811D-04A20B0E934B}"/>
              </a:ext>
            </a:extLst>
          </p:cNvPr>
          <p:cNvSpPr txBox="1"/>
          <p:nvPr/>
        </p:nvSpPr>
        <p:spPr>
          <a:xfrm>
            <a:off x="5248426" y="2854518"/>
            <a:ext cx="485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dirty="0"/>
              <a:t>MAV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E732BFAB-0FCF-0BD8-DF8F-9A922220031B}"/>
              </a:ext>
            </a:extLst>
          </p:cNvPr>
          <p:cNvSpPr txBox="1"/>
          <p:nvPr/>
        </p:nvSpPr>
        <p:spPr>
          <a:xfrm>
            <a:off x="2724002" y="3103686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dirty="0"/>
              <a:t>LHH</a:t>
            </a:r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50F15A83-EBBB-B29C-2705-899EA5A11230}"/>
              </a:ext>
            </a:extLst>
          </p:cNvPr>
          <p:cNvSpPr txBox="1"/>
          <p:nvPr/>
        </p:nvSpPr>
        <p:spPr>
          <a:xfrm>
            <a:off x="1351235" y="2817777"/>
            <a:ext cx="10688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dirty="0"/>
              <a:t>E. </a:t>
            </a:r>
            <a:r>
              <a:rPr lang="es-EC" sz="1200" b="1" dirty="0" err="1"/>
              <a:t>Pancreatica</a:t>
            </a:r>
            <a:endParaRPr lang="es-EC" sz="1200" b="1" dirty="0"/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181C4E25-F442-AF88-BB81-1B34E6224F02}"/>
              </a:ext>
            </a:extLst>
          </p:cNvPr>
          <p:cNvSpPr txBox="1"/>
          <p:nvPr/>
        </p:nvSpPr>
        <p:spPr>
          <a:xfrm>
            <a:off x="1896389" y="3538325"/>
            <a:ext cx="396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b="1" dirty="0"/>
              <a:t>IHS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8DB785BB-FE54-9FED-C507-CED805746C42}"/>
              </a:ext>
            </a:extLst>
          </p:cNvPr>
          <p:cNvSpPr txBox="1"/>
          <p:nvPr/>
        </p:nvSpPr>
        <p:spPr>
          <a:xfrm>
            <a:off x="1564583" y="5823776"/>
            <a:ext cx="7995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1200" dirty="0"/>
              <a:t>OAD</a:t>
            </a:r>
            <a:endParaRPr lang="es-EC" sz="1200" dirty="0"/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23CB146D-EB71-B1F7-76E7-7F4CB325F628}"/>
              </a:ext>
            </a:extLst>
          </p:cNvPr>
          <p:cNvSpPr txBox="1"/>
          <p:nvPr/>
        </p:nvSpPr>
        <p:spPr>
          <a:xfrm>
            <a:off x="4118734" y="5768961"/>
            <a:ext cx="4555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dirty="0"/>
              <a:t>NIID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39E7541E-158F-EC18-E08A-CA1BFE1CAF44}"/>
              </a:ext>
            </a:extLst>
          </p:cNvPr>
          <p:cNvSpPr txBox="1"/>
          <p:nvPr/>
        </p:nvSpPr>
        <p:spPr>
          <a:xfrm>
            <a:off x="5032153" y="5340335"/>
            <a:ext cx="10197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dirty="0"/>
              <a:t>Enfermedad </a:t>
            </a:r>
          </a:p>
          <a:p>
            <a:r>
              <a:rPr lang="es-EC" sz="1200" dirty="0"/>
              <a:t>de </a:t>
            </a:r>
            <a:r>
              <a:rPr lang="es-EC" sz="1200" dirty="0" err="1"/>
              <a:t>sust</a:t>
            </a:r>
            <a:r>
              <a:rPr lang="es-EC" sz="1200" dirty="0"/>
              <a:t> B que</a:t>
            </a:r>
          </a:p>
          <a:p>
            <a:r>
              <a:rPr lang="es-EC" sz="1200" dirty="0"/>
              <a:t> desaparece</a:t>
            </a: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CFA31A6E-CF8A-906A-B738-B061353741BF}"/>
              </a:ext>
            </a:extLst>
          </p:cNvPr>
          <p:cNvSpPr txBox="1"/>
          <p:nvPr/>
        </p:nvSpPr>
        <p:spPr>
          <a:xfrm>
            <a:off x="6527061" y="5384213"/>
            <a:ext cx="1240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dirty="0"/>
              <a:t>E x </a:t>
            </a:r>
            <a:r>
              <a:rPr lang="es-EC" sz="1200" dirty="0" err="1"/>
              <a:t>Radiacion</a:t>
            </a:r>
            <a:r>
              <a:rPr lang="es-EC" sz="1200" dirty="0"/>
              <a:t> </a:t>
            </a:r>
          </a:p>
          <a:p>
            <a:r>
              <a:rPr lang="es-EC" sz="1200" dirty="0" err="1"/>
              <a:t>Tardia</a:t>
            </a:r>
            <a:r>
              <a:rPr lang="es-EC" sz="1200" dirty="0"/>
              <a:t> retardada 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E82D8EC8-ADD1-9B21-FE1B-C011FD666E49}"/>
              </a:ext>
            </a:extLst>
          </p:cNvPr>
          <p:cNvSpPr txBox="1"/>
          <p:nvPr/>
        </p:nvSpPr>
        <p:spPr>
          <a:xfrm>
            <a:off x="6575852" y="5802829"/>
            <a:ext cx="10707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1200" dirty="0"/>
              <a:t>EM/SFC</a:t>
            </a:r>
            <a:endParaRPr lang="es-EC" sz="1200" dirty="0"/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4F8EBAC7-4EBB-9D52-017D-F13BD3B30FDF}"/>
              </a:ext>
            </a:extLst>
          </p:cNvPr>
          <p:cNvSpPr txBox="1"/>
          <p:nvPr/>
        </p:nvSpPr>
        <p:spPr>
          <a:xfrm>
            <a:off x="7697272" y="5059960"/>
            <a:ext cx="768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dirty="0"/>
              <a:t>E </a:t>
            </a:r>
            <a:r>
              <a:rPr lang="es-EC" sz="1200" dirty="0" err="1"/>
              <a:t>anoxica</a:t>
            </a:r>
            <a:endParaRPr lang="es-EC" sz="12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290D41A-94C4-F168-9651-818B9009EE9D}"/>
              </a:ext>
            </a:extLst>
          </p:cNvPr>
          <p:cNvSpPr txBox="1"/>
          <p:nvPr/>
        </p:nvSpPr>
        <p:spPr>
          <a:xfrm>
            <a:off x="6146157" y="-231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C"/>
          </a:p>
        </p:txBody>
      </p:sp>
      <p:pic>
        <p:nvPicPr>
          <p:cNvPr id="42" name="Imagen 41">
            <a:extLst>
              <a:ext uri="{FF2B5EF4-FFF2-40B4-BE49-F238E27FC236}">
                <a16:creationId xmlns:a16="http://schemas.microsoft.com/office/drawing/2014/main" id="{C6056594-2332-6A60-3A16-DC45E409B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3149"/>
            <a:ext cx="12192000" cy="795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57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ipse 9">
            <a:extLst>
              <a:ext uri="{FF2B5EF4-FFF2-40B4-BE49-F238E27FC236}">
                <a16:creationId xmlns:a16="http://schemas.microsoft.com/office/drawing/2014/main" id="{825E7BCA-3C91-01FF-47DD-E8E23371285E}"/>
              </a:ext>
            </a:extLst>
          </p:cNvPr>
          <p:cNvSpPr/>
          <p:nvPr/>
        </p:nvSpPr>
        <p:spPr>
          <a:xfrm rot="20160127" flipH="1">
            <a:off x="3574550" y="1310813"/>
            <a:ext cx="4765438" cy="1811411"/>
          </a:xfrm>
          <a:prstGeom prst="ellipse">
            <a:avLst/>
          </a:prstGeom>
          <a:solidFill>
            <a:srgbClr val="F4B183">
              <a:alpha val="5098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200" dirty="0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C1149C2F-9138-1EA5-DB21-BDE24DACDE86}"/>
              </a:ext>
            </a:extLst>
          </p:cNvPr>
          <p:cNvSpPr/>
          <p:nvPr/>
        </p:nvSpPr>
        <p:spPr>
          <a:xfrm>
            <a:off x="722146" y="949240"/>
            <a:ext cx="7314414" cy="665876"/>
          </a:xfrm>
          <a:prstGeom prst="ellipse">
            <a:avLst/>
          </a:prstGeom>
          <a:solidFill>
            <a:srgbClr val="91E3ED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2515A155-3811-BB93-F15F-7CF6531DA029}"/>
              </a:ext>
            </a:extLst>
          </p:cNvPr>
          <p:cNvSpPr/>
          <p:nvPr/>
        </p:nvSpPr>
        <p:spPr>
          <a:xfrm rot="1649513" flipH="1">
            <a:off x="3538431" y="2821866"/>
            <a:ext cx="4765438" cy="1925144"/>
          </a:xfrm>
          <a:prstGeom prst="ellipse">
            <a:avLst/>
          </a:prstGeom>
          <a:solidFill>
            <a:srgbClr val="C486F6">
              <a:alpha val="4902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200"/>
          </a:p>
        </p:txBody>
      </p:sp>
      <p:sp>
        <p:nvSpPr>
          <p:cNvPr id="18" name="Elipse 17">
            <a:extLst>
              <a:ext uri="{FF2B5EF4-FFF2-40B4-BE49-F238E27FC236}">
                <a16:creationId xmlns:a16="http://schemas.microsoft.com/office/drawing/2014/main" id="{5673E3B9-D964-2F27-8F0C-935D5141F273}"/>
              </a:ext>
            </a:extLst>
          </p:cNvPr>
          <p:cNvSpPr/>
          <p:nvPr/>
        </p:nvSpPr>
        <p:spPr>
          <a:xfrm>
            <a:off x="5066168" y="2089025"/>
            <a:ext cx="5042702" cy="1818753"/>
          </a:xfrm>
          <a:prstGeom prst="ellipse">
            <a:avLst/>
          </a:prstGeom>
          <a:solidFill>
            <a:srgbClr val="C5E0B4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200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2B74FB07-04B3-833F-437E-9338E2C94D1B}"/>
              </a:ext>
            </a:extLst>
          </p:cNvPr>
          <p:cNvSpPr/>
          <p:nvPr/>
        </p:nvSpPr>
        <p:spPr>
          <a:xfrm rot="20160127" flipV="1">
            <a:off x="461881" y="2681204"/>
            <a:ext cx="4765438" cy="2036606"/>
          </a:xfrm>
          <a:prstGeom prst="ellipse">
            <a:avLst/>
          </a:prstGeom>
          <a:solidFill>
            <a:srgbClr val="FFE699">
              <a:alpha val="52157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28E36F15-2BFD-E8EC-B77A-454250530ED8}"/>
              </a:ext>
            </a:extLst>
          </p:cNvPr>
          <p:cNvSpPr/>
          <p:nvPr/>
        </p:nvSpPr>
        <p:spPr>
          <a:xfrm rot="1439873">
            <a:off x="491033" y="1186236"/>
            <a:ext cx="4765438" cy="1893246"/>
          </a:xfrm>
          <a:prstGeom prst="ellipse">
            <a:avLst/>
          </a:prstGeom>
          <a:solidFill>
            <a:srgbClr val="B4C7E7">
              <a:alpha val="52157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F8DA131-2C67-378A-C164-E81866B5E231}"/>
              </a:ext>
            </a:extLst>
          </p:cNvPr>
          <p:cNvSpPr txBox="1"/>
          <p:nvPr/>
        </p:nvSpPr>
        <p:spPr>
          <a:xfrm>
            <a:off x="5010363" y="3706316"/>
            <a:ext cx="2818400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AR" sz="11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s-AR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Pico a los 40 años </a:t>
            </a:r>
            <a:endParaRPr lang="es-AR" sz="11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s-AR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Obnubilación</a:t>
            </a:r>
            <a:endParaRPr lang="es-AR" sz="11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s-AR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hiponatremia    Hiperpotasemia</a:t>
            </a:r>
            <a:endParaRPr lang="es-AR" sz="11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s-AR" sz="1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        hipoglucemia Fiebre   </a:t>
            </a:r>
            <a:r>
              <a:rPr lang="es-AR" sz="1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Hipotension</a:t>
            </a:r>
            <a:r>
              <a:rPr lang="es-AR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s-AR" sz="1100" dirty="0">
                <a:latin typeface="Arial" panose="020B0604020202020204" pitchFamily="34" charset="0"/>
                <a:ea typeface="Arial" panose="020B0604020202020204" pitchFamily="34" charset="0"/>
              </a:rPr>
              <a:t>                     Reversión con </a:t>
            </a:r>
            <a:r>
              <a:rPr lang="es-AR" sz="11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corticoterapia </a:t>
            </a:r>
            <a:endParaRPr lang="es-EC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C" sz="11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96B19B8-715D-29DC-499D-A275877E6F2B}"/>
              </a:ext>
            </a:extLst>
          </p:cNvPr>
          <p:cNvSpPr txBox="1"/>
          <p:nvPr/>
        </p:nvSpPr>
        <p:spPr>
          <a:xfrm>
            <a:off x="5209272" y="1698722"/>
            <a:ext cx="17443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adolescentes y adultos</a:t>
            </a:r>
            <a:endParaRPr lang="es-EC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s-EC" sz="1200" dirty="0">
                <a:latin typeface="Arial" panose="020B0604020202020204" pitchFamily="34" charset="0"/>
              </a:rPr>
              <a:t>Precipitada por estrés </a:t>
            </a:r>
          </a:p>
          <a:p>
            <a:endParaRPr lang="es-EC" sz="1200" dirty="0">
              <a:latin typeface="Arial" panose="020B0604020202020204" pitchFamily="34" charset="0"/>
            </a:endParaRPr>
          </a:p>
          <a:p>
            <a:endParaRPr lang="es-EC" sz="12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F6C23AB-6DE7-1DFB-51CD-6BA25F78DF55}"/>
              </a:ext>
            </a:extLst>
          </p:cNvPr>
          <p:cNvSpPr txBox="1"/>
          <p:nvPr/>
        </p:nvSpPr>
        <p:spPr>
          <a:xfrm>
            <a:off x="1772650" y="1608645"/>
            <a:ext cx="16255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C" sz="1200" b="1" u="sng" dirty="0"/>
          </a:p>
          <a:p>
            <a:r>
              <a:rPr lang="es-EC" sz="1200" dirty="0"/>
              <a:t>EEG ondas trifásicas </a:t>
            </a:r>
          </a:p>
          <a:p>
            <a:r>
              <a:rPr lang="es-EC" sz="1200" dirty="0"/>
              <a:t>Estatus no convulsivo </a:t>
            </a:r>
          </a:p>
          <a:p>
            <a:r>
              <a:rPr lang="es-EC" sz="1200" dirty="0"/>
              <a:t>Procalcitonina elevada </a:t>
            </a:r>
          </a:p>
          <a:p>
            <a:endParaRPr lang="es-EC" sz="12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8FD7125-AAFF-4883-5C93-6312DC8C7E08}"/>
              </a:ext>
            </a:extLst>
          </p:cNvPr>
          <p:cNvSpPr txBox="1"/>
          <p:nvPr/>
        </p:nvSpPr>
        <p:spPr>
          <a:xfrm>
            <a:off x="969893" y="4385671"/>
            <a:ext cx="1038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b="1" u="sng" dirty="0" err="1"/>
              <a:t>Toxindromes</a:t>
            </a:r>
            <a:r>
              <a:rPr lang="es-EC" sz="1200" dirty="0"/>
              <a:t>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B935500-79FB-DBA7-3BD6-80C6714C99E9}"/>
              </a:ext>
            </a:extLst>
          </p:cNvPr>
          <p:cNvSpPr txBox="1"/>
          <p:nvPr/>
        </p:nvSpPr>
        <p:spPr>
          <a:xfrm>
            <a:off x="3955366" y="2637677"/>
            <a:ext cx="9979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dirty="0"/>
              <a:t>Ausencia de </a:t>
            </a:r>
          </a:p>
          <a:p>
            <a:r>
              <a:rPr lang="es-EC" sz="1200" dirty="0"/>
              <a:t>Focalidad</a:t>
            </a:r>
          </a:p>
          <a:p>
            <a:r>
              <a:rPr lang="es-EC" sz="1200" dirty="0"/>
              <a:t>Curso agudo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0F4DD85-DFF8-1837-CD96-3DDF35A24201}"/>
              </a:ext>
            </a:extLst>
          </p:cNvPr>
          <p:cNvSpPr txBox="1"/>
          <p:nvPr/>
        </p:nvSpPr>
        <p:spPr>
          <a:xfrm>
            <a:off x="4930313" y="2499178"/>
            <a:ext cx="21513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endParaRPr lang="es-AR" sz="1200" dirty="0"/>
          </a:p>
          <a:p>
            <a:r>
              <a:rPr lang="es-AR" sz="1200" dirty="0"/>
              <a:t>         delirios </a:t>
            </a:r>
          </a:p>
          <a:p>
            <a:r>
              <a:rPr lang="es-AR" sz="1200" dirty="0"/>
              <a:t>         paranoides </a:t>
            </a:r>
          </a:p>
          <a:p>
            <a:pPr algn="r"/>
            <a:endParaRPr lang="es-AR" sz="1200" dirty="0"/>
          </a:p>
          <a:p>
            <a:pPr algn="r"/>
            <a:endParaRPr lang="es-AR" sz="1200" dirty="0"/>
          </a:p>
          <a:p>
            <a:r>
              <a:rPr lang="es-AR" sz="1200" dirty="0"/>
              <a:t>           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4D0FB1E2-1E0A-7426-FC2B-E755A6488F1D}"/>
              </a:ext>
            </a:extLst>
          </p:cNvPr>
          <p:cNvSpPr txBox="1"/>
          <p:nvPr/>
        </p:nvSpPr>
        <p:spPr>
          <a:xfrm>
            <a:off x="7082994" y="2306566"/>
            <a:ext cx="1847473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s-EC" sz="1200" b="1" dirty="0"/>
              <a:t>Pelagra:</a:t>
            </a:r>
          </a:p>
          <a:p>
            <a:pPr algn="r"/>
            <a:r>
              <a:rPr lang="es-AR" sz="1200" dirty="0"/>
              <a:t>convulsiones </a:t>
            </a:r>
          </a:p>
          <a:p>
            <a:pPr algn="r"/>
            <a:r>
              <a:rPr lang="es-AR" sz="1200" dirty="0"/>
              <a:t>paraparesia</a:t>
            </a:r>
          </a:p>
          <a:p>
            <a:pPr algn="r"/>
            <a:r>
              <a:rPr lang="es-AR" sz="1200" dirty="0"/>
              <a:t>dermatitis </a:t>
            </a:r>
          </a:p>
          <a:p>
            <a:pPr algn="r"/>
            <a:r>
              <a:rPr lang="es-AR" sz="1200" dirty="0"/>
              <a:t>alucinaciones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8BC6D04-F299-CA0E-3959-488D17DD0B13}"/>
              </a:ext>
            </a:extLst>
          </p:cNvPr>
          <p:cNvSpPr txBox="1"/>
          <p:nvPr/>
        </p:nvSpPr>
        <p:spPr>
          <a:xfrm>
            <a:off x="5143010" y="3187435"/>
            <a:ext cx="19271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AR" sz="1200" dirty="0"/>
              <a:t>Síntomas </a:t>
            </a:r>
          </a:p>
          <a:p>
            <a:pPr algn="r"/>
            <a:r>
              <a:rPr lang="es-AR" sz="1200" dirty="0"/>
              <a:t>gastrointestinales</a:t>
            </a:r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9A4F43DC-8AD0-19D2-3CC2-80485A0FF0B1}"/>
              </a:ext>
            </a:extLst>
          </p:cNvPr>
          <p:cNvSpPr/>
          <p:nvPr/>
        </p:nvSpPr>
        <p:spPr>
          <a:xfrm>
            <a:off x="9110758" y="1431393"/>
            <a:ext cx="3050762" cy="2791580"/>
          </a:xfrm>
          <a:prstGeom prst="ellipse">
            <a:avLst/>
          </a:prstGeom>
          <a:solidFill>
            <a:srgbClr val="BFBFBF">
              <a:alpha val="50196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120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AA1B8AF6-2817-2CC7-FC30-343A3052FF0B}"/>
              </a:ext>
            </a:extLst>
          </p:cNvPr>
          <p:cNvSpPr txBox="1"/>
          <p:nvPr/>
        </p:nvSpPr>
        <p:spPr>
          <a:xfrm>
            <a:off x="10049785" y="2163063"/>
            <a:ext cx="193995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EEG rápido </a:t>
            </a:r>
            <a:endParaRPr lang="es-AR" sz="12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s-AR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Reversión  </a:t>
            </a:r>
            <a:r>
              <a:rPr lang="es-AR" sz="1200" dirty="0">
                <a:latin typeface="Arial" panose="020B0604020202020204" pitchFamily="34" charset="0"/>
                <a:ea typeface="Arial" panose="020B0604020202020204" pitchFamily="34" charset="0"/>
              </a:rPr>
              <a:t>con </a:t>
            </a:r>
            <a:r>
              <a:rPr lang="es-AR" sz="12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flumazenil</a:t>
            </a:r>
            <a:endParaRPr lang="es-AR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s-AR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disartria</a:t>
            </a:r>
            <a:r>
              <a:rPr lang="es-AR" sz="1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r>
              <a:rPr lang="es-AR" sz="12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fatiga, </a:t>
            </a:r>
          </a:p>
          <a:p>
            <a:r>
              <a:rPr lang="es-AR" sz="12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Enlentecimiento</a:t>
            </a:r>
            <a:endParaRPr lang="es-AR" sz="12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s-AR" sz="12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malestar general</a:t>
            </a:r>
          </a:p>
          <a:p>
            <a:r>
              <a:rPr lang="es-AR" sz="12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agresividad o docilidad</a:t>
            </a:r>
            <a:endParaRPr lang="es-AR" sz="12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s-EC" sz="1200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8B67702-DD75-5906-8D21-06CC0FD2AA7C}"/>
              </a:ext>
            </a:extLst>
          </p:cNvPr>
          <p:cNvSpPr txBox="1"/>
          <p:nvPr/>
        </p:nvSpPr>
        <p:spPr>
          <a:xfrm>
            <a:off x="9110758" y="2584407"/>
            <a:ext cx="822981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s-EC" sz="1200" dirty="0"/>
              <a:t>Adultos</a:t>
            </a:r>
          </a:p>
          <a:p>
            <a:pPr algn="ctr"/>
            <a:r>
              <a:rPr lang="es-EC" sz="1200" dirty="0"/>
              <a:t>Ataxia</a:t>
            </a:r>
          </a:p>
          <a:p>
            <a:pPr algn="ctr"/>
            <a:r>
              <a:rPr lang="es-EC" sz="1200" dirty="0" err="1"/>
              <a:t>focalidad</a:t>
            </a:r>
            <a:r>
              <a:rPr lang="es-EC" sz="1200" dirty="0"/>
              <a:t>  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0076B21-90A8-5A63-8BE5-C2151F93696D}"/>
              </a:ext>
            </a:extLst>
          </p:cNvPr>
          <p:cNvSpPr txBox="1"/>
          <p:nvPr/>
        </p:nvSpPr>
        <p:spPr>
          <a:xfrm>
            <a:off x="853236" y="1122168"/>
            <a:ext cx="97434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1200" b="1" u="sng" dirty="0"/>
              <a:t>Sepsis</a:t>
            </a:r>
            <a:endParaRPr lang="es-EC" sz="1200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BA20DDA6-EBDC-E896-8221-28BB60DED66E}"/>
              </a:ext>
            </a:extLst>
          </p:cNvPr>
          <p:cNvSpPr txBox="1"/>
          <p:nvPr/>
        </p:nvSpPr>
        <p:spPr>
          <a:xfrm>
            <a:off x="7313273" y="1550241"/>
            <a:ext cx="8062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1200" b="1" u="sng" dirty="0"/>
              <a:t>Porfiria: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FE86AE76-564F-B721-D05B-5097F033EEEF}"/>
              </a:ext>
            </a:extLst>
          </p:cNvPr>
          <p:cNvSpPr txBox="1"/>
          <p:nvPr/>
        </p:nvSpPr>
        <p:spPr>
          <a:xfrm>
            <a:off x="6125425" y="1049598"/>
            <a:ext cx="1513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C" sz="1200" dirty="0">
                <a:latin typeface="Arial" panose="020B0604020202020204" pitchFamily="34" charset="0"/>
              </a:rPr>
              <a:t>Infartos cerebrales</a:t>
            </a:r>
          </a:p>
          <a:p>
            <a:pPr algn="r"/>
            <a:r>
              <a:rPr lang="es-EC" sz="1200" dirty="0">
                <a:latin typeface="Arial" panose="020B0604020202020204" pitchFamily="34" charset="0"/>
              </a:rPr>
              <a:t> reversibles 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FADED72B-10D8-CD8B-7410-99E7F024D448}"/>
              </a:ext>
            </a:extLst>
          </p:cNvPr>
          <p:cNvSpPr txBox="1"/>
          <p:nvPr/>
        </p:nvSpPr>
        <p:spPr>
          <a:xfrm>
            <a:off x="4311889" y="1039667"/>
            <a:ext cx="453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b="1" u="sng" dirty="0"/>
              <a:t>Pres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7D5ABD6C-944C-B591-AE71-65EA8F5D7900}"/>
              </a:ext>
            </a:extLst>
          </p:cNvPr>
          <p:cNvSpPr txBox="1"/>
          <p:nvPr/>
        </p:nvSpPr>
        <p:spPr>
          <a:xfrm>
            <a:off x="7395334" y="4794281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12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ISA</a:t>
            </a:r>
            <a:endParaRPr lang="es-EC" sz="1200" b="1" dirty="0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40AE7D93-B4EA-26D7-8758-0B32FF1CAB00}"/>
              </a:ext>
            </a:extLst>
          </p:cNvPr>
          <p:cNvSpPr txBox="1"/>
          <p:nvPr/>
        </p:nvSpPr>
        <p:spPr>
          <a:xfrm>
            <a:off x="9630253" y="1755108"/>
            <a:ext cx="21351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Estupor recurrente idiopático 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8E4F4AC0-816E-43D9-CEA6-4C5F10AEE2BD}"/>
              </a:ext>
            </a:extLst>
          </p:cNvPr>
          <p:cNvSpPr txBox="1"/>
          <p:nvPr/>
        </p:nvSpPr>
        <p:spPr>
          <a:xfrm>
            <a:off x="836221" y="5953760"/>
            <a:ext cx="404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/>
              <a:t>Hay que descartar desordenes psicóticos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69A5042-035B-315A-A6E7-9B210DEFFCEA}"/>
              </a:ext>
            </a:extLst>
          </p:cNvPr>
          <p:cNvSpPr txBox="1"/>
          <p:nvPr/>
        </p:nvSpPr>
        <p:spPr>
          <a:xfrm>
            <a:off x="4175352" y="41895"/>
            <a:ext cx="833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b="1" u="sng" dirty="0"/>
              <a:t>Vasculitis</a:t>
            </a:r>
            <a:r>
              <a:rPr lang="es-EC" dirty="0"/>
              <a:t> 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E95CE9A0-4661-B807-D707-5FBE489050C4}"/>
              </a:ext>
            </a:extLst>
          </p:cNvPr>
          <p:cNvSpPr/>
          <p:nvPr/>
        </p:nvSpPr>
        <p:spPr>
          <a:xfrm>
            <a:off x="4046993" y="60132"/>
            <a:ext cx="991879" cy="1272390"/>
          </a:xfrm>
          <a:prstGeom prst="ellipse">
            <a:avLst/>
          </a:prstGeom>
          <a:solidFill>
            <a:srgbClr val="0048E9">
              <a:alpha val="16078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EEE2D24-C745-AF8A-2DAD-86059BC8E0DA}"/>
              </a:ext>
            </a:extLst>
          </p:cNvPr>
          <p:cNvSpPr txBox="1"/>
          <p:nvPr/>
        </p:nvSpPr>
        <p:spPr>
          <a:xfrm>
            <a:off x="3992819" y="444856"/>
            <a:ext cx="11737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100" dirty="0"/>
              <a:t>Curso subagudo </a:t>
            </a:r>
          </a:p>
          <a:p>
            <a:r>
              <a:rPr lang="es-EC" sz="1100" dirty="0"/>
              <a:t>Sintomas focales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5572FF2-762E-71F8-40AB-E3309E9CB380}"/>
              </a:ext>
            </a:extLst>
          </p:cNvPr>
          <p:cNvSpPr txBox="1"/>
          <p:nvPr/>
        </p:nvSpPr>
        <p:spPr>
          <a:xfrm>
            <a:off x="3992819" y="1355583"/>
            <a:ext cx="184100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1050" dirty="0"/>
              <a:t>Sintomas focales </a:t>
            </a:r>
          </a:p>
        </p:txBody>
      </p:sp>
    </p:spTree>
    <p:extLst>
      <p:ext uri="{BB962C8B-B14F-4D97-AF65-F5344CB8AC3E}">
        <p14:creationId xmlns:p14="http://schemas.microsoft.com/office/powerpoint/2010/main" val="13102529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120355</TotalTime>
  <Words>351</Words>
  <Application>Microsoft Macintosh PowerPoint</Application>
  <PresentationFormat>Panorámica</PresentationFormat>
  <Paragraphs>189</Paragraphs>
  <Slides>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Agrupación </vt:lpstr>
      <vt:lpstr>Presentación de PowerPoint</vt:lpstr>
      <vt:lpstr>Características clínicas polineuropatías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Sebastián Villate</dc:creator>
  <cp:lastModifiedBy>Sebastián Villate</cp:lastModifiedBy>
  <cp:revision>3</cp:revision>
  <dcterms:created xsi:type="dcterms:W3CDTF">2023-10-13T01:07:12Z</dcterms:created>
  <dcterms:modified xsi:type="dcterms:W3CDTF">2024-01-04T15:05:58Z</dcterms:modified>
</cp:coreProperties>
</file>