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Arial Bold" panose="020B0704020202020204" pitchFamily="34" charset="0"/>
      <p:regular r:id="rId8"/>
      <p:bold r:id="rId9"/>
    </p:embeddedFont>
    <p:embeddedFont>
      <p:font typeface="Arial Italics" panose="020B0604020202020204" charset="0"/>
      <p:regular r:id="rId10"/>
    </p:embeddedFont>
    <p:embeddedFont>
      <p:font typeface="DM Sans" pitchFamily="2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11611938" y="4154952"/>
            <a:ext cx="11958151" cy="1929323"/>
            <a:chOff x="0" y="0"/>
            <a:chExt cx="3149472" cy="5081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149472" cy="508135"/>
            </a:xfrm>
            <a:custGeom>
              <a:avLst/>
              <a:gdLst/>
              <a:ahLst/>
              <a:cxnLst/>
              <a:rect l="l" t="t" r="r" b="b"/>
              <a:pathLst>
                <a:path w="3149472" h="508135">
                  <a:moveTo>
                    <a:pt x="0" y="0"/>
                  </a:moveTo>
                  <a:lnTo>
                    <a:pt x="3149472" y="0"/>
                  </a:lnTo>
                  <a:lnTo>
                    <a:pt x="3149472" y="508135"/>
                  </a:lnTo>
                  <a:lnTo>
                    <a:pt x="0" y="508135"/>
                  </a:lnTo>
                  <a:close/>
                </a:path>
              </a:pathLst>
            </a:custGeom>
            <a:solidFill>
              <a:srgbClr val="145DA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149472" cy="5367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90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2982000" y="0"/>
            <a:ext cx="3644351" cy="3644351"/>
          </a:xfrm>
          <a:custGeom>
            <a:avLst/>
            <a:gdLst/>
            <a:ahLst/>
            <a:cxnLst/>
            <a:rect l="l" t="t" r="r" b="b"/>
            <a:pathLst>
              <a:path w="3644351" h="3644351">
                <a:moveTo>
                  <a:pt x="0" y="0"/>
                </a:moveTo>
                <a:lnTo>
                  <a:pt x="3644352" y="0"/>
                </a:lnTo>
                <a:lnTo>
                  <a:pt x="3644352" y="3644351"/>
                </a:lnTo>
                <a:lnTo>
                  <a:pt x="0" y="364435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0" y="6792151"/>
            <a:ext cx="3494849" cy="3494849"/>
          </a:xfrm>
          <a:custGeom>
            <a:avLst/>
            <a:gdLst/>
            <a:ahLst/>
            <a:cxnLst/>
            <a:rect l="l" t="t" r="r" b="b"/>
            <a:pathLst>
              <a:path w="3494849" h="3494849">
                <a:moveTo>
                  <a:pt x="0" y="0"/>
                </a:moveTo>
                <a:lnTo>
                  <a:pt x="3494849" y="0"/>
                </a:lnTo>
                <a:lnTo>
                  <a:pt x="3494849" y="3494849"/>
                </a:lnTo>
                <a:lnTo>
                  <a:pt x="0" y="34948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3824983" y="27948"/>
            <a:ext cx="10638034" cy="5254109"/>
          </a:xfrm>
          <a:custGeom>
            <a:avLst/>
            <a:gdLst/>
            <a:ahLst/>
            <a:cxnLst/>
            <a:rect l="l" t="t" r="r" b="b"/>
            <a:pathLst>
              <a:path w="9382337" h="5254109">
                <a:moveTo>
                  <a:pt x="0" y="0"/>
                </a:moveTo>
                <a:lnTo>
                  <a:pt x="9382337" y="0"/>
                </a:lnTo>
                <a:lnTo>
                  <a:pt x="9382337" y="5254109"/>
                </a:lnTo>
                <a:lnTo>
                  <a:pt x="0" y="525410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8" name="TextBox 8"/>
          <p:cNvSpPr txBox="1"/>
          <p:nvPr/>
        </p:nvSpPr>
        <p:spPr>
          <a:xfrm>
            <a:off x="6408501" y="9001212"/>
            <a:ext cx="6354105" cy="447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131"/>
              </a:lnSpc>
              <a:spcBef>
                <a:spcPct val="0"/>
              </a:spcBef>
            </a:pPr>
            <a:r>
              <a:rPr lang="en-US" sz="2545" i="1">
                <a:solidFill>
                  <a:srgbClr val="000000"/>
                </a:solidFill>
                <a:latin typeface="Arial Italics"/>
                <a:ea typeface="Arial Italics"/>
                <a:cs typeface="Arial Italics"/>
                <a:sym typeface="Arial Italics"/>
              </a:rPr>
              <a:t>VIÑAMAGUA SARANGO IVAN FILIBERTO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742820" y="4582219"/>
            <a:ext cx="12375897" cy="24293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Uso de la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Inteligencia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Artificial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Generativa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aprendizaje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programación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revisión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sistemática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456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r>
              <a:rPr lang="en-US" sz="456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3401339" y="3086048"/>
            <a:ext cx="0" cy="4676296"/>
          </a:xfrm>
          <a:prstGeom prst="line">
            <a:avLst/>
          </a:prstGeom>
          <a:ln w="476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8" name="Freeform 8"/>
          <p:cNvSpPr/>
          <p:nvPr/>
        </p:nvSpPr>
        <p:spPr>
          <a:xfrm rot="16200000">
            <a:off x="-3796729" y="5719717"/>
            <a:ext cx="8383583" cy="731590"/>
          </a:xfrm>
          <a:custGeom>
            <a:avLst/>
            <a:gdLst/>
            <a:ahLst/>
            <a:cxnLst/>
            <a:rect l="l" t="t" r="r" b="b"/>
            <a:pathLst>
              <a:path w="13544802" h="348482">
                <a:moveTo>
                  <a:pt x="0" y="0"/>
                </a:moveTo>
                <a:lnTo>
                  <a:pt x="13544802" y="0"/>
                </a:lnTo>
                <a:lnTo>
                  <a:pt x="13544802" y="348482"/>
                </a:lnTo>
                <a:lnTo>
                  <a:pt x="0" y="3484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443978" b="-223664"/>
            </a:stretch>
          </a:blipFill>
        </p:spPr>
        <p:txBody>
          <a:bodyPr/>
          <a:lstStyle/>
          <a:p>
            <a:endParaRPr lang="es-MX" noProof="0" dirty="0"/>
          </a:p>
        </p:txBody>
      </p:sp>
      <p:grpSp>
        <p:nvGrpSpPr>
          <p:cNvPr id="14" name="Group 14"/>
          <p:cNvGrpSpPr/>
          <p:nvPr/>
        </p:nvGrpSpPr>
        <p:grpSpPr>
          <a:xfrm rot="-5400000">
            <a:off x="12256178" y="4261136"/>
            <a:ext cx="10332590" cy="1719137"/>
            <a:chOff x="0" y="0"/>
            <a:chExt cx="3149472" cy="508135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3149472" cy="508135"/>
            </a:xfrm>
            <a:custGeom>
              <a:avLst/>
              <a:gdLst/>
              <a:ahLst/>
              <a:cxnLst/>
              <a:rect l="l" t="t" r="r" b="b"/>
              <a:pathLst>
                <a:path w="3149472" h="508135">
                  <a:moveTo>
                    <a:pt x="0" y="0"/>
                  </a:moveTo>
                  <a:lnTo>
                    <a:pt x="3149472" y="0"/>
                  </a:lnTo>
                  <a:lnTo>
                    <a:pt x="3149472" y="508135"/>
                  </a:lnTo>
                  <a:lnTo>
                    <a:pt x="0" y="508135"/>
                  </a:lnTo>
                  <a:close/>
                </a:path>
              </a:pathLst>
            </a:custGeom>
            <a:solidFill>
              <a:srgbClr val="145DA0"/>
            </a:solidFill>
          </p:spPr>
          <p:txBody>
            <a:bodyPr/>
            <a:lstStyle/>
            <a:p>
              <a:endParaRPr lang="es-MX" noProof="0" dirty="0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28575"/>
              <a:ext cx="3149472" cy="5367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90"/>
                </a:lnSpc>
              </a:pPr>
              <a:endParaRPr lang="es-MX" noProof="0" dirty="0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244010" y="133166"/>
            <a:ext cx="13254802" cy="2571698"/>
            <a:chOff x="0" y="0"/>
            <a:chExt cx="3490977" cy="67732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3490977" cy="677320"/>
            </a:xfrm>
            <a:custGeom>
              <a:avLst/>
              <a:gdLst/>
              <a:ahLst/>
              <a:cxnLst/>
              <a:rect l="l" t="t" r="r" b="b"/>
              <a:pathLst>
                <a:path w="3490977" h="677320">
                  <a:moveTo>
                    <a:pt x="0" y="0"/>
                  </a:moveTo>
                  <a:lnTo>
                    <a:pt x="3490977" y="0"/>
                  </a:lnTo>
                  <a:lnTo>
                    <a:pt x="3490977" y="677320"/>
                  </a:lnTo>
                  <a:lnTo>
                    <a:pt x="0" y="6773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MX" noProof="0" dirty="0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3490977" cy="71542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05"/>
                </a:lnSpc>
              </a:pPr>
              <a:endParaRPr lang="es-MX" noProof="0" dirty="0"/>
            </a:p>
          </p:txBody>
        </p:sp>
      </p:grpSp>
      <p:sp>
        <p:nvSpPr>
          <p:cNvPr id="20" name="Freeform 20"/>
          <p:cNvSpPr/>
          <p:nvPr/>
        </p:nvSpPr>
        <p:spPr>
          <a:xfrm>
            <a:off x="6807197" y="9552664"/>
            <a:ext cx="4573351" cy="784480"/>
          </a:xfrm>
          <a:custGeom>
            <a:avLst/>
            <a:gdLst/>
            <a:ahLst/>
            <a:cxnLst/>
            <a:rect l="l" t="t" r="r" b="b"/>
            <a:pathLst>
              <a:path w="4573351" h="784480">
                <a:moveTo>
                  <a:pt x="0" y="0"/>
                </a:moveTo>
                <a:lnTo>
                  <a:pt x="4573351" y="0"/>
                </a:lnTo>
                <a:lnTo>
                  <a:pt x="4573351" y="784480"/>
                </a:lnTo>
                <a:lnTo>
                  <a:pt x="0" y="7844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389" r="-551" b="-2940"/>
            </a:stretch>
          </a:blipFill>
        </p:spPr>
        <p:txBody>
          <a:bodyPr/>
          <a:lstStyle/>
          <a:p>
            <a:endParaRPr lang="es-MX" noProof="0" dirty="0"/>
          </a:p>
        </p:txBody>
      </p:sp>
      <p:sp>
        <p:nvSpPr>
          <p:cNvPr id="21" name="AutoShape 21"/>
          <p:cNvSpPr/>
          <p:nvPr/>
        </p:nvSpPr>
        <p:spPr>
          <a:xfrm>
            <a:off x="6718650" y="2876161"/>
            <a:ext cx="6492240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22" name="Freeform 22"/>
          <p:cNvSpPr/>
          <p:nvPr/>
        </p:nvSpPr>
        <p:spPr>
          <a:xfrm>
            <a:off x="9037409" y="2756377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23" name="Freeform 23"/>
          <p:cNvSpPr/>
          <p:nvPr/>
        </p:nvSpPr>
        <p:spPr>
          <a:xfrm>
            <a:off x="9434415" y="5240800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1" y="0"/>
                </a:lnTo>
                <a:lnTo>
                  <a:pt x="7552951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24" name="TextBox 24"/>
          <p:cNvSpPr txBox="1"/>
          <p:nvPr/>
        </p:nvSpPr>
        <p:spPr>
          <a:xfrm>
            <a:off x="12288390" y="5879951"/>
            <a:ext cx="2388870" cy="5859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Estudiantes</a:t>
            </a:r>
          </a:p>
        </p:txBody>
      </p:sp>
      <p:sp>
        <p:nvSpPr>
          <p:cNvPr id="25" name="Freeform 25"/>
          <p:cNvSpPr/>
          <p:nvPr/>
        </p:nvSpPr>
        <p:spPr>
          <a:xfrm>
            <a:off x="9202283" y="7578016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26" name="TextBox 26"/>
          <p:cNvSpPr txBox="1"/>
          <p:nvPr/>
        </p:nvSpPr>
        <p:spPr>
          <a:xfrm>
            <a:off x="10637057" y="8269346"/>
            <a:ext cx="5147667" cy="6035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Instituciones Educativas</a:t>
            </a:r>
          </a:p>
        </p:txBody>
      </p:sp>
      <p:sp>
        <p:nvSpPr>
          <p:cNvPr id="28" name="Freeform 28"/>
          <p:cNvSpPr/>
          <p:nvPr/>
        </p:nvSpPr>
        <p:spPr>
          <a:xfrm>
            <a:off x="1205095" y="3831809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29" name="TextBox 29"/>
          <p:cNvSpPr txBox="1"/>
          <p:nvPr/>
        </p:nvSpPr>
        <p:spPr>
          <a:xfrm>
            <a:off x="1749329" y="4180190"/>
            <a:ext cx="6188813" cy="18951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Arial" panose="020B0604020202020204" pitchFamily="34" charset="0"/>
                <a:ea typeface="DM Sans"/>
                <a:cs typeface="Arial" panose="020B0604020202020204" pitchFamily="34" charset="0"/>
                <a:sym typeface="DM Sans"/>
              </a:rPr>
              <a:t>Dependencia excesiva de la IA</a:t>
            </a:r>
          </a:p>
          <a:p>
            <a:pPr algn="ctr">
              <a:lnSpc>
                <a:spcPts val="4967"/>
              </a:lnSpc>
              <a:spcBef>
                <a:spcPct val="0"/>
              </a:spcBef>
            </a:pPr>
            <a:endParaRPr lang="es-MX" sz="3600" noProof="0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0" name="Freeform 30"/>
          <p:cNvSpPr/>
          <p:nvPr/>
        </p:nvSpPr>
        <p:spPr>
          <a:xfrm>
            <a:off x="1067261" y="6153196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6"/>
                </a:lnTo>
                <a:lnTo>
                  <a:pt x="0" y="18190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31" name="TextBox 31"/>
          <p:cNvSpPr txBox="1"/>
          <p:nvPr/>
        </p:nvSpPr>
        <p:spPr>
          <a:xfrm>
            <a:off x="3124901" y="6732387"/>
            <a:ext cx="3728085" cy="612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Riesgo de plagio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1636215" y="3483926"/>
            <a:ext cx="3115967" cy="6035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Docentes</a:t>
            </a:r>
          </a:p>
        </p:txBody>
      </p:sp>
      <p:sp>
        <p:nvSpPr>
          <p:cNvPr id="33" name="Freeform 33"/>
          <p:cNvSpPr/>
          <p:nvPr/>
        </p:nvSpPr>
        <p:spPr>
          <a:xfrm>
            <a:off x="1301735" y="1035588"/>
            <a:ext cx="7633389" cy="1838408"/>
          </a:xfrm>
          <a:custGeom>
            <a:avLst/>
            <a:gdLst/>
            <a:ahLst/>
            <a:cxnLst/>
            <a:rect l="l" t="t" r="r" b="b"/>
            <a:pathLst>
              <a:path w="7633389" h="1838408">
                <a:moveTo>
                  <a:pt x="0" y="0"/>
                </a:moveTo>
                <a:lnTo>
                  <a:pt x="7633389" y="0"/>
                </a:lnTo>
                <a:lnTo>
                  <a:pt x="7633389" y="1838407"/>
                </a:lnTo>
                <a:lnTo>
                  <a:pt x="0" y="18384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s-MX" noProof="0" dirty="0"/>
          </a:p>
        </p:txBody>
      </p:sp>
      <p:sp>
        <p:nvSpPr>
          <p:cNvPr id="34" name="TextBox 34"/>
          <p:cNvSpPr txBox="1"/>
          <p:nvPr/>
        </p:nvSpPr>
        <p:spPr>
          <a:xfrm>
            <a:off x="1254471" y="1346684"/>
            <a:ext cx="6986055" cy="6035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67"/>
              </a:lnSpc>
              <a:spcBef>
                <a:spcPct val="0"/>
              </a:spcBef>
            </a:pPr>
            <a:r>
              <a:rPr lang="es-MX" sz="3600" noProof="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Falta de comprensión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313163">
            <a:off x="109012" y="9264772"/>
            <a:ext cx="1229775" cy="822667"/>
          </a:xfrm>
          <a:custGeom>
            <a:avLst/>
            <a:gdLst/>
            <a:ahLst/>
            <a:cxnLst/>
            <a:rect l="l" t="t" r="r" b="b"/>
            <a:pathLst>
              <a:path w="9085628" h="5368780">
                <a:moveTo>
                  <a:pt x="0" y="0"/>
                </a:moveTo>
                <a:lnTo>
                  <a:pt x="9085628" y="0"/>
                </a:lnTo>
                <a:lnTo>
                  <a:pt x="9085628" y="5368781"/>
                </a:lnTo>
                <a:lnTo>
                  <a:pt x="0" y="5368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/>
          <p:nvPr/>
        </p:nvSpPr>
        <p:spPr>
          <a:xfrm rot="3649385">
            <a:off x="16281130" y="-534217"/>
            <a:ext cx="2328201" cy="2076036"/>
          </a:xfrm>
          <a:custGeom>
            <a:avLst/>
            <a:gdLst/>
            <a:ahLst/>
            <a:cxnLst/>
            <a:rect l="l" t="t" r="r" b="b"/>
            <a:pathLst>
              <a:path w="9085628" h="5368780">
                <a:moveTo>
                  <a:pt x="0" y="0"/>
                </a:moveTo>
                <a:lnTo>
                  <a:pt x="9085629" y="0"/>
                </a:lnTo>
                <a:lnTo>
                  <a:pt x="9085629" y="5368781"/>
                </a:lnTo>
                <a:lnTo>
                  <a:pt x="0" y="5368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375192" y="633982"/>
            <a:ext cx="7241638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7884"/>
              </a:lnSpc>
              <a:spcBef>
                <a:spcPct val="0"/>
              </a:spcBef>
            </a:pPr>
            <a:r>
              <a:rPr lang="en-US" sz="65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75192" y="2622680"/>
            <a:ext cx="7364162" cy="1041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229"/>
              </a:lnSpc>
              <a:spcBef>
                <a:spcPct val="0"/>
              </a:spcBef>
            </a:pPr>
            <a:r>
              <a:rPr lang="en-US" sz="3064" u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Presente a los principales competidores de la empresa.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546791" y="1076894"/>
            <a:ext cx="16898439" cy="28726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60"/>
              </a:lnSpc>
            </a:pPr>
            <a:r>
              <a:rPr lang="en-US" sz="3706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General</a:t>
            </a:r>
          </a:p>
          <a:p>
            <a:pPr algn="l">
              <a:lnSpc>
                <a:spcPct val="150000"/>
              </a:lnSpc>
            </a:pPr>
            <a:endParaRPr lang="en-US" sz="3706" b="1" dirty="0">
              <a:solidFill>
                <a:srgbClr val="000000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marL="647697" lvl="1" indent="-323848" algn="l">
              <a:lnSpc>
                <a:spcPct val="150000"/>
              </a:lnSpc>
              <a:buFont typeface="Arial"/>
              <a:buChar char="•"/>
            </a:pP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Analizar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el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uso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de la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Inteligencia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Artificial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Generativa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en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el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aprendizaje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de la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programación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,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mediante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una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revisión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sistemática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 de la </a:t>
            </a:r>
            <a:r>
              <a:rPr lang="en-US" sz="2999" i="1" dirty="0" err="1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literatura</a:t>
            </a:r>
            <a:r>
              <a:rPr lang="en-US" sz="2999" i="1" dirty="0">
                <a:solidFill>
                  <a:srgbClr val="000000"/>
                </a:solidFill>
                <a:latin typeface="Arial" panose="020B0604020202020204" pitchFamily="34" charset="0"/>
                <a:ea typeface="Arial Italics"/>
                <a:cs typeface="Arial" panose="020B0604020202020204" pitchFamily="34" charset="0"/>
                <a:sym typeface="Arial Italics"/>
              </a:rPr>
              <a:t>.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B1DAB832-DD3B-E362-99B9-49E80C796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91" y="4311554"/>
            <a:ext cx="17588809" cy="462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s-MX" altLang="en-US" sz="3000" b="1" i="1" dirty="0">
                <a:ea typeface="Times New Roman" panose="02020603050405020304" pitchFamily="18" charset="0"/>
                <a:cs typeface="Arial" panose="020B0604020202020204" pitchFamily="34" charset="0"/>
              </a:rPr>
              <a:t>Especifico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0" lang="es-MX" altLang="en-US" sz="3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Definir un protocolo de búsqueda para realizar una </a:t>
            </a:r>
            <a:r>
              <a:rPr kumimoji="0" lang="es-MX" altLang="en-US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Systematic</a:t>
            </a: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MX" altLang="en-US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Literature</a:t>
            </a: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MX" altLang="en-US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Review</a:t>
            </a: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(SLR) sobre el uso de la inteligencia artificial generativa en el aprendizaje de la programación.</a:t>
            </a:r>
            <a:endParaRPr kumimoji="0" lang="en-US" altLang="en-US" sz="3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Recopilar las principales publicaciones académicas, considerando criterios de inclusión y calidad.</a:t>
            </a:r>
            <a:endParaRPr kumimoji="0" lang="en-US" altLang="en-US" sz="3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alt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Sintetizar los principales resultados en función de las preguntas de investigación planteadas para la SLR</a:t>
            </a:r>
            <a:endParaRPr kumimoji="0" lang="es-MX" altLang="en-US" sz="3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2971" y="8852941"/>
            <a:ext cx="1419413" cy="1390122"/>
          </a:xfrm>
          <a:custGeom>
            <a:avLst/>
            <a:gdLst/>
            <a:ahLst/>
            <a:cxnLst/>
            <a:rect l="l" t="t" r="r" b="b"/>
            <a:pathLst>
              <a:path w="9085628" h="5368780">
                <a:moveTo>
                  <a:pt x="0" y="0"/>
                </a:moveTo>
                <a:lnTo>
                  <a:pt x="9085628" y="0"/>
                </a:lnTo>
                <a:lnTo>
                  <a:pt x="9085628" y="5368780"/>
                </a:lnTo>
                <a:lnTo>
                  <a:pt x="0" y="53687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 rot="1313163">
            <a:off x="17444153" y="-49661"/>
            <a:ext cx="1255061" cy="1438886"/>
          </a:xfrm>
          <a:custGeom>
            <a:avLst/>
            <a:gdLst/>
            <a:ahLst/>
            <a:cxnLst/>
            <a:rect l="l" t="t" r="r" b="b"/>
            <a:pathLst>
              <a:path w="9085628" h="5368780">
                <a:moveTo>
                  <a:pt x="0" y="0"/>
                </a:moveTo>
                <a:lnTo>
                  <a:pt x="9085629" y="0"/>
                </a:lnTo>
                <a:lnTo>
                  <a:pt x="9085629" y="5368781"/>
                </a:lnTo>
                <a:lnTo>
                  <a:pt x="0" y="5368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203476" y="36851"/>
            <a:ext cx="7241638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7884"/>
              </a:lnSpc>
              <a:spcBef>
                <a:spcPct val="0"/>
              </a:spcBef>
            </a:pPr>
            <a:r>
              <a:rPr lang="en-US" sz="65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JUSTIFICACIÓN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75192" y="2622680"/>
            <a:ext cx="7364162" cy="1041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229"/>
              </a:lnSpc>
              <a:spcBef>
                <a:spcPct val="0"/>
              </a:spcBef>
            </a:pPr>
            <a:r>
              <a:rPr lang="en-US" sz="3064" u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Presente a los principales competidores de la empresa.</a:t>
            </a:r>
          </a:p>
        </p:txBody>
      </p:sp>
      <p:sp>
        <p:nvSpPr>
          <p:cNvPr id="6" name="Freeform 6"/>
          <p:cNvSpPr/>
          <p:nvPr/>
        </p:nvSpPr>
        <p:spPr>
          <a:xfrm>
            <a:off x="171715" y="2121779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1" y="0"/>
                </a:lnTo>
                <a:lnTo>
                  <a:pt x="7552951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171715" y="2427411"/>
            <a:ext cx="6889033" cy="109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Cerrar la brecha entre productividad y Aprendizaje</a:t>
            </a:r>
          </a:p>
        </p:txBody>
      </p:sp>
      <p:sp>
        <p:nvSpPr>
          <p:cNvPr id="8" name="Freeform 8"/>
          <p:cNvSpPr/>
          <p:nvPr/>
        </p:nvSpPr>
        <p:spPr>
          <a:xfrm>
            <a:off x="0" y="4396349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5"/>
                </a:lnTo>
                <a:lnTo>
                  <a:pt x="0" y="18190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1002293" y="4701981"/>
            <a:ext cx="4884447" cy="109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Preparar a docentes para un desafío inevitable</a:t>
            </a:r>
          </a:p>
        </p:txBody>
      </p:sp>
      <p:sp>
        <p:nvSpPr>
          <p:cNvPr id="10" name="Freeform 10"/>
          <p:cNvSpPr/>
          <p:nvPr/>
        </p:nvSpPr>
        <p:spPr>
          <a:xfrm>
            <a:off x="0" y="6868005"/>
            <a:ext cx="7552950" cy="1819035"/>
          </a:xfrm>
          <a:custGeom>
            <a:avLst/>
            <a:gdLst/>
            <a:ahLst/>
            <a:cxnLst/>
            <a:rect l="l" t="t" r="r" b="b"/>
            <a:pathLst>
              <a:path w="7552950" h="1819035">
                <a:moveTo>
                  <a:pt x="0" y="0"/>
                </a:moveTo>
                <a:lnTo>
                  <a:pt x="7552950" y="0"/>
                </a:lnTo>
                <a:lnTo>
                  <a:pt x="7552950" y="1819036"/>
                </a:lnTo>
                <a:lnTo>
                  <a:pt x="0" y="18190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483651" y="7120259"/>
            <a:ext cx="5921730" cy="15601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Formar Profesionales competentes para el mercado laboral actual</a:t>
            </a:r>
          </a:p>
        </p:txBody>
      </p:sp>
      <p:sp>
        <p:nvSpPr>
          <p:cNvPr id="12" name="Freeform 12"/>
          <p:cNvSpPr/>
          <p:nvPr/>
        </p:nvSpPr>
        <p:spPr>
          <a:xfrm>
            <a:off x="8621800" y="1728410"/>
            <a:ext cx="9186284" cy="2212403"/>
          </a:xfrm>
          <a:custGeom>
            <a:avLst/>
            <a:gdLst/>
            <a:ahLst/>
            <a:cxnLst/>
            <a:rect l="l" t="t" r="r" b="b"/>
            <a:pathLst>
              <a:path w="9186284" h="2212403">
                <a:moveTo>
                  <a:pt x="0" y="0"/>
                </a:moveTo>
                <a:lnTo>
                  <a:pt x="9186284" y="0"/>
                </a:lnTo>
                <a:lnTo>
                  <a:pt x="9186284" y="2212404"/>
                </a:lnTo>
                <a:lnTo>
                  <a:pt x="0" y="22124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3"/>
          <p:cNvSpPr txBox="1"/>
          <p:nvPr/>
        </p:nvSpPr>
        <p:spPr>
          <a:xfrm>
            <a:off x="9417058" y="2046411"/>
            <a:ext cx="7595767" cy="16173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Busca encontrar el equilibrio y provechar la eficiencia de la ia sin sacrificar compresión y razonamiento </a:t>
            </a:r>
          </a:p>
        </p:txBody>
      </p:sp>
      <p:sp>
        <p:nvSpPr>
          <p:cNvPr id="14" name="Freeform 14"/>
          <p:cNvSpPr/>
          <p:nvPr/>
        </p:nvSpPr>
        <p:spPr>
          <a:xfrm>
            <a:off x="8673632" y="4396349"/>
            <a:ext cx="9186284" cy="2212403"/>
          </a:xfrm>
          <a:custGeom>
            <a:avLst/>
            <a:gdLst/>
            <a:ahLst/>
            <a:cxnLst/>
            <a:rect l="l" t="t" r="r" b="b"/>
            <a:pathLst>
              <a:path w="9186284" h="2212403">
                <a:moveTo>
                  <a:pt x="0" y="0"/>
                </a:moveTo>
                <a:lnTo>
                  <a:pt x="9186284" y="0"/>
                </a:lnTo>
                <a:lnTo>
                  <a:pt x="9186284" y="2212404"/>
                </a:lnTo>
                <a:lnTo>
                  <a:pt x="0" y="22124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9457325" y="4843683"/>
            <a:ext cx="7586285" cy="109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docents necesitan estrategias claras y efectivas para integrar</a:t>
            </a:r>
          </a:p>
        </p:txBody>
      </p:sp>
      <p:sp>
        <p:nvSpPr>
          <p:cNvPr id="16" name="Freeform 16"/>
          <p:cNvSpPr/>
          <p:nvPr/>
        </p:nvSpPr>
        <p:spPr>
          <a:xfrm>
            <a:off x="8071361" y="6868005"/>
            <a:ext cx="10216639" cy="2460552"/>
          </a:xfrm>
          <a:custGeom>
            <a:avLst/>
            <a:gdLst/>
            <a:ahLst/>
            <a:cxnLst/>
            <a:rect l="l" t="t" r="r" b="b"/>
            <a:pathLst>
              <a:path w="10216639" h="2460552">
                <a:moveTo>
                  <a:pt x="0" y="0"/>
                </a:moveTo>
                <a:lnTo>
                  <a:pt x="10216639" y="0"/>
                </a:lnTo>
                <a:lnTo>
                  <a:pt x="10216639" y="2460552"/>
                </a:lnTo>
                <a:lnTo>
                  <a:pt x="0" y="24605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rnd">
            <a:noFill/>
            <a:prstDash val="solid"/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7"/>
          <p:cNvSpPr txBox="1"/>
          <p:nvPr/>
        </p:nvSpPr>
        <p:spPr>
          <a:xfrm>
            <a:off x="8621800" y="7118253"/>
            <a:ext cx="8870942" cy="2141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14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puedan "dominar la IA" en lugar de ser dominados por ella. Los futuros egresados sean realmente valiosos en un mercado laboral en constante evolución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0B18F1-A90D-4128-559C-23092C29585E}"/>
              </a:ext>
            </a:extLst>
          </p:cNvPr>
          <p:cNvSpPr/>
          <p:nvPr/>
        </p:nvSpPr>
        <p:spPr>
          <a:xfrm>
            <a:off x="4142373" y="490309"/>
            <a:ext cx="98298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600" b="1" dirty="0">
                <a:latin typeface="Arial" panose="020B0604020202020204" pitchFamily="34" charset="0"/>
                <a:cs typeface="Arial" panose="020B0604020202020204" pitchFamily="34" charset="0"/>
              </a:rPr>
              <a:t>JUSTIFICACIÓN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 rot="1313163">
            <a:off x="17367632" y="-92460"/>
            <a:ext cx="1211087" cy="1428664"/>
          </a:xfrm>
          <a:custGeom>
            <a:avLst/>
            <a:gdLst/>
            <a:ahLst/>
            <a:cxnLst/>
            <a:rect l="l" t="t" r="r" b="b"/>
            <a:pathLst>
              <a:path w="9085628" h="5368780">
                <a:moveTo>
                  <a:pt x="0" y="0"/>
                </a:moveTo>
                <a:lnTo>
                  <a:pt x="9085629" y="0"/>
                </a:lnTo>
                <a:lnTo>
                  <a:pt x="9085629" y="5368781"/>
                </a:lnTo>
                <a:lnTo>
                  <a:pt x="0" y="5368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375192" y="2622680"/>
            <a:ext cx="7364162" cy="1041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229"/>
              </a:lnSpc>
              <a:spcBef>
                <a:spcPct val="0"/>
              </a:spcBef>
            </a:pPr>
            <a:r>
              <a:rPr lang="en-US" sz="3064" u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Presente a los principales competidores de la empresa.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61623" y="1028700"/>
            <a:ext cx="17564750" cy="8771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Enfoque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Cualitativo</a:t>
            </a:r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Porque el estudio se centra en una revisión sistemática de literatura (RSL) para analizar hallazgos cualitativos sobre herramientas, beneficios y desafíos de la IA generativa en programación . (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Zawacki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-Richter et al., 2020, p. 3)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Diseño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Bibliográfico</a:t>
            </a:r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El diseño se basa en una "revisión sistemática de documentos académicos", ya existentes, como libros, artículos científicos, informes. (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Kitchenham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Charters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, 2007, p. 8)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Tipo.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Investigación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 documental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La investigación se enfoca en recolectar, seleccionar, analizar y presentar información que ya está escrita . (Creswell &amp; Creswell, 2023, p. 112). 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Alcance Descriptivo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La siguiente investigación va a describir las características de un fenómeno, una situación o un grupo. No buscarás explicar las causas, ni comparar, ni predecir  (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Gough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et al., 2021, p. 8).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135646" y="748243"/>
            <a:ext cx="7241638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7884"/>
              </a:lnSpc>
              <a:spcBef>
                <a:spcPct val="0"/>
              </a:spcBef>
            </a:pPr>
            <a:r>
              <a:rPr lang="en-US" sz="65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8E97C80-6742-5A5A-C883-0190DA67CE79}"/>
              </a:ext>
            </a:extLst>
          </p:cNvPr>
          <p:cNvSpPr/>
          <p:nvPr/>
        </p:nvSpPr>
        <p:spPr>
          <a:xfrm>
            <a:off x="4395285" y="163972"/>
            <a:ext cx="9497427" cy="6182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600" b="1" dirty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370475"/>
          </a:xfrm>
          <a:custGeom>
            <a:avLst/>
            <a:gdLst/>
            <a:ahLst/>
            <a:cxnLst/>
            <a:rect l="l" t="t" r="r" b="b"/>
            <a:pathLst>
              <a:path w="18288000" h="10370475">
                <a:moveTo>
                  <a:pt x="0" y="0"/>
                </a:moveTo>
                <a:lnTo>
                  <a:pt x="18288000" y="0"/>
                </a:lnTo>
                <a:lnTo>
                  <a:pt x="18288000" y="10370475"/>
                </a:lnTo>
                <a:lnTo>
                  <a:pt x="0" y="103704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424" r="-2424" b="-3311"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388</Words>
  <Application>Microsoft Office PowerPoint</Application>
  <PresentationFormat>Personalizado</PresentationFormat>
  <Paragraphs>39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DM Sans</vt:lpstr>
      <vt:lpstr>Arial</vt:lpstr>
      <vt:lpstr>Times New Roman</vt:lpstr>
      <vt:lpstr>Arial Italics</vt:lpstr>
      <vt:lpstr>Arial Bold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propuesta de proyecto de la empresa corporativo moderno azul</dc:title>
  <dc:creator>Admin</dc:creator>
  <cp:lastModifiedBy>Ivan Filiberto Viñamagua Sarango</cp:lastModifiedBy>
  <cp:revision>3</cp:revision>
  <dcterms:created xsi:type="dcterms:W3CDTF">2006-08-16T00:00:00Z</dcterms:created>
  <dcterms:modified xsi:type="dcterms:W3CDTF">2025-06-04T15:59:20Z</dcterms:modified>
  <dc:identifier>DAGo39ElEuo</dc:identifier>
</cp:coreProperties>
</file>