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1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1A-5CC6-11CF-8D67-00AA00BDCE1D}" r:id="rId1"/>
</file>

<file path=ppt/activeX/activeX10.xml><?xml version="1.0" encoding="utf-8"?>
<ax:ocx xmlns:ax="http://schemas.microsoft.com/office/2006/activeX" xmlns:r="http://schemas.openxmlformats.org/officeDocument/2006/relationships" ax:classid="{5512D11A-5CC6-11CF-8D67-00AA00BDCE1D}" r:id="rId1"/>
</file>

<file path=ppt/activeX/activeX11.xml><?xml version="1.0" encoding="utf-8"?>
<ax:ocx xmlns:ax="http://schemas.microsoft.com/office/2006/activeX" xmlns:r="http://schemas.openxmlformats.org/officeDocument/2006/relationships" ax:classid="{5512D11A-5CC6-11CF-8D67-00AA00BDCE1D}" r:id="rId1"/>
</file>

<file path=ppt/activeX/activeX12.xml><?xml version="1.0" encoding="utf-8"?>
<ax:ocx xmlns:ax="http://schemas.microsoft.com/office/2006/activeX" xmlns:r="http://schemas.openxmlformats.org/officeDocument/2006/relationships" ax:classid="{5512D11A-5CC6-11CF-8D67-00AA00BDCE1D}" r:id="rId1"/>
</file>

<file path=ppt/activeX/activeX2.xml><?xml version="1.0" encoding="utf-8"?>
<ax:ocx xmlns:ax="http://schemas.microsoft.com/office/2006/activeX" xmlns:r="http://schemas.openxmlformats.org/officeDocument/2006/relationships" ax:classid="{5512D11A-5CC6-11CF-8D67-00AA00BDCE1D}" r:id="rId1"/>
</file>

<file path=ppt/activeX/activeX3.xml><?xml version="1.0" encoding="utf-8"?>
<ax:ocx xmlns:ax="http://schemas.microsoft.com/office/2006/activeX" xmlns:r="http://schemas.openxmlformats.org/officeDocument/2006/relationships" ax:classid="{5512D11A-5CC6-11CF-8D67-00AA00BDCE1D}" r:id="rId1"/>
</file>

<file path=ppt/activeX/activeX4.xml><?xml version="1.0" encoding="utf-8"?>
<ax:ocx xmlns:ax="http://schemas.microsoft.com/office/2006/activeX" xmlns:r="http://schemas.openxmlformats.org/officeDocument/2006/relationships" ax:classid="{5512D11A-5CC6-11CF-8D67-00AA00BDCE1D}" r:id="rId1"/>
</file>

<file path=ppt/activeX/activeX5.xml><?xml version="1.0" encoding="utf-8"?>
<ax:ocx xmlns:ax="http://schemas.microsoft.com/office/2006/activeX" xmlns:r="http://schemas.openxmlformats.org/officeDocument/2006/relationships" ax:classid="{5512D11A-5CC6-11CF-8D67-00AA00BDCE1D}" r:id="rId1"/>
</file>

<file path=ppt/activeX/activeX6.xml><?xml version="1.0" encoding="utf-8"?>
<ax:ocx xmlns:ax="http://schemas.microsoft.com/office/2006/activeX" xmlns:r="http://schemas.openxmlformats.org/officeDocument/2006/relationships" ax:classid="{5512D11A-5CC6-11CF-8D67-00AA00BDCE1D}" r:id="rId1"/>
</file>

<file path=ppt/activeX/activeX7.xml><?xml version="1.0" encoding="utf-8"?>
<ax:ocx xmlns:ax="http://schemas.microsoft.com/office/2006/activeX" xmlns:r="http://schemas.openxmlformats.org/officeDocument/2006/relationships" ax:classid="{5512D11A-5CC6-11CF-8D67-00AA00BDCE1D}" r:id="rId1"/>
</file>

<file path=ppt/activeX/activeX8.xml><?xml version="1.0" encoding="utf-8"?>
<ax:ocx xmlns:ax="http://schemas.microsoft.com/office/2006/activeX" xmlns:r="http://schemas.openxmlformats.org/officeDocument/2006/relationships" ax:classid="{5512D11A-5CC6-11CF-8D67-00AA00BDCE1D}" r:id="rId1"/>
</file>

<file path=ppt/activeX/activeX9.xml><?xml version="1.0" encoding="utf-8"?>
<ax:ocx xmlns:ax="http://schemas.microsoft.com/office/2006/activeX" xmlns:r="http://schemas.openxmlformats.org/officeDocument/2006/relationships" ax:classid="{5512D11A-5CC6-11CF-8D67-00AA00BDCE1D}" r:id="rId1"/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Dikdörtgen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Dikdörtgen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Dikdörtgen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Dikdörtgen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Dikdörtgen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Yuvarlatılmış Dikdörtgen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Yuvarlatılmış Dikdörtgen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A87F680-93FC-491F-8DB8-A70952AB9313}" type="datetimeFigureOut">
              <a:rPr lang="tr-TR" smtClean="0"/>
              <a:t>16.06.2025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1A7417A-1CA6-4670-8920-ED52721FC93B}" type="slidenum">
              <a:rPr lang="tr-TR" smtClean="0"/>
              <a:t>‹Nº›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F680-93FC-491F-8DB8-A70952AB9313}" type="datetimeFigureOut">
              <a:rPr lang="tr-TR" smtClean="0"/>
              <a:t>16.06.2025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417A-1CA6-4670-8920-ED52721FC93B}" type="slidenum">
              <a:rPr lang="tr-TR" smtClean="0"/>
              <a:t>‹Nº›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F680-93FC-491F-8DB8-A70952AB9313}" type="datetimeFigureOut">
              <a:rPr lang="tr-TR" smtClean="0"/>
              <a:t>16.06.2025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417A-1CA6-4670-8920-ED52721FC93B}" type="slidenum">
              <a:rPr lang="tr-TR" smtClean="0"/>
              <a:t>‹Nº›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F680-93FC-491F-8DB8-A70952AB9313}" type="datetimeFigureOut">
              <a:rPr lang="tr-TR" smtClean="0"/>
              <a:t>16.06.2025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417A-1CA6-4670-8920-ED52721FC93B}" type="slidenum">
              <a:rPr lang="tr-TR" smtClean="0"/>
              <a:t>‹Nº›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F680-93FC-491F-8DB8-A70952AB9313}" type="datetimeFigureOut">
              <a:rPr lang="tr-TR" smtClean="0"/>
              <a:t>16.06.2025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417A-1CA6-4670-8920-ED52721FC93B}" type="slidenum">
              <a:rPr lang="tr-TR" smtClean="0"/>
              <a:t>‹Nº›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F680-93FC-491F-8DB8-A70952AB9313}" type="datetimeFigureOut">
              <a:rPr lang="tr-TR" smtClean="0"/>
              <a:t>16.06.2025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417A-1CA6-4670-8920-ED52721FC93B}" type="slidenum">
              <a:rPr lang="tr-TR" smtClean="0"/>
              <a:t>‹Nº›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26" name="2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87F680-93FC-491F-8DB8-A70952AB9313}" type="datetimeFigureOut">
              <a:rPr lang="tr-TR" smtClean="0"/>
              <a:t>16.06.2025</a:t>
            </a:fld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A7417A-1CA6-4670-8920-ED52721FC93B}" type="slidenum">
              <a:rPr lang="tr-TR" smtClean="0"/>
              <a:t>‹Nº›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A87F680-93FC-491F-8DB8-A70952AB9313}" type="datetimeFigureOut">
              <a:rPr lang="tr-TR" smtClean="0"/>
              <a:t>16.06.2025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1A7417A-1CA6-4670-8920-ED52721FC93B}" type="slidenum">
              <a:rPr lang="tr-TR" smtClean="0"/>
              <a:t>‹Nº›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F680-93FC-491F-8DB8-A70952AB9313}" type="datetimeFigureOut">
              <a:rPr lang="tr-TR" smtClean="0"/>
              <a:t>16.06.2025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417A-1CA6-4670-8920-ED52721FC93B}" type="slidenum">
              <a:rPr lang="tr-TR" smtClean="0"/>
              <a:t>‹Nº›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F680-93FC-491F-8DB8-A70952AB9313}" type="datetimeFigureOut">
              <a:rPr lang="tr-TR" smtClean="0"/>
              <a:t>16.06.2025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417A-1CA6-4670-8920-ED52721FC93B}" type="slidenum">
              <a:rPr lang="tr-TR" smtClean="0"/>
              <a:t>‹Nº›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7F680-93FC-491F-8DB8-A70952AB9313}" type="datetimeFigureOut">
              <a:rPr lang="tr-TR" smtClean="0"/>
              <a:t>16.06.2025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417A-1CA6-4670-8920-ED52721FC93B}" type="slidenum">
              <a:rPr lang="tr-TR" smtClean="0"/>
              <a:t>‹Nº›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Dikdörtgen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Dikdörtgen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Dikdörtgen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Yuvarlatılmış Dikdörtgen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Yuvarlatılmış Dikdörtgen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Dikdörtgen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Dikdörtgen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Dikdörtgen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Dikdörtgen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Dikdörtgen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A87F680-93FC-491F-8DB8-A70952AB9313}" type="datetimeFigureOut">
              <a:rPr lang="tr-TR" smtClean="0"/>
              <a:t>16.06.2025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1A7417A-1CA6-4670-8920-ED52721FC93B}" type="slidenum">
              <a:rPr lang="tr-TR" smtClean="0"/>
              <a:t>‹Nº›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8.xml"/><Relationship Id="rId13" Type="http://schemas.openxmlformats.org/officeDocument/2006/relationships/slideLayout" Target="../slideLayouts/slideLayout2.xml"/><Relationship Id="rId3" Type="http://schemas.openxmlformats.org/officeDocument/2006/relationships/control" Target="../activeX/activeX3.xml"/><Relationship Id="rId7" Type="http://schemas.openxmlformats.org/officeDocument/2006/relationships/control" Target="../activeX/activeX7.xml"/><Relationship Id="rId12" Type="http://schemas.openxmlformats.org/officeDocument/2006/relationships/control" Target="../activeX/activeX12.xml"/><Relationship Id="rId2" Type="http://schemas.openxmlformats.org/officeDocument/2006/relationships/control" Target="../activeX/activeX2.xml"/><Relationship Id="rId1" Type="http://schemas.openxmlformats.org/officeDocument/2006/relationships/control" Target="../activeX/activeX1.xml"/><Relationship Id="rId6" Type="http://schemas.openxmlformats.org/officeDocument/2006/relationships/control" Target="../activeX/activeX6.xml"/><Relationship Id="rId11" Type="http://schemas.openxmlformats.org/officeDocument/2006/relationships/control" Target="../activeX/activeX11.xml"/><Relationship Id="rId5" Type="http://schemas.openxmlformats.org/officeDocument/2006/relationships/control" Target="../activeX/activeX5.xml"/><Relationship Id="rId10" Type="http://schemas.openxmlformats.org/officeDocument/2006/relationships/control" Target="../activeX/activeX10.xml"/><Relationship Id="rId4" Type="http://schemas.openxmlformats.org/officeDocument/2006/relationships/control" Target="../activeX/activeX4.xml"/><Relationship Id="rId9" Type="http://schemas.openxmlformats.org/officeDocument/2006/relationships/control" Target="../activeX/activeX9.xml"/><Relationship Id="rId1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rfect-english-grammar.com/infinitives-of-purpose-exercise-1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1700809"/>
            <a:ext cx="9144000" cy="189964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INFINITIVE OF PURPOSE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8028384" y="6165304"/>
            <a:ext cx="9375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err="1">
                <a:latin typeface="Brush Script MT" pitchFamily="66" charset="0"/>
              </a:rPr>
              <a:t>Veys</a:t>
            </a:r>
            <a:endParaRPr lang="tr-TR" sz="2800" dirty="0">
              <a:latin typeface="Brush Script MT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3429000"/>
            <a:ext cx="8532440" cy="3024336"/>
          </a:xfrm>
        </p:spPr>
        <p:txBody>
          <a:bodyPr>
            <a:normAutofit/>
          </a:bodyPr>
          <a:lstStyle/>
          <a:p>
            <a:pPr lvl="0"/>
            <a:r>
              <a:rPr lang="en-US" sz="2000" dirty="0"/>
              <a:t>I went to the mechanic </a:t>
            </a:r>
            <a:r>
              <a:rPr lang="en-US" sz="2000" b="1" u="sng" dirty="0"/>
              <a:t>to fix</a:t>
            </a:r>
            <a:r>
              <a:rPr lang="en-US" sz="2000" dirty="0"/>
              <a:t> my car. </a:t>
            </a:r>
          </a:p>
          <a:p>
            <a:pPr lvl="0">
              <a:buNone/>
            </a:pPr>
            <a:r>
              <a:rPr lang="tr-TR" sz="2000" dirty="0"/>
              <a:t>	</a:t>
            </a:r>
            <a:r>
              <a:rPr lang="en-US" sz="2000" dirty="0"/>
              <a:t>I went to the mechanic </a:t>
            </a:r>
            <a:r>
              <a:rPr lang="en-US" sz="2000" u="sng" dirty="0"/>
              <a:t>because I wanted him to fix my car.</a:t>
            </a:r>
            <a:endParaRPr lang="tr-TR" sz="2000" u="sng" dirty="0"/>
          </a:p>
          <a:p>
            <a:pPr lvl="0"/>
            <a:endParaRPr lang="tr-TR" sz="2000" dirty="0"/>
          </a:p>
          <a:p>
            <a:pPr lvl="0"/>
            <a:r>
              <a:rPr lang="en-US" sz="2000" dirty="0"/>
              <a:t>I went to the mechanic.</a:t>
            </a:r>
          </a:p>
          <a:p>
            <a:pPr lvl="0"/>
            <a:r>
              <a:rPr lang="en-US" sz="2000" dirty="0"/>
              <a:t>Why?</a:t>
            </a:r>
          </a:p>
          <a:p>
            <a:pPr lvl="0"/>
            <a:r>
              <a:rPr lang="en-US" sz="2000" b="1" u="sng" dirty="0"/>
              <a:t>To fix</a:t>
            </a:r>
            <a:r>
              <a:rPr lang="en-US" sz="2000" dirty="0"/>
              <a:t> my car.</a:t>
            </a:r>
          </a:p>
          <a:p>
            <a:pPr>
              <a:buNone/>
            </a:pPr>
            <a:endParaRPr lang="tr-TR" sz="2200" dirty="0"/>
          </a:p>
          <a:p>
            <a:pPr>
              <a:buNone/>
            </a:pPr>
            <a:endParaRPr lang="tr-TR" sz="2400" dirty="0"/>
          </a:p>
          <a:p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971600" y="1628800"/>
            <a:ext cx="75608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You can use a ‘to infinitive’ to express </a:t>
            </a:r>
            <a:r>
              <a:rPr lang="en-US" sz="2000" i="1" u="sng" dirty="0"/>
              <a:t>the purpose</a:t>
            </a:r>
            <a:r>
              <a:rPr lang="en-US" sz="2000" dirty="0"/>
              <a:t> of an action.</a:t>
            </a:r>
          </a:p>
          <a:p>
            <a:r>
              <a:rPr lang="en-US" sz="2000" dirty="0"/>
              <a:t>Why you do something.</a:t>
            </a:r>
          </a:p>
          <a:p>
            <a:endParaRPr lang="en-US" sz="2000" dirty="0"/>
          </a:p>
          <a:p>
            <a:r>
              <a:rPr lang="en-US" sz="2000" dirty="0"/>
              <a:t>The ‘to infinitive’ is formed with </a:t>
            </a:r>
            <a:r>
              <a:rPr lang="en-US" sz="2000" b="1" i="1" dirty="0"/>
              <a:t>to + base verb</a:t>
            </a:r>
            <a:r>
              <a:rPr lang="en-US" sz="2000" b="1" dirty="0"/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971600" y="1628800"/>
            <a:ext cx="75608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The main verb can be in any tense. </a:t>
            </a:r>
            <a:endParaRPr lang="tr-TR" sz="2000" dirty="0"/>
          </a:p>
          <a:p>
            <a:endParaRPr lang="tr-TR" sz="2000" dirty="0"/>
          </a:p>
          <a:p>
            <a:r>
              <a:rPr lang="en-US" sz="2000" dirty="0"/>
              <a:t>For example:</a:t>
            </a:r>
            <a:endParaRPr lang="tr-TR" sz="2000" dirty="0"/>
          </a:p>
          <a:p>
            <a:endParaRPr lang="tr-TR" sz="2000" dirty="0"/>
          </a:p>
          <a:p>
            <a:r>
              <a:rPr lang="en-US" sz="2000" dirty="0"/>
              <a:t>Present simple: I </a:t>
            </a:r>
            <a:r>
              <a:rPr lang="en-US" sz="2000" dirty="0">
                <a:solidFill>
                  <a:srgbClr val="FF0000"/>
                </a:solidFill>
              </a:rPr>
              <a:t>exercise </a:t>
            </a:r>
            <a:r>
              <a:rPr lang="en-US" sz="2000" dirty="0"/>
              <a:t>every day </a:t>
            </a:r>
            <a:r>
              <a:rPr lang="en-US" sz="2000" b="1" u="sng" dirty="0"/>
              <a:t>to stay</a:t>
            </a:r>
            <a:r>
              <a:rPr lang="en-US" sz="2000" dirty="0"/>
              <a:t> healthy.</a:t>
            </a:r>
          </a:p>
          <a:p>
            <a:endParaRPr lang="tr-TR" sz="2000" dirty="0"/>
          </a:p>
          <a:p>
            <a:r>
              <a:rPr lang="en-US" sz="2000" dirty="0"/>
              <a:t>Present continuous: He'</a:t>
            </a:r>
            <a:r>
              <a:rPr lang="en-US" sz="2000" dirty="0">
                <a:solidFill>
                  <a:srgbClr val="FF0000"/>
                </a:solidFill>
              </a:rPr>
              <a:t>s saving </a:t>
            </a:r>
            <a:r>
              <a:rPr lang="en-US" sz="2000" dirty="0"/>
              <a:t>money </a:t>
            </a:r>
            <a:r>
              <a:rPr lang="en-US" sz="2000" b="1" u="sng" dirty="0"/>
              <a:t>to buy</a:t>
            </a:r>
            <a:r>
              <a:rPr lang="en-US" sz="2000" dirty="0"/>
              <a:t> a flat.</a:t>
            </a:r>
          </a:p>
          <a:p>
            <a:endParaRPr lang="tr-TR" sz="2000" dirty="0"/>
          </a:p>
          <a:p>
            <a:r>
              <a:rPr lang="en-US" sz="2000" dirty="0"/>
              <a:t>Past simple: I </a:t>
            </a:r>
            <a:r>
              <a:rPr lang="en-US" sz="2000" dirty="0">
                <a:solidFill>
                  <a:srgbClr val="FF0000"/>
                </a:solidFill>
              </a:rPr>
              <a:t>went </a:t>
            </a:r>
            <a:r>
              <a:rPr lang="en-US" sz="2000" dirty="0"/>
              <a:t>to university </a:t>
            </a:r>
            <a:r>
              <a:rPr lang="en-US" sz="2000" b="1" u="sng" dirty="0"/>
              <a:t>to get</a:t>
            </a:r>
            <a:r>
              <a:rPr lang="en-US" sz="2000" dirty="0"/>
              <a:t> a degree.</a:t>
            </a:r>
          </a:p>
          <a:p>
            <a:endParaRPr lang="en-US" sz="2000" dirty="0"/>
          </a:p>
          <a:p>
            <a:r>
              <a:rPr lang="en-US" sz="2000" dirty="0"/>
              <a:t>Future simple: He'</a:t>
            </a:r>
            <a:r>
              <a:rPr lang="en-US" sz="2000" dirty="0">
                <a:solidFill>
                  <a:srgbClr val="FF0000"/>
                </a:solidFill>
              </a:rPr>
              <a:t>ll come </a:t>
            </a:r>
            <a:r>
              <a:rPr lang="en-US" sz="2000" dirty="0"/>
              <a:t>to the party later </a:t>
            </a:r>
            <a:r>
              <a:rPr lang="en-US" sz="2000" b="1" u="sng" dirty="0"/>
              <a:t>to pick up</a:t>
            </a:r>
            <a:r>
              <a:rPr lang="en-US" sz="2000" dirty="0"/>
              <a:t> Julia.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 txBox="1">
            <a:spLocks/>
          </p:cNvSpPr>
          <p:nvPr/>
        </p:nvSpPr>
        <p:spPr>
          <a:xfrm>
            <a:off x="539552" y="1624168"/>
            <a:ext cx="8604448" cy="4325112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365760" lvl="0" indent="-256032">
              <a:spcBef>
                <a:spcPts val="300"/>
              </a:spcBef>
              <a:buClr>
                <a:schemeClr val="accent3"/>
              </a:buClr>
            </a:pPr>
            <a:br>
              <a:rPr lang="en-US" sz="2200" dirty="0"/>
            </a:br>
            <a:endParaRPr lang="en-US" sz="2200" dirty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She rushed </a:t>
            </a:r>
            <a:r>
              <a:rPr kumimoji="0" lang="en-US" sz="22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catch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bus.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She rushed because she wanted to catch the bus.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are saving up money </a:t>
            </a:r>
            <a:r>
              <a:rPr kumimoji="0" lang="en-US" sz="22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buy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new house.</a:t>
            </a:r>
            <a:endParaRPr kumimoji="0" lang="tr-TR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lvl="0" indent="-256032">
              <a:spcBef>
                <a:spcPts val="300"/>
              </a:spcBef>
              <a:buClr>
                <a:schemeClr val="accent3"/>
              </a:buClr>
            </a:pPr>
            <a:r>
              <a:rPr lang="tr-TR" sz="2200" dirty="0"/>
              <a:t>	</a:t>
            </a:r>
            <a:r>
              <a:rPr lang="en-US" sz="2200" dirty="0"/>
              <a:t>We are saving up money because we want to buy a new house.</a:t>
            </a:r>
            <a:endParaRPr lang="tr-TR" sz="2200" dirty="0"/>
          </a:p>
          <a:p>
            <a:pPr marL="365760" lvl="0" indent="-256032">
              <a:spcBef>
                <a:spcPts val="300"/>
              </a:spcBef>
              <a:buClr>
                <a:schemeClr val="accent3"/>
              </a:buClr>
            </a:pPr>
            <a:endParaRPr kumimoji="0" lang="tr-TR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lang="en-GB" sz="2200" dirty="0"/>
              <a:t>She went to the door </a:t>
            </a:r>
            <a:r>
              <a:rPr lang="en-GB" sz="2200" b="1" u="sng" dirty="0"/>
              <a:t>to open</a:t>
            </a:r>
            <a:r>
              <a:rPr lang="en-GB" sz="2200" dirty="0"/>
              <a:t> it</a:t>
            </a:r>
            <a:r>
              <a:rPr lang="tr-TR" sz="2200" dirty="0"/>
              <a:t>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lang="tr-TR" sz="2200" dirty="0"/>
              <a:t> 	</a:t>
            </a:r>
            <a:r>
              <a:rPr lang="en-GB" sz="2200" dirty="0"/>
              <a:t>She went to the door because she wanted to open it.</a:t>
            </a:r>
            <a:endParaRPr lang="tr-TR" sz="2200" dirty="0"/>
          </a:p>
          <a:p>
            <a:pPr>
              <a:buNone/>
            </a:pPr>
            <a:endParaRPr lang="tr-TR" sz="2200" dirty="0"/>
          </a:p>
          <a:p>
            <a:pPr marL="365760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en-GB" sz="2200" dirty="0"/>
              <a:t>We exercise regularly </a:t>
            </a:r>
            <a:r>
              <a:rPr lang="en-GB" sz="2200" b="1" u="sng" dirty="0"/>
              <a:t>to lose</a:t>
            </a:r>
            <a:r>
              <a:rPr lang="en-GB" sz="2200" dirty="0"/>
              <a:t> weight.</a:t>
            </a:r>
            <a:endParaRPr lang="tr-TR" sz="2200" dirty="0"/>
          </a:p>
          <a:p>
            <a:pPr marL="365760" lvl="0" indent="-256032">
              <a:spcBef>
                <a:spcPts val="300"/>
              </a:spcBef>
              <a:buClr>
                <a:schemeClr val="accent3"/>
              </a:buClr>
            </a:pPr>
            <a:r>
              <a:rPr lang="tr-TR" sz="2200" dirty="0"/>
              <a:t>	</a:t>
            </a:r>
            <a:r>
              <a:rPr lang="en-GB" sz="2200" dirty="0"/>
              <a:t>We exercise regularly because we want to lose weight.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tr-TR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kutusu"/>
          <p:cNvSpPr txBox="1"/>
          <p:nvPr/>
        </p:nvSpPr>
        <p:spPr>
          <a:xfrm>
            <a:off x="395536" y="1700808"/>
            <a:ext cx="874846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1.</a:t>
            </a:r>
            <a:r>
              <a:rPr lang="tr-TR" sz="2000" dirty="0"/>
              <a:t> </a:t>
            </a:r>
            <a:r>
              <a:rPr lang="en-US" sz="2000" dirty="0"/>
              <a:t>I went to the coffee shop because I wanted to meet my best friend.</a:t>
            </a:r>
            <a:endParaRPr lang="tr-TR" sz="2000" dirty="0"/>
          </a:p>
          <a:p>
            <a:r>
              <a:rPr lang="en-US" sz="2000" dirty="0"/>
              <a:t>I went to the coffee shop  </a:t>
            </a:r>
            <a:r>
              <a:rPr lang="tr-TR" sz="2000" dirty="0"/>
              <a:t>___________ </a:t>
            </a:r>
            <a:r>
              <a:rPr lang="en-US" sz="2000" dirty="0"/>
              <a:t>my best friend.</a:t>
            </a:r>
            <a:endParaRPr lang="tr-TR" sz="2000" dirty="0"/>
          </a:p>
          <a:p>
            <a:endParaRPr lang="tr-TR" sz="2000" dirty="0"/>
          </a:p>
          <a:p>
            <a:r>
              <a:rPr lang="en-US" sz="2000" dirty="0"/>
              <a:t>2.</a:t>
            </a:r>
            <a:r>
              <a:rPr lang="tr-TR" sz="2000" dirty="0"/>
              <a:t> </a:t>
            </a:r>
            <a:r>
              <a:rPr lang="en-US" sz="2000" dirty="0"/>
              <a:t>I often travel by public transport. I want to save money.</a:t>
            </a:r>
            <a:endParaRPr lang="tr-TR" sz="2000" dirty="0"/>
          </a:p>
          <a:p>
            <a:r>
              <a:rPr lang="en-US" sz="2000" dirty="0"/>
              <a:t>I often travel by public transport </a:t>
            </a:r>
            <a:r>
              <a:rPr lang="tr-TR" sz="2000" dirty="0"/>
              <a:t> ___________ </a:t>
            </a:r>
            <a:r>
              <a:rPr lang="en-US" sz="2000" dirty="0"/>
              <a:t> money.</a:t>
            </a:r>
            <a:endParaRPr lang="tr-TR" sz="2000" dirty="0"/>
          </a:p>
          <a:p>
            <a:endParaRPr lang="tr-TR" sz="2000" dirty="0"/>
          </a:p>
          <a:p>
            <a:r>
              <a:rPr lang="en-US" sz="2000" dirty="0"/>
              <a:t>3.</a:t>
            </a:r>
            <a:r>
              <a:rPr lang="tr-TR" sz="2000" dirty="0"/>
              <a:t> </a:t>
            </a:r>
            <a:r>
              <a:rPr lang="en-US" sz="2000" dirty="0"/>
              <a:t>I’m studying at university. I want to be a pharmacist.</a:t>
            </a:r>
            <a:endParaRPr lang="tr-TR" sz="2000" dirty="0"/>
          </a:p>
          <a:p>
            <a:r>
              <a:rPr lang="en-US" sz="2000" dirty="0"/>
              <a:t>I’m studying at university </a:t>
            </a:r>
            <a:r>
              <a:rPr lang="tr-TR" sz="2000" dirty="0"/>
              <a:t> ___________ </a:t>
            </a:r>
            <a:r>
              <a:rPr lang="en-US" sz="2000" dirty="0"/>
              <a:t> a pharmacist.</a:t>
            </a:r>
            <a:endParaRPr lang="tr-TR" sz="2000" dirty="0"/>
          </a:p>
          <a:p>
            <a:endParaRPr lang="tr-TR" sz="2000" dirty="0"/>
          </a:p>
          <a:p>
            <a:r>
              <a:rPr lang="en-US" sz="2000" dirty="0"/>
              <a:t>4.</a:t>
            </a:r>
            <a:r>
              <a:rPr lang="tr-TR" sz="2000" dirty="0"/>
              <a:t> </a:t>
            </a:r>
            <a:r>
              <a:rPr lang="en-US" sz="2000" dirty="0"/>
              <a:t>I called my uncle because I needed to find out what time he would arrive.</a:t>
            </a:r>
            <a:endParaRPr lang="tr-TR" sz="2000" dirty="0"/>
          </a:p>
          <a:p>
            <a:r>
              <a:rPr lang="en-US" sz="2000" dirty="0"/>
              <a:t>I called my uncle </a:t>
            </a:r>
            <a:r>
              <a:rPr lang="tr-TR" sz="2000" dirty="0"/>
              <a:t> ___________ </a:t>
            </a:r>
            <a:r>
              <a:rPr lang="en-US" sz="2000" dirty="0"/>
              <a:t> what time he would arrive.</a:t>
            </a:r>
            <a:endParaRPr lang="tr-TR" sz="2000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r:id="rId1" imgW="914400" imgH="228600"/>
        </mc:Choice>
        <mc:Fallback>
          <p:control r:id="rId1" imgW="914400" imgH="228600">
            <p:pic>
              <p:nvPicPr>
                <p:cNvPr id="2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r:id="rId2" imgW="914400" imgH="228600"/>
        </mc:Choice>
        <mc:Fallback>
          <p:control r:id="rId2" imgW="914400" imgH="228600">
            <p:pic>
              <p:nvPicPr>
                <p:cNvPr id="3" name="HTMLText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r:id="rId3" imgW="914400" imgH="228600"/>
        </mc:Choice>
        <mc:Fallback>
          <p:control r:id="rId3" imgW="914400" imgH="228600">
            <p:pic>
              <p:nvPicPr>
                <p:cNvPr id="4" name="HTMLText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r:id="rId4" imgW="914400" imgH="228600"/>
        </mc:Choice>
        <mc:Fallback>
          <p:control r:id="rId4" imgW="914400" imgH="228600">
            <p:pic>
              <p:nvPicPr>
                <p:cNvPr id="5" name="HTMLText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r:id="rId5" imgW="914400" imgH="228600"/>
        </mc:Choice>
        <mc:Fallback>
          <p:control r:id="rId5" imgW="914400" imgH="228600">
            <p:pic>
              <p:nvPicPr>
                <p:cNvPr id="7" name="HTMLText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r:id="rId6" imgW="914400" imgH="228600"/>
        </mc:Choice>
        <mc:Fallback>
          <p:control r:id="rId6" imgW="914400" imgH="228600">
            <p:pic>
              <p:nvPicPr>
                <p:cNvPr id="8" name="HTMLText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r:id="rId7" imgW="914400" imgH="228600"/>
        </mc:Choice>
        <mc:Fallback>
          <p:control r:id="rId7" imgW="914400" imgH="228600">
            <p:pic>
              <p:nvPicPr>
                <p:cNvPr id="9" name="HTMLText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r:id="rId8" imgW="914400" imgH="228600"/>
        </mc:Choice>
        <mc:Fallback>
          <p:control r:id="rId8" imgW="914400" imgH="228600">
            <p:pic>
              <p:nvPicPr>
                <p:cNvPr id="10" name="HTMLText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r:id="rId9" imgW="914400" imgH="228600"/>
        </mc:Choice>
        <mc:Fallback>
          <p:control r:id="rId9" imgW="914400" imgH="228600">
            <p:pic>
              <p:nvPicPr>
                <p:cNvPr id="11" name="HTMLText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r:id="rId10" imgW="914400" imgH="228600"/>
        </mc:Choice>
        <mc:Fallback>
          <p:control r:id="rId10" imgW="914400" imgH="228600">
            <p:pic>
              <p:nvPicPr>
                <p:cNvPr id="12" name="HTMLText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r:id="rId11" imgW="914400" imgH="228600"/>
        </mc:Choice>
        <mc:Fallback>
          <p:control r:id="rId11" imgW="914400" imgH="228600">
            <p:pic>
              <p:nvPicPr>
                <p:cNvPr id="13" name="HTMLText1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r:id="rId12" imgW="914400" imgH="228600"/>
        </mc:Choice>
        <mc:Fallback>
          <p:control r:id="rId12" imgW="914400" imgH="228600">
            <p:pic>
              <p:nvPicPr>
                <p:cNvPr id="14" name="HTMLText1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" cy="228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95536" y="1340768"/>
            <a:ext cx="874846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Match the two halves of the sentences! 	</a:t>
            </a:r>
          </a:p>
          <a:p>
            <a:endParaRPr lang="tr-TR" sz="2000" dirty="0"/>
          </a:p>
          <a:p>
            <a:r>
              <a:rPr lang="en-US" sz="2000" dirty="0"/>
              <a:t>He’s going to the shops 	</a:t>
            </a:r>
            <a:r>
              <a:rPr lang="tr-TR" sz="2000" dirty="0"/>
              <a:t>		</a:t>
            </a:r>
            <a:r>
              <a:rPr lang="en-US" sz="2000" dirty="0"/>
              <a:t>to see the Eiffel Tower. 	</a:t>
            </a:r>
          </a:p>
          <a:p>
            <a:endParaRPr lang="tr-TR" sz="2000" dirty="0"/>
          </a:p>
          <a:p>
            <a:r>
              <a:rPr lang="en-US" sz="2000" dirty="0"/>
              <a:t>He’s making a card 	</a:t>
            </a:r>
            <a:r>
              <a:rPr lang="tr-TR" sz="2000" dirty="0"/>
              <a:t>		</a:t>
            </a:r>
            <a:r>
              <a:rPr lang="en-US" sz="2000" dirty="0"/>
              <a:t>to ask for help with his homework. 	</a:t>
            </a:r>
          </a:p>
          <a:p>
            <a:r>
              <a:rPr lang="en-US" sz="2000" dirty="0"/>
              <a:t>He went to Paris 	</a:t>
            </a:r>
            <a:r>
              <a:rPr lang="tr-TR" sz="2000" dirty="0"/>
              <a:t>		</a:t>
            </a:r>
            <a:r>
              <a:rPr lang="en-US" sz="2000" dirty="0"/>
              <a:t>to give to his mum. 	</a:t>
            </a:r>
          </a:p>
          <a:p>
            <a:endParaRPr lang="tr-TR" sz="2000" dirty="0"/>
          </a:p>
          <a:p>
            <a:r>
              <a:rPr lang="en-US" sz="2000" dirty="0"/>
              <a:t>They were at the cinema 	</a:t>
            </a:r>
            <a:r>
              <a:rPr lang="tr-TR" sz="2000" dirty="0"/>
              <a:t>	</a:t>
            </a:r>
            <a:r>
              <a:rPr lang="en-US" sz="2000" dirty="0"/>
              <a:t>to buy a new computer game. 	</a:t>
            </a:r>
          </a:p>
          <a:p>
            <a:endParaRPr lang="tr-TR" sz="2000" dirty="0"/>
          </a:p>
          <a:p>
            <a:r>
              <a:rPr lang="en-US" sz="2000" dirty="0"/>
              <a:t>He called his friend 	</a:t>
            </a:r>
            <a:r>
              <a:rPr lang="tr-TR" sz="2000" dirty="0"/>
              <a:t>		</a:t>
            </a:r>
            <a:r>
              <a:rPr lang="en-US" sz="2000" dirty="0"/>
              <a:t>to get extra pocket money. 	</a:t>
            </a:r>
          </a:p>
          <a:p>
            <a:endParaRPr lang="tr-TR" sz="2000" dirty="0"/>
          </a:p>
          <a:p>
            <a:r>
              <a:rPr lang="en-US" sz="2000" dirty="0"/>
              <a:t>He washes the car every day 	</a:t>
            </a:r>
            <a:r>
              <a:rPr lang="tr-TR" sz="2000" dirty="0"/>
              <a:t>	</a:t>
            </a:r>
            <a:r>
              <a:rPr lang="en-US" sz="2000" dirty="0"/>
              <a:t>to watch a comedy film. </a:t>
            </a:r>
            <a:r>
              <a:rPr lang="en-US" dirty="0"/>
              <a:t>	</a:t>
            </a:r>
          </a:p>
          <a:p>
            <a:endParaRPr lang="tr-TR" dirty="0"/>
          </a:p>
        </p:txBody>
      </p:sp>
      <p:cxnSp>
        <p:nvCxnSpPr>
          <p:cNvPr id="6" name="5 Düz Ok Bağlayıcısı"/>
          <p:cNvCxnSpPr/>
          <p:nvPr/>
        </p:nvCxnSpPr>
        <p:spPr>
          <a:xfrm>
            <a:off x="3131840" y="2204864"/>
            <a:ext cx="1800200" cy="1800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014192"/>
          </a:xfrm>
        </p:spPr>
        <p:txBody>
          <a:bodyPr>
            <a:normAutofit/>
          </a:bodyPr>
          <a:lstStyle/>
          <a:p>
            <a:r>
              <a:rPr lang="tr-TR" sz="2200" dirty="0" err="1">
                <a:latin typeface="+mn-lt"/>
                <a:hlinkClick r:id="rId2"/>
              </a:rPr>
              <a:t>Exercises</a:t>
            </a:r>
            <a:r>
              <a:rPr lang="tr-TR" sz="2200" dirty="0">
                <a:latin typeface="+mn-lt"/>
                <a:hlinkClick r:id="rId2"/>
              </a:rPr>
              <a:t>:</a:t>
            </a:r>
            <a:br>
              <a:rPr lang="tr-TR" sz="2200" dirty="0">
                <a:latin typeface="+mn-lt"/>
                <a:hlinkClick r:id="rId2"/>
              </a:rPr>
            </a:br>
            <a:br>
              <a:rPr lang="tr-TR" sz="2200" dirty="0">
                <a:latin typeface="+mn-lt"/>
                <a:hlinkClick r:id="rId2"/>
              </a:rPr>
            </a:br>
            <a:r>
              <a:rPr lang="tr-TR" sz="1600" dirty="0">
                <a:latin typeface="+mn-lt"/>
                <a:hlinkClick r:id="rId2"/>
              </a:rPr>
              <a:t>https://www.perfect-english-grammar.com/infinitives-of-purpose-exercise-1.html</a:t>
            </a:r>
            <a:br>
              <a:rPr lang="tr-TR" sz="1600" dirty="0">
                <a:latin typeface="+mn-lt"/>
              </a:rPr>
            </a:br>
            <a:br>
              <a:rPr lang="tr-TR" dirty="0"/>
            </a:b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hir Hayatı">
  <a:themeElements>
    <a:clrScheme name="Şehir Hayatı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Şehir Hayatı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</TotalTime>
  <Words>443</Words>
  <Application>Microsoft Office PowerPoint</Application>
  <PresentationFormat>Presentación en pantalla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Brush Script MT</vt:lpstr>
      <vt:lpstr>Georgia</vt:lpstr>
      <vt:lpstr>Trebuchet MS</vt:lpstr>
      <vt:lpstr>Wingdings 2</vt:lpstr>
      <vt:lpstr>Şehir Hayatı</vt:lpstr>
      <vt:lpstr>INFINITIVE OF PURPOSE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Exercises:  https://www.perfect-english-grammar.com/infinitives-of-purpose-exercise-1.html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INFINITIVE OF PURPOSE (AMAÇ MASTARI) </dc:title>
  <dc:creator>tomer</dc:creator>
  <cp:lastModifiedBy>Eduardo Santiago Barreno Freire</cp:lastModifiedBy>
  <cp:revision>7</cp:revision>
  <dcterms:created xsi:type="dcterms:W3CDTF">2021-01-19T11:34:23Z</dcterms:created>
  <dcterms:modified xsi:type="dcterms:W3CDTF">2025-06-16T16:44:41Z</dcterms:modified>
</cp:coreProperties>
</file>