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Lora"/>
      <p:regular r:id="rId15"/>
    </p:embeddedFont>
    <p:embeddedFont>
      <p:font typeface="Lora"/>
      <p:regular r:id="rId16"/>
    </p:embeddedFont>
    <p:embeddedFont>
      <p:font typeface="Lora"/>
      <p:regular r:id="rId17"/>
    </p:embeddedFont>
    <p:embeddedFont>
      <p:font typeface="Lora"/>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6.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2121218"/>
            <a:ext cx="7468553" cy="1408033"/>
          </a:xfrm>
          <a:prstGeom prst="rect">
            <a:avLst/>
          </a:prstGeom>
          <a:noFill/>
          <a:ln/>
        </p:spPr>
        <p:txBody>
          <a:bodyPr wrap="squar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La Inteligencia Artificial: Transformando el Futuro</a:t>
            </a:r>
            <a:endParaRPr lang="en-US" sz="4400" dirty="0"/>
          </a:p>
        </p:txBody>
      </p:sp>
      <p:sp>
        <p:nvSpPr>
          <p:cNvPr id="4" name="Text 1"/>
          <p:cNvSpPr/>
          <p:nvPr/>
        </p:nvSpPr>
        <p:spPr>
          <a:xfrm>
            <a:off x="837724" y="3888224"/>
            <a:ext cx="746855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La IA, sistemas que emulan la inteligencia humana, está redefiniendo nuestro mundo. Su mercado global alcanzará los 241.8 mil millones de dólares en 2024. Se espera que impulse el PIB global en 15.7 billones para 2030, según PwC. Más del 60% de las empresas ya exploran su potencial.</a:t>
            </a:r>
            <a:endParaRPr lang="en-US" sz="1850" dirty="0"/>
          </a:p>
        </p:txBody>
      </p:sp>
      <p:sp>
        <p:nvSpPr>
          <p:cNvPr id="5" name="Shape 2"/>
          <p:cNvSpPr/>
          <p:nvPr/>
        </p:nvSpPr>
        <p:spPr>
          <a:xfrm>
            <a:off x="837724" y="5707380"/>
            <a:ext cx="382905" cy="382905"/>
          </a:xfrm>
          <a:prstGeom prst="roundRect">
            <a:avLst>
              <a:gd name="adj" fmla="val 23878209"/>
            </a:avLst>
          </a:prstGeom>
          <a:noFill/>
          <a:ln w="7620">
            <a:solidFill>
              <a:srgbClr val="38383C"/>
            </a:solidFill>
            <a:prstDash val="solid"/>
          </a:ln>
        </p:spPr>
      </p:sp>
      <p:pic>
        <p:nvPicPr>
          <p:cNvPr id="6" name="Image 1" descr="preencoded.png">    </p:cNvPr>
          <p:cNvPicPr>
            <a:picLocks noChangeAspect="1"/>
          </p:cNvPicPr>
          <p:nvPr/>
        </p:nvPicPr>
        <p:blipFill>
          <a:blip r:embed="rId2"/>
          <a:stretch>
            <a:fillRect/>
          </a:stretch>
        </p:blipFill>
        <p:spPr>
          <a:xfrm>
            <a:off x="845344" y="5715000"/>
            <a:ext cx="367665" cy="367665"/>
          </a:xfrm>
          <a:prstGeom prst="rect">
            <a:avLst/>
          </a:prstGeom>
        </p:spPr>
      </p:pic>
      <p:sp>
        <p:nvSpPr>
          <p:cNvPr id="7" name="Text 3"/>
          <p:cNvSpPr/>
          <p:nvPr/>
        </p:nvSpPr>
        <p:spPr>
          <a:xfrm>
            <a:off x="1340287" y="5689521"/>
            <a:ext cx="1587579" cy="418862"/>
          </a:xfrm>
          <a:prstGeom prst="rect">
            <a:avLst/>
          </a:prstGeom>
          <a:noFill/>
          <a:ln/>
        </p:spPr>
        <p:txBody>
          <a:bodyPr wrap="none" lIns="0" tIns="0" rIns="0" bIns="0" rtlCol="0" anchor="t"/>
          <a:lstStyle/>
          <a:p>
            <a:pPr algn="l" indent="0" marL="0">
              <a:lnSpc>
                <a:spcPts val="3250"/>
              </a:lnSpc>
              <a:buNone/>
            </a:pPr>
            <a:r>
              <a:rPr lang="en-US" sz="2350" b="1" dirty="0">
                <a:solidFill>
                  <a:srgbClr val="D6E5EF"/>
                </a:solidFill>
                <a:latin typeface="Source Sans Pro Bold" pitchFamily="34" charset="0"/>
                <a:ea typeface="Source Sans Pro Bold" pitchFamily="34" charset="-122"/>
                <a:cs typeface="Source Sans Pro Bold" pitchFamily="34" charset="-120"/>
              </a:rPr>
              <a:t>por bryan le</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183725"/>
          </a:xfrm>
          <a:prstGeom prst="rect">
            <a:avLst/>
          </a:prstGeom>
        </p:spPr>
      </p:pic>
      <p:sp>
        <p:nvSpPr>
          <p:cNvPr id="3" name="Text 0"/>
          <p:cNvSpPr/>
          <p:nvPr/>
        </p:nvSpPr>
        <p:spPr>
          <a:xfrm>
            <a:off x="611386" y="2664143"/>
            <a:ext cx="6537008" cy="513755"/>
          </a:xfrm>
          <a:prstGeom prst="rect">
            <a:avLst/>
          </a:prstGeom>
          <a:noFill/>
          <a:ln/>
        </p:spPr>
        <p:txBody>
          <a:bodyPr wrap="none" lIns="0" tIns="0" rIns="0" bIns="0" rtlCol="0" anchor="t"/>
          <a:lstStyle/>
          <a:p>
            <a:pPr algn="l" indent="0" marL="0">
              <a:lnSpc>
                <a:spcPts val="4000"/>
              </a:lnSpc>
              <a:buNone/>
            </a:pPr>
            <a:r>
              <a:rPr lang="en-US" sz="3200" dirty="0">
                <a:solidFill>
                  <a:srgbClr val="F98AC7"/>
                </a:solidFill>
                <a:latin typeface="Lora" pitchFamily="34" charset="0"/>
                <a:ea typeface="Lora" pitchFamily="34" charset="-122"/>
                <a:cs typeface="Lora" pitchFamily="34" charset="-120"/>
              </a:rPr>
              <a:t>Breve Historia y Evolución de la IA</a:t>
            </a:r>
            <a:endParaRPr lang="en-US" sz="3200" dirty="0"/>
          </a:p>
        </p:txBody>
      </p:sp>
      <p:sp>
        <p:nvSpPr>
          <p:cNvPr id="4" name="Shape 1"/>
          <p:cNvSpPr/>
          <p:nvPr/>
        </p:nvSpPr>
        <p:spPr>
          <a:xfrm>
            <a:off x="7303770" y="3439835"/>
            <a:ext cx="22860" cy="4312563"/>
          </a:xfrm>
          <a:prstGeom prst="roundRect">
            <a:avLst>
              <a:gd name="adj" fmla="val 114632"/>
            </a:avLst>
          </a:prstGeom>
          <a:solidFill>
            <a:srgbClr val="5D606B"/>
          </a:solidFill>
          <a:ln/>
        </p:spPr>
      </p:sp>
      <p:sp>
        <p:nvSpPr>
          <p:cNvPr id="5" name="Shape 2"/>
          <p:cNvSpPr/>
          <p:nvPr/>
        </p:nvSpPr>
        <p:spPr>
          <a:xfrm>
            <a:off x="6617553" y="3624858"/>
            <a:ext cx="523994" cy="22860"/>
          </a:xfrm>
          <a:prstGeom prst="roundRect">
            <a:avLst>
              <a:gd name="adj" fmla="val 114632"/>
            </a:avLst>
          </a:prstGeom>
          <a:solidFill>
            <a:srgbClr val="5D606B"/>
          </a:solidFill>
          <a:ln/>
        </p:spPr>
      </p:sp>
      <p:sp>
        <p:nvSpPr>
          <p:cNvPr id="6" name="Shape 3"/>
          <p:cNvSpPr/>
          <p:nvPr/>
        </p:nvSpPr>
        <p:spPr>
          <a:xfrm>
            <a:off x="7118687" y="3439835"/>
            <a:ext cx="393025" cy="393025"/>
          </a:xfrm>
          <a:prstGeom prst="roundRect">
            <a:avLst>
              <a:gd name="adj" fmla="val 6667"/>
            </a:avLst>
          </a:prstGeom>
          <a:solidFill>
            <a:srgbClr val="444752"/>
          </a:solidFill>
          <a:ln/>
        </p:spPr>
      </p:sp>
      <p:sp>
        <p:nvSpPr>
          <p:cNvPr id="7" name="Text 4"/>
          <p:cNvSpPr/>
          <p:nvPr/>
        </p:nvSpPr>
        <p:spPr>
          <a:xfrm>
            <a:off x="7191851" y="3482161"/>
            <a:ext cx="246578" cy="308253"/>
          </a:xfrm>
          <a:prstGeom prst="rect">
            <a:avLst/>
          </a:prstGeom>
          <a:noFill/>
          <a:ln/>
        </p:spPr>
        <p:txBody>
          <a:bodyPr wrap="none" lIns="0" tIns="0" rIns="0" bIns="0" rtlCol="0" anchor="t"/>
          <a:lstStyle/>
          <a:p>
            <a:pPr algn="ctr" indent="0" marL="0">
              <a:lnSpc>
                <a:spcPts val="1900"/>
              </a:lnSpc>
              <a:buNone/>
            </a:pPr>
            <a:r>
              <a:rPr lang="en-US" sz="1900" dirty="0">
                <a:solidFill>
                  <a:srgbClr val="D6E5EF"/>
                </a:solidFill>
                <a:latin typeface="Lora" pitchFamily="34" charset="0"/>
                <a:ea typeface="Lora" pitchFamily="34" charset="-122"/>
                <a:cs typeface="Lora" pitchFamily="34" charset="-120"/>
              </a:rPr>
              <a:t>1</a:t>
            </a:r>
            <a:endParaRPr lang="en-US" sz="1900" dirty="0"/>
          </a:p>
        </p:txBody>
      </p:sp>
      <p:sp>
        <p:nvSpPr>
          <p:cNvPr id="8" name="Text 5"/>
          <p:cNvSpPr/>
          <p:nvPr/>
        </p:nvSpPr>
        <p:spPr>
          <a:xfrm>
            <a:off x="3374827" y="3499842"/>
            <a:ext cx="3066931" cy="256818"/>
          </a:xfrm>
          <a:prstGeom prst="rect">
            <a:avLst/>
          </a:prstGeom>
          <a:noFill/>
          <a:ln/>
        </p:spPr>
        <p:txBody>
          <a:bodyPr wrap="none" lIns="0" tIns="0" rIns="0" bIns="0" rtlCol="0" anchor="t"/>
          <a:lstStyle/>
          <a:p>
            <a:pPr algn="r" indent="0" marL="0">
              <a:lnSpc>
                <a:spcPts val="2000"/>
              </a:lnSpc>
              <a:buNone/>
            </a:pPr>
            <a:r>
              <a:rPr lang="en-US" sz="1600" dirty="0">
                <a:solidFill>
                  <a:srgbClr val="D6E5EF"/>
                </a:solidFill>
                <a:latin typeface="Lora" pitchFamily="34" charset="0"/>
                <a:ea typeface="Lora" pitchFamily="34" charset="-122"/>
                <a:cs typeface="Lora" pitchFamily="34" charset="-120"/>
              </a:rPr>
              <a:t>1950s: Nacimiento del Concepto</a:t>
            </a:r>
            <a:endParaRPr lang="en-US" sz="1600" dirty="0"/>
          </a:p>
        </p:txBody>
      </p:sp>
      <p:sp>
        <p:nvSpPr>
          <p:cNvPr id="9" name="Text 6"/>
          <p:cNvSpPr/>
          <p:nvPr/>
        </p:nvSpPr>
        <p:spPr>
          <a:xfrm>
            <a:off x="611386" y="3861435"/>
            <a:ext cx="5830372" cy="558879"/>
          </a:xfrm>
          <a:prstGeom prst="rect">
            <a:avLst/>
          </a:prstGeom>
          <a:noFill/>
          <a:ln/>
        </p:spPr>
        <p:txBody>
          <a:bodyPr wrap="square" lIns="0" tIns="0" rIns="0" bIns="0" rtlCol="0" anchor="t"/>
          <a:lstStyle/>
          <a:p>
            <a:pPr algn="r" indent="0" marL="0">
              <a:lnSpc>
                <a:spcPts val="2200"/>
              </a:lnSpc>
              <a:buNone/>
            </a:pPr>
            <a:r>
              <a:rPr lang="en-US" sz="1350" dirty="0">
                <a:solidFill>
                  <a:srgbClr val="D6E5EF"/>
                </a:solidFill>
                <a:latin typeface="Source Sans Pro" pitchFamily="34" charset="0"/>
                <a:ea typeface="Source Sans Pro" pitchFamily="34" charset="-122"/>
                <a:cs typeface="Source Sans Pro" pitchFamily="34" charset="-120"/>
              </a:rPr>
              <a:t>John McCarthy acuñó el término "Inteligencia Artificial" en 1956. Un hito que marcó el inicio de esta fascinante disciplina.</a:t>
            </a:r>
            <a:endParaRPr lang="en-US" sz="1350" dirty="0"/>
          </a:p>
        </p:txBody>
      </p:sp>
      <p:sp>
        <p:nvSpPr>
          <p:cNvPr id="10" name="Shape 7"/>
          <p:cNvSpPr/>
          <p:nvPr/>
        </p:nvSpPr>
        <p:spPr>
          <a:xfrm>
            <a:off x="7488853" y="4672965"/>
            <a:ext cx="523994" cy="22860"/>
          </a:xfrm>
          <a:prstGeom prst="roundRect">
            <a:avLst>
              <a:gd name="adj" fmla="val 114632"/>
            </a:avLst>
          </a:prstGeom>
          <a:solidFill>
            <a:srgbClr val="5D606B"/>
          </a:solidFill>
          <a:ln/>
        </p:spPr>
      </p:sp>
      <p:sp>
        <p:nvSpPr>
          <p:cNvPr id="11" name="Shape 8"/>
          <p:cNvSpPr/>
          <p:nvPr/>
        </p:nvSpPr>
        <p:spPr>
          <a:xfrm>
            <a:off x="7118687" y="4487942"/>
            <a:ext cx="393025" cy="393025"/>
          </a:xfrm>
          <a:prstGeom prst="roundRect">
            <a:avLst>
              <a:gd name="adj" fmla="val 6667"/>
            </a:avLst>
          </a:prstGeom>
          <a:solidFill>
            <a:srgbClr val="444752"/>
          </a:solidFill>
          <a:ln/>
        </p:spPr>
      </p:sp>
      <p:sp>
        <p:nvSpPr>
          <p:cNvPr id="12" name="Text 9"/>
          <p:cNvSpPr/>
          <p:nvPr/>
        </p:nvSpPr>
        <p:spPr>
          <a:xfrm>
            <a:off x="7191851" y="4530269"/>
            <a:ext cx="246578" cy="308253"/>
          </a:xfrm>
          <a:prstGeom prst="rect">
            <a:avLst/>
          </a:prstGeom>
          <a:noFill/>
          <a:ln/>
        </p:spPr>
        <p:txBody>
          <a:bodyPr wrap="none" lIns="0" tIns="0" rIns="0" bIns="0" rtlCol="0" anchor="t"/>
          <a:lstStyle/>
          <a:p>
            <a:pPr algn="ctr" indent="0" marL="0">
              <a:lnSpc>
                <a:spcPts val="1900"/>
              </a:lnSpc>
              <a:buNone/>
            </a:pPr>
            <a:r>
              <a:rPr lang="en-US" sz="1900" dirty="0">
                <a:solidFill>
                  <a:srgbClr val="D6E5EF"/>
                </a:solidFill>
                <a:latin typeface="Lora" pitchFamily="34" charset="0"/>
                <a:ea typeface="Lora" pitchFamily="34" charset="-122"/>
                <a:cs typeface="Lora" pitchFamily="34" charset="-120"/>
              </a:rPr>
              <a:t>2</a:t>
            </a:r>
            <a:endParaRPr lang="en-US" sz="1900" dirty="0"/>
          </a:p>
        </p:txBody>
      </p:sp>
      <p:sp>
        <p:nvSpPr>
          <p:cNvPr id="13" name="Text 10"/>
          <p:cNvSpPr/>
          <p:nvPr/>
        </p:nvSpPr>
        <p:spPr>
          <a:xfrm>
            <a:off x="8188643" y="4547949"/>
            <a:ext cx="2196108" cy="256818"/>
          </a:xfrm>
          <a:prstGeom prst="rect">
            <a:avLst/>
          </a:prstGeom>
          <a:noFill/>
          <a:ln/>
        </p:spPr>
        <p:txBody>
          <a:bodyPr wrap="none" lIns="0" tIns="0" rIns="0" bIns="0" rtlCol="0" anchor="t"/>
          <a:lstStyle/>
          <a:p>
            <a:pPr algn="l" indent="0" marL="0">
              <a:lnSpc>
                <a:spcPts val="2000"/>
              </a:lnSpc>
              <a:buNone/>
            </a:pPr>
            <a:r>
              <a:rPr lang="en-US" sz="1600" dirty="0">
                <a:solidFill>
                  <a:srgbClr val="D6E5EF"/>
                </a:solidFill>
                <a:latin typeface="Lora" pitchFamily="34" charset="0"/>
                <a:ea typeface="Lora" pitchFamily="34" charset="-122"/>
                <a:cs typeface="Lora" pitchFamily="34" charset="-120"/>
              </a:rPr>
              <a:t>1997: Deep Blue de IBM</a:t>
            </a:r>
            <a:endParaRPr lang="en-US" sz="1600" dirty="0"/>
          </a:p>
        </p:txBody>
      </p:sp>
      <p:sp>
        <p:nvSpPr>
          <p:cNvPr id="14" name="Text 11"/>
          <p:cNvSpPr/>
          <p:nvPr/>
        </p:nvSpPr>
        <p:spPr>
          <a:xfrm>
            <a:off x="8188643" y="4909542"/>
            <a:ext cx="5830372" cy="558879"/>
          </a:xfrm>
          <a:prstGeom prst="rect">
            <a:avLst/>
          </a:prstGeom>
          <a:noFill/>
          <a:ln/>
        </p:spPr>
        <p:txBody>
          <a:bodyPr wrap="square" lIns="0" tIns="0" rIns="0" bIns="0" rtlCol="0" anchor="t"/>
          <a:lstStyle/>
          <a:p>
            <a:pPr algn="l" indent="0" marL="0">
              <a:lnSpc>
                <a:spcPts val="2200"/>
              </a:lnSpc>
              <a:buNone/>
            </a:pPr>
            <a:r>
              <a:rPr lang="en-US" sz="1350" dirty="0">
                <a:solidFill>
                  <a:srgbClr val="D6E5EF"/>
                </a:solidFill>
                <a:latin typeface="Source Sans Pro" pitchFamily="34" charset="0"/>
                <a:ea typeface="Source Sans Pro" pitchFamily="34" charset="-122"/>
                <a:cs typeface="Source Sans Pro" pitchFamily="34" charset="-120"/>
              </a:rPr>
              <a:t>La supercomputadora de IBM, Deep Blue, derrotó a Garry Kasparov. Un momento icónico en la historia de la IA.</a:t>
            </a:r>
            <a:endParaRPr lang="en-US" sz="1350" dirty="0"/>
          </a:p>
        </p:txBody>
      </p:sp>
      <p:sp>
        <p:nvSpPr>
          <p:cNvPr id="15" name="Shape 12"/>
          <p:cNvSpPr/>
          <p:nvPr/>
        </p:nvSpPr>
        <p:spPr>
          <a:xfrm>
            <a:off x="6617553" y="5576411"/>
            <a:ext cx="523994" cy="22860"/>
          </a:xfrm>
          <a:prstGeom prst="roundRect">
            <a:avLst>
              <a:gd name="adj" fmla="val 114632"/>
            </a:avLst>
          </a:prstGeom>
          <a:solidFill>
            <a:srgbClr val="5D606B"/>
          </a:solidFill>
          <a:ln/>
        </p:spPr>
      </p:sp>
      <p:sp>
        <p:nvSpPr>
          <p:cNvPr id="16" name="Shape 13"/>
          <p:cNvSpPr/>
          <p:nvPr/>
        </p:nvSpPr>
        <p:spPr>
          <a:xfrm>
            <a:off x="7118687" y="5391388"/>
            <a:ext cx="393025" cy="393025"/>
          </a:xfrm>
          <a:prstGeom prst="roundRect">
            <a:avLst>
              <a:gd name="adj" fmla="val 6667"/>
            </a:avLst>
          </a:prstGeom>
          <a:solidFill>
            <a:srgbClr val="444752"/>
          </a:solidFill>
          <a:ln/>
        </p:spPr>
      </p:sp>
      <p:sp>
        <p:nvSpPr>
          <p:cNvPr id="17" name="Text 14"/>
          <p:cNvSpPr/>
          <p:nvPr/>
        </p:nvSpPr>
        <p:spPr>
          <a:xfrm>
            <a:off x="7191851" y="5433715"/>
            <a:ext cx="246578" cy="308253"/>
          </a:xfrm>
          <a:prstGeom prst="rect">
            <a:avLst/>
          </a:prstGeom>
          <a:noFill/>
          <a:ln/>
        </p:spPr>
        <p:txBody>
          <a:bodyPr wrap="none" lIns="0" tIns="0" rIns="0" bIns="0" rtlCol="0" anchor="t"/>
          <a:lstStyle/>
          <a:p>
            <a:pPr algn="ctr" indent="0" marL="0">
              <a:lnSpc>
                <a:spcPts val="1900"/>
              </a:lnSpc>
              <a:buNone/>
            </a:pPr>
            <a:r>
              <a:rPr lang="en-US" sz="1900" dirty="0">
                <a:solidFill>
                  <a:srgbClr val="D6E5EF"/>
                </a:solidFill>
                <a:latin typeface="Lora" pitchFamily="34" charset="0"/>
                <a:ea typeface="Lora" pitchFamily="34" charset="-122"/>
                <a:cs typeface="Lora" pitchFamily="34" charset="-120"/>
              </a:rPr>
              <a:t>3</a:t>
            </a:r>
            <a:endParaRPr lang="en-US" sz="1900" dirty="0"/>
          </a:p>
        </p:txBody>
      </p:sp>
      <p:sp>
        <p:nvSpPr>
          <p:cNvPr id="18" name="Text 15"/>
          <p:cNvSpPr/>
          <p:nvPr/>
        </p:nvSpPr>
        <p:spPr>
          <a:xfrm>
            <a:off x="3551515" y="5451396"/>
            <a:ext cx="2890242" cy="256818"/>
          </a:xfrm>
          <a:prstGeom prst="rect">
            <a:avLst/>
          </a:prstGeom>
          <a:noFill/>
          <a:ln/>
        </p:spPr>
        <p:txBody>
          <a:bodyPr wrap="none" lIns="0" tIns="0" rIns="0" bIns="0" rtlCol="0" anchor="t"/>
          <a:lstStyle/>
          <a:p>
            <a:pPr algn="r" indent="0" marL="0">
              <a:lnSpc>
                <a:spcPts val="2000"/>
              </a:lnSpc>
              <a:buNone/>
            </a:pPr>
            <a:r>
              <a:rPr lang="en-US" sz="1600" dirty="0">
                <a:solidFill>
                  <a:srgbClr val="D6E5EF"/>
                </a:solidFill>
                <a:latin typeface="Lora" pitchFamily="34" charset="0"/>
                <a:ea typeface="Lora" pitchFamily="34" charset="-122"/>
                <a:cs typeface="Lora" pitchFamily="34" charset="-120"/>
              </a:rPr>
              <a:t>2012: AlexNet y Deep Learning</a:t>
            </a:r>
            <a:endParaRPr lang="en-US" sz="1600" dirty="0"/>
          </a:p>
        </p:txBody>
      </p:sp>
      <p:sp>
        <p:nvSpPr>
          <p:cNvPr id="19" name="Text 16"/>
          <p:cNvSpPr/>
          <p:nvPr/>
        </p:nvSpPr>
        <p:spPr>
          <a:xfrm>
            <a:off x="611386" y="5812988"/>
            <a:ext cx="5830372" cy="558879"/>
          </a:xfrm>
          <a:prstGeom prst="rect">
            <a:avLst/>
          </a:prstGeom>
          <a:noFill/>
          <a:ln/>
        </p:spPr>
        <p:txBody>
          <a:bodyPr wrap="square" lIns="0" tIns="0" rIns="0" bIns="0" rtlCol="0" anchor="t"/>
          <a:lstStyle/>
          <a:p>
            <a:pPr algn="r" indent="0" marL="0">
              <a:lnSpc>
                <a:spcPts val="2200"/>
              </a:lnSpc>
              <a:buNone/>
            </a:pPr>
            <a:r>
              <a:rPr lang="en-US" sz="1350" dirty="0">
                <a:solidFill>
                  <a:srgbClr val="D6E5EF"/>
                </a:solidFill>
                <a:latin typeface="Source Sans Pro" pitchFamily="34" charset="0"/>
                <a:ea typeface="Source Sans Pro" pitchFamily="34" charset="-122"/>
                <a:cs typeface="Source Sans Pro" pitchFamily="34" charset="-120"/>
              </a:rPr>
              <a:t>AlexNet revolucionó la visión artificial, impulsando el aprendizaje profundo. Abrió nuevas posibilidades en el reconocimiento de imágenes.</a:t>
            </a:r>
            <a:endParaRPr lang="en-US" sz="1350" dirty="0"/>
          </a:p>
        </p:txBody>
      </p:sp>
      <p:sp>
        <p:nvSpPr>
          <p:cNvPr id="20" name="Shape 17"/>
          <p:cNvSpPr/>
          <p:nvPr/>
        </p:nvSpPr>
        <p:spPr>
          <a:xfrm>
            <a:off x="7488853" y="6479858"/>
            <a:ext cx="523994" cy="22860"/>
          </a:xfrm>
          <a:prstGeom prst="roundRect">
            <a:avLst>
              <a:gd name="adj" fmla="val 114632"/>
            </a:avLst>
          </a:prstGeom>
          <a:solidFill>
            <a:srgbClr val="5D606B"/>
          </a:solidFill>
          <a:ln/>
        </p:spPr>
      </p:sp>
      <p:sp>
        <p:nvSpPr>
          <p:cNvPr id="21" name="Shape 18"/>
          <p:cNvSpPr/>
          <p:nvPr/>
        </p:nvSpPr>
        <p:spPr>
          <a:xfrm>
            <a:off x="7118687" y="6294834"/>
            <a:ext cx="393025" cy="393025"/>
          </a:xfrm>
          <a:prstGeom prst="roundRect">
            <a:avLst>
              <a:gd name="adj" fmla="val 6667"/>
            </a:avLst>
          </a:prstGeom>
          <a:solidFill>
            <a:srgbClr val="444752"/>
          </a:solidFill>
          <a:ln/>
        </p:spPr>
      </p:sp>
      <p:sp>
        <p:nvSpPr>
          <p:cNvPr id="22" name="Text 19"/>
          <p:cNvSpPr/>
          <p:nvPr/>
        </p:nvSpPr>
        <p:spPr>
          <a:xfrm>
            <a:off x="7191851" y="6337161"/>
            <a:ext cx="246578" cy="308253"/>
          </a:xfrm>
          <a:prstGeom prst="rect">
            <a:avLst/>
          </a:prstGeom>
          <a:noFill/>
          <a:ln/>
        </p:spPr>
        <p:txBody>
          <a:bodyPr wrap="none" lIns="0" tIns="0" rIns="0" bIns="0" rtlCol="0" anchor="t"/>
          <a:lstStyle/>
          <a:p>
            <a:pPr algn="ctr" indent="0" marL="0">
              <a:lnSpc>
                <a:spcPts val="1900"/>
              </a:lnSpc>
              <a:buNone/>
            </a:pPr>
            <a:r>
              <a:rPr lang="en-US" sz="1900" dirty="0">
                <a:solidFill>
                  <a:srgbClr val="D6E5EF"/>
                </a:solidFill>
                <a:latin typeface="Lora" pitchFamily="34" charset="0"/>
                <a:ea typeface="Lora" pitchFamily="34" charset="-122"/>
                <a:cs typeface="Lora" pitchFamily="34" charset="-120"/>
              </a:rPr>
              <a:t>4</a:t>
            </a:r>
            <a:endParaRPr lang="en-US" sz="1900" dirty="0"/>
          </a:p>
        </p:txBody>
      </p:sp>
      <p:sp>
        <p:nvSpPr>
          <p:cNvPr id="23" name="Text 20"/>
          <p:cNvSpPr/>
          <p:nvPr/>
        </p:nvSpPr>
        <p:spPr>
          <a:xfrm>
            <a:off x="8188643" y="6354842"/>
            <a:ext cx="3151227" cy="256818"/>
          </a:xfrm>
          <a:prstGeom prst="rect">
            <a:avLst/>
          </a:prstGeom>
          <a:noFill/>
          <a:ln/>
        </p:spPr>
        <p:txBody>
          <a:bodyPr wrap="none" lIns="0" tIns="0" rIns="0" bIns="0" rtlCol="0" anchor="t"/>
          <a:lstStyle/>
          <a:p>
            <a:pPr algn="l" indent="0" marL="0">
              <a:lnSpc>
                <a:spcPts val="2000"/>
              </a:lnSpc>
              <a:buNone/>
            </a:pPr>
            <a:r>
              <a:rPr lang="en-US" sz="1600" dirty="0">
                <a:solidFill>
                  <a:srgbClr val="D6E5EF"/>
                </a:solidFill>
                <a:latin typeface="Lora" pitchFamily="34" charset="0"/>
                <a:ea typeface="Lora" pitchFamily="34" charset="-122"/>
                <a:cs typeface="Lora" pitchFamily="34" charset="-120"/>
              </a:rPr>
              <a:t>2022: ChatGPT y la IA Generativa</a:t>
            </a:r>
            <a:endParaRPr lang="en-US" sz="1600" dirty="0"/>
          </a:p>
        </p:txBody>
      </p:sp>
      <p:sp>
        <p:nvSpPr>
          <p:cNvPr id="24" name="Text 21"/>
          <p:cNvSpPr/>
          <p:nvPr/>
        </p:nvSpPr>
        <p:spPr>
          <a:xfrm>
            <a:off x="8188643" y="6716435"/>
            <a:ext cx="5830372" cy="838319"/>
          </a:xfrm>
          <a:prstGeom prst="rect">
            <a:avLst/>
          </a:prstGeom>
          <a:noFill/>
          <a:ln/>
        </p:spPr>
        <p:txBody>
          <a:bodyPr wrap="square" lIns="0" tIns="0" rIns="0" bIns="0" rtlCol="0" anchor="t"/>
          <a:lstStyle/>
          <a:p>
            <a:pPr algn="l" indent="0" marL="0">
              <a:lnSpc>
                <a:spcPts val="2200"/>
              </a:lnSpc>
              <a:buNone/>
            </a:pPr>
            <a:r>
              <a:rPr lang="en-US" sz="1350" dirty="0">
                <a:solidFill>
                  <a:srgbClr val="D6E5EF"/>
                </a:solidFill>
                <a:latin typeface="Source Sans Pro" pitchFamily="34" charset="0"/>
                <a:ea typeface="Source Sans Pro" pitchFamily="34" charset="-122"/>
                <a:cs typeface="Source Sans Pro" pitchFamily="34" charset="-120"/>
              </a:rPr>
              <a:t>El lanzamiento de ChatGPT democratizó la IA generativa. Transformó la forma en que interactuamos con la tecnología. La inversión en IA ha crecido un 50% anual desde 2018.</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796885"/>
            <a:ext cx="7468553" cy="1408033"/>
          </a:xfrm>
          <a:prstGeom prst="rect">
            <a:avLst/>
          </a:prstGeom>
          <a:noFill/>
          <a:ln/>
        </p:spPr>
        <p:txBody>
          <a:bodyPr wrap="squar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Tipos de Inteligencia Artificial</a:t>
            </a:r>
            <a:endParaRPr lang="en-US" sz="4400" dirty="0"/>
          </a:p>
        </p:txBody>
      </p:sp>
      <p:sp>
        <p:nvSpPr>
          <p:cNvPr id="4" name="Shape 1"/>
          <p:cNvSpPr/>
          <p:nvPr/>
        </p:nvSpPr>
        <p:spPr>
          <a:xfrm>
            <a:off x="6324124" y="2563892"/>
            <a:ext cx="3614618" cy="2889290"/>
          </a:xfrm>
          <a:prstGeom prst="roundRect">
            <a:avLst>
              <a:gd name="adj" fmla="val 1243"/>
            </a:avLst>
          </a:prstGeom>
          <a:solidFill>
            <a:srgbClr val="444752"/>
          </a:solidFill>
          <a:ln/>
        </p:spPr>
      </p:sp>
      <p:sp>
        <p:nvSpPr>
          <p:cNvPr id="5" name="Text 2"/>
          <p:cNvSpPr/>
          <p:nvPr/>
        </p:nvSpPr>
        <p:spPr>
          <a:xfrm>
            <a:off x="6563439" y="2803208"/>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IA Débil (ANI)</a:t>
            </a:r>
            <a:endParaRPr lang="en-US" sz="2200" dirty="0"/>
          </a:p>
        </p:txBody>
      </p:sp>
      <p:sp>
        <p:nvSpPr>
          <p:cNvPr id="6" name="Text 3"/>
          <p:cNvSpPr/>
          <p:nvPr/>
        </p:nvSpPr>
        <p:spPr>
          <a:xfrm>
            <a:off x="6563439" y="3298746"/>
            <a:ext cx="3135987" cy="1915120"/>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Realiza tareas específicas. Ejemplos incluyen Siri y sistemas de recomendación. Constituye el 99% de la IA actual.</a:t>
            </a:r>
            <a:endParaRPr lang="en-US" sz="1850" dirty="0"/>
          </a:p>
        </p:txBody>
      </p:sp>
      <p:sp>
        <p:nvSpPr>
          <p:cNvPr id="7" name="Shape 4"/>
          <p:cNvSpPr/>
          <p:nvPr/>
        </p:nvSpPr>
        <p:spPr>
          <a:xfrm>
            <a:off x="10178058" y="2563892"/>
            <a:ext cx="3614618" cy="2889290"/>
          </a:xfrm>
          <a:prstGeom prst="roundRect">
            <a:avLst>
              <a:gd name="adj" fmla="val 1243"/>
            </a:avLst>
          </a:prstGeom>
          <a:solidFill>
            <a:srgbClr val="444752"/>
          </a:solidFill>
          <a:ln/>
        </p:spPr>
      </p:sp>
      <p:sp>
        <p:nvSpPr>
          <p:cNvPr id="8" name="Text 5"/>
          <p:cNvSpPr/>
          <p:nvPr/>
        </p:nvSpPr>
        <p:spPr>
          <a:xfrm>
            <a:off x="10417373" y="2803208"/>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IA Fuerte (AGI)</a:t>
            </a:r>
            <a:endParaRPr lang="en-US" sz="2200" dirty="0"/>
          </a:p>
        </p:txBody>
      </p:sp>
      <p:sp>
        <p:nvSpPr>
          <p:cNvPr id="9" name="Text 6"/>
          <p:cNvSpPr/>
          <p:nvPr/>
        </p:nvSpPr>
        <p:spPr>
          <a:xfrm>
            <a:off x="10417373" y="3298746"/>
            <a:ext cx="3135987" cy="1915120"/>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Inteligencia general comparable a la humana. Actualmente es solo teórica. Un objetivo de investigación a largo plazo.</a:t>
            </a:r>
            <a:endParaRPr lang="en-US" sz="1850" dirty="0"/>
          </a:p>
        </p:txBody>
      </p:sp>
      <p:sp>
        <p:nvSpPr>
          <p:cNvPr id="10" name="Shape 7"/>
          <p:cNvSpPr/>
          <p:nvPr/>
        </p:nvSpPr>
        <p:spPr>
          <a:xfrm>
            <a:off x="6324124" y="5692497"/>
            <a:ext cx="7468553" cy="1740218"/>
          </a:xfrm>
          <a:prstGeom prst="roundRect">
            <a:avLst>
              <a:gd name="adj" fmla="val 2063"/>
            </a:avLst>
          </a:prstGeom>
          <a:solidFill>
            <a:srgbClr val="444752"/>
          </a:solidFill>
          <a:ln/>
        </p:spPr>
      </p:sp>
      <p:sp>
        <p:nvSpPr>
          <p:cNvPr id="11" name="Text 8"/>
          <p:cNvSpPr/>
          <p:nvPr/>
        </p:nvSpPr>
        <p:spPr>
          <a:xfrm>
            <a:off x="6563439" y="5931813"/>
            <a:ext cx="4153376"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Superinteligencia Artificial (ASI)</a:t>
            </a:r>
            <a:endParaRPr lang="en-US" sz="2200" dirty="0"/>
          </a:p>
        </p:txBody>
      </p:sp>
      <p:sp>
        <p:nvSpPr>
          <p:cNvPr id="12" name="Text 9"/>
          <p:cNvSpPr/>
          <p:nvPr/>
        </p:nvSpPr>
        <p:spPr>
          <a:xfrm>
            <a:off x="6563439" y="6427351"/>
            <a:ext cx="6989921"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Excede la inteligencia humana. Una hipótesis futura. Podría tener capacidades cognitivas superiores.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543764"/>
            <a:ext cx="10638234" cy="704017"/>
          </a:xfrm>
          <a:prstGeom prst="rect">
            <a:avLst/>
          </a:prstGeom>
          <a:noFill/>
          <a:ln/>
        </p:spPr>
        <p:txBody>
          <a:bodyPr wrap="non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Tecnologías Clave y Aplicaciones de la IA</a:t>
            </a:r>
            <a:endParaRPr lang="en-US" sz="4400" dirty="0"/>
          </a:p>
        </p:txBody>
      </p:sp>
      <p:sp>
        <p:nvSpPr>
          <p:cNvPr id="3" name="Text 1"/>
          <p:cNvSpPr/>
          <p:nvPr/>
        </p:nvSpPr>
        <p:spPr>
          <a:xfrm>
            <a:off x="837724" y="2846070"/>
            <a:ext cx="2800826" cy="703898"/>
          </a:xfrm>
          <a:prstGeom prst="rect">
            <a:avLst/>
          </a:prstGeom>
          <a:noFill/>
          <a:ln/>
        </p:spPr>
        <p:txBody>
          <a:bodyPr wrap="squar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Aprendizaje Automático (ML)</a:t>
            </a:r>
            <a:endParaRPr lang="en-US" sz="2200" dirty="0"/>
          </a:p>
        </p:txBody>
      </p:sp>
      <p:sp>
        <p:nvSpPr>
          <p:cNvPr id="4" name="Text 2"/>
          <p:cNvSpPr/>
          <p:nvPr/>
        </p:nvSpPr>
        <p:spPr>
          <a:xfrm>
            <a:off x="837724" y="3789283"/>
            <a:ext cx="2800826" cy="268116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70% de las implementaciones de IA. Detecta fraude, reduciendo pérdidas en un 30%. Ofrece recomendaciones personalizadas como Netflix y Amazon.</a:t>
            </a:r>
            <a:endParaRPr lang="en-US" sz="1850" dirty="0"/>
          </a:p>
        </p:txBody>
      </p:sp>
      <p:sp>
        <p:nvSpPr>
          <p:cNvPr id="5" name="Text 3"/>
          <p:cNvSpPr/>
          <p:nvPr/>
        </p:nvSpPr>
        <p:spPr>
          <a:xfrm>
            <a:off x="4230053" y="2846070"/>
            <a:ext cx="2800826" cy="1055846"/>
          </a:xfrm>
          <a:prstGeom prst="rect">
            <a:avLst/>
          </a:prstGeom>
          <a:noFill/>
          <a:ln/>
        </p:spPr>
        <p:txBody>
          <a:bodyPr wrap="squar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Procesamiento del Lenguaje Natural (PLN)</a:t>
            </a:r>
            <a:endParaRPr lang="en-US" sz="2200" dirty="0"/>
          </a:p>
        </p:txBody>
      </p:sp>
      <p:sp>
        <p:nvSpPr>
          <p:cNvPr id="6" name="Text 4"/>
          <p:cNvSpPr/>
          <p:nvPr/>
        </p:nvSpPr>
        <p:spPr>
          <a:xfrm>
            <a:off x="4230053" y="4141232"/>
            <a:ext cx="2800826" cy="1915120"/>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Chatbots de atención al cliente reducen costos en 30%. Permite la traducción automática, como Google Translate.</a:t>
            </a:r>
            <a:endParaRPr lang="en-US" sz="1850" dirty="0"/>
          </a:p>
        </p:txBody>
      </p:sp>
      <p:sp>
        <p:nvSpPr>
          <p:cNvPr id="7" name="Text 5"/>
          <p:cNvSpPr/>
          <p:nvPr/>
        </p:nvSpPr>
        <p:spPr>
          <a:xfrm>
            <a:off x="7622381" y="2846070"/>
            <a:ext cx="2800826" cy="703898"/>
          </a:xfrm>
          <a:prstGeom prst="rect">
            <a:avLst/>
          </a:prstGeom>
          <a:noFill/>
          <a:ln/>
        </p:spPr>
        <p:txBody>
          <a:bodyPr wrap="squar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Visión por Computadora</a:t>
            </a:r>
            <a:endParaRPr lang="en-US" sz="2200" dirty="0"/>
          </a:p>
        </p:txBody>
      </p:sp>
      <p:sp>
        <p:nvSpPr>
          <p:cNvPr id="8" name="Text 6"/>
          <p:cNvSpPr/>
          <p:nvPr/>
        </p:nvSpPr>
        <p:spPr>
          <a:xfrm>
            <a:off x="7622381" y="3789283"/>
            <a:ext cx="2800826" cy="2298144"/>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Reconocimiento facial con 99.8% de precisión. Fundamental para la conducción autónoma. Waymo ha recorrido millones de millas.</a:t>
            </a:r>
            <a:endParaRPr lang="en-US" sz="1850" dirty="0"/>
          </a:p>
        </p:txBody>
      </p:sp>
      <p:sp>
        <p:nvSpPr>
          <p:cNvPr id="9" name="Text 7"/>
          <p:cNvSpPr/>
          <p:nvPr/>
        </p:nvSpPr>
        <p:spPr>
          <a:xfrm>
            <a:off x="11014710" y="2846070"/>
            <a:ext cx="2800826" cy="351949"/>
          </a:xfrm>
          <a:prstGeom prst="rect">
            <a:avLst/>
          </a:prstGeom>
          <a:noFill/>
          <a:ln/>
        </p:spPr>
        <p:txBody>
          <a:bodyPr wrap="non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Robótica e IA</a:t>
            </a:r>
            <a:endParaRPr lang="en-US" sz="2200" dirty="0"/>
          </a:p>
        </p:txBody>
      </p:sp>
      <p:sp>
        <p:nvSpPr>
          <p:cNvPr id="10" name="Text 8"/>
          <p:cNvSpPr/>
          <p:nvPr/>
        </p:nvSpPr>
        <p:spPr>
          <a:xfrm>
            <a:off x="11014710" y="3437334"/>
            <a:ext cx="2800826" cy="1915120"/>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Colaboración hombre-máquina. Aumenta la productividad en fábricas un 25%. Mejora la eficiencia operativa.</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50543" y="717471"/>
            <a:ext cx="7615714" cy="1284208"/>
          </a:xfrm>
          <a:prstGeom prst="rect">
            <a:avLst/>
          </a:prstGeom>
          <a:noFill/>
          <a:ln/>
        </p:spPr>
        <p:txBody>
          <a:bodyPr wrap="square" lIns="0" tIns="0" rIns="0" bIns="0" rtlCol="0" anchor="t"/>
          <a:lstStyle/>
          <a:p>
            <a:pPr algn="l" indent="0" marL="0">
              <a:lnSpc>
                <a:spcPts val="5050"/>
              </a:lnSpc>
              <a:buNone/>
            </a:pPr>
            <a:r>
              <a:rPr lang="en-US" sz="4000" dirty="0">
                <a:solidFill>
                  <a:srgbClr val="F98AC7"/>
                </a:solidFill>
                <a:latin typeface="Lora" pitchFamily="34" charset="0"/>
                <a:ea typeface="Lora" pitchFamily="34" charset="-122"/>
                <a:cs typeface="Lora" pitchFamily="34" charset="-120"/>
              </a:rPr>
              <a:t>El Impacto de la IA en la Industria</a:t>
            </a:r>
            <a:endParaRPr lang="en-US" sz="4000" dirty="0"/>
          </a:p>
        </p:txBody>
      </p:sp>
      <p:pic>
        <p:nvPicPr>
          <p:cNvPr id="4" name="Image 1" descr="preencoded.png">    </p:cNvPr>
          <p:cNvPicPr>
            <a:picLocks noChangeAspect="1"/>
          </p:cNvPicPr>
          <p:nvPr/>
        </p:nvPicPr>
        <p:blipFill>
          <a:blip r:embed="rId2"/>
          <a:stretch>
            <a:fillRect/>
          </a:stretch>
        </p:blipFill>
        <p:spPr>
          <a:xfrm>
            <a:off x="6250543" y="2329101"/>
            <a:ext cx="545783" cy="545783"/>
          </a:xfrm>
          <a:prstGeom prst="rect">
            <a:avLst/>
          </a:prstGeom>
        </p:spPr>
      </p:pic>
      <p:sp>
        <p:nvSpPr>
          <p:cNvPr id="5" name="Text 1"/>
          <p:cNvSpPr/>
          <p:nvPr/>
        </p:nvSpPr>
        <p:spPr>
          <a:xfrm>
            <a:off x="6250543" y="3147774"/>
            <a:ext cx="2356604" cy="320992"/>
          </a:xfrm>
          <a:prstGeom prst="rect">
            <a:avLst/>
          </a:prstGeom>
          <a:noFill/>
          <a:ln/>
        </p:spPr>
        <p:txBody>
          <a:bodyPr wrap="none" lIns="0" tIns="0" rIns="0" bIns="0" rtlCol="0" anchor="t"/>
          <a:lstStyle/>
          <a:p>
            <a:pPr algn="l" indent="0" marL="0">
              <a:lnSpc>
                <a:spcPts val="2500"/>
              </a:lnSpc>
              <a:buNone/>
            </a:pPr>
            <a:r>
              <a:rPr lang="en-US" sz="2000" dirty="0">
                <a:solidFill>
                  <a:srgbClr val="D6E5EF"/>
                </a:solidFill>
                <a:latin typeface="Lora" pitchFamily="34" charset="0"/>
                <a:ea typeface="Lora" pitchFamily="34" charset="-122"/>
                <a:cs typeface="Lora" pitchFamily="34" charset="-120"/>
              </a:rPr>
              <a:t>Salud</a:t>
            </a:r>
            <a:endParaRPr lang="en-US" sz="2000" dirty="0"/>
          </a:p>
        </p:txBody>
      </p:sp>
      <p:sp>
        <p:nvSpPr>
          <p:cNvPr id="6" name="Text 2"/>
          <p:cNvSpPr/>
          <p:nvPr/>
        </p:nvSpPr>
        <p:spPr>
          <a:xfrm>
            <a:off x="6250543" y="3599736"/>
            <a:ext cx="2356604" cy="1047988"/>
          </a:xfrm>
          <a:prstGeom prst="rect">
            <a:avLst/>
          </a:prstGeom>
          <a:noFill/>
          <a:ln/>
        </p:spPr>
        <p:txBody>
          <a:bodyPr wrap="square" lIns="0" tIns="0" rIns="0" bIns="0" rtlCol="0" anchor="t"/>
          <a:lstStyle/>
          <a:p>
            <a:pPr algn="l"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Diagnóstico precoz con 90% de precisión en ciertos cánceres.</a:t>
            </a:r>
            <a:endParaRPr lang="en-US" sz="1700" dirty="0"/>
          </a:p>
        </p:txBody>
      </p:sp>
      <p:pic>
        <p:nvPicPr>
          <p:cNvPr id="7" name="Image 2" descr="preencoded.png">    </p:cNvPr>
          <p:cNvPicPr>
            <a:picLocks noChangeAspect="1"/>
          </p:cNvPicPr>
          <p:nvPr/>
        </p:nvPicPr>
        <p:blipFill>
          <a:blip r:embed="rId3"/>
          <a:stretch>
            <a:fillRect/>
          </a:stretch>
        </p:blipFill>
        <p:spPr>
          <a:xfrm>
            <a:off x="8880038" y="2329101"/>
            <a:ext cx="545783" cy="545783"/>
          </a:xfrm>
          <a:prstGeom prst="rect">
            <a:avLst/>
          </a:prstGeom>
        </p:spPr>
      </p:pic>
      <p:sp>
        <p:nvSpPr>
          <p:cNvPr id="8" name="Text 3"/>
          <p:cNvSpPr/>
          <p:nvPr/>
        </p:nvSpPr>
        <p:spPr>
          <a:xfrm>
            <a:off x="8880038" y="3147774"/>
            <a:ext cx="2356604" cy="320992"/>
          </a:xfrm>
          <a:prstGeom prst="rect">
            <a:avLst/>
          </a:prstGeom>
          <a:noFill/>
          <a:ln/>
        </p:spPr>
        <p:txBody>
          <a:bodyPr wrap="none" lIns="0" tIns="0" rIns="0" bIns="0" rtlCol="0" anchor="t"/>
          <a:lstStyle/>
          <a:p>
            <a:pPr algn="l" indent="0" marL="0">
              <a:lnSpc>
                <a:spcPts val="2500"/>
              </a:lnSpc>
              <a:buNone/>
            </a:pPr>
            <a:r>
              <a:rPr lang="en-US" sz="2000" dirty="0">
                <a:solidFill>
                  <a:srgbClr val="D6E5EF"/>
                </a:solidFill>
                <a:latin typeface="Lora" pitchFamily="34" charset="0"/>
                <a:ea typeface="Lora" pitchFamily="34" charset="-122"/>
                <a:cs typeface="Lora" pitchFamily="34" charset="-120"/>
              </a:rPr>
              <a:t>Finanzas</a:t>
            </a:r>
            <a:endParaRPr lang="en-US" sz="2000" dirty="0"/>
          </a:p>
        </p:txBody>
      </p:sp>
      <p:sp>
        <p:nvSpPr>
          <p:cNvPr id="9" name="Text 4"/>
          <p:cNvSpPr/>
          <p:nvPr/>
        </p:nvSpPr>
        <p:spPr>
          <a:xfrm>
            <a:off x="8880038" y="3599736"/>
            <a:ext cx="2356604" cy="1047988"/>
          </a:xfrm>
          <a:prstGeom prst="rect">
            <a:avLst/>
          </a:prstGeom>
          <a:noFill/>
          <a:ln/>
        </p:spPr>
        <p:txBody>
          <a:bodyPr wrap="square" lIns="0" tIns="0" rIns="0" bIns="0" rtlCol="0" anchor="t"/>
          <a:lstStyle/>
          <a:p>
            <a:pPr algn="l"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Algoritmos de trading de alta frecuencia impulsan 90% de transacciones.</a:t>
            </a:r>
            <a:endParaRPr lang="en-US" sz="1700" dirty="0"/>
          </a:p>
        </p:txBody>
      </p:sp>
      <p:pic>
        <p:nvPicPr>
          <p:cNvPr id="10" name="Image 3" descr="preencoded.png">    </p:cNvPr>
          <p:cNvPicPr>
            <a:picLocks noChangeAspect="1"/>
          </p:cNvPicPr>
          <p:nvPr/>
        </p:nvPicPr>
        <p:blipFill>
          <a:blip r:embed="rId4"/>
          <a:stretch>
            <a:fillRect/>
          </a:stretch>
        </p:blipFill>
        <p:spPr>
          <a:xfrm>
            <a:off x="11509534" y="2329101"/>
            <a:ext cx="545783" cy="545783"/>
          </a:xfrm>
          <a:prstGeom prst="rect">
            <a:avLst/>
          </a:prstGeom>
        </p:spPr>
      </p:pic>
      <p:sp>
        <p:nvSpPr>
          <p:cNvPr id="11" name="Text 5"/>
          <p:cNvSpPr/>
          <p:nvPr/>
        </p:nvSpPr>
        <p:spPr>
          <a:xfrm>
            <a:off x="11509534" y="3147774"/>
            <a:ext cx="2356723" cy="320992"/>
          </a:xfrm>
          <a:prstGeom prst="rect">
            <a:avLst/>
          </a:prstGeom>
          <a:noFill/>
          <a:ln/>
        </p:spPr>
        <p:txBody>
          <a:bodyPr wrap="none" lIns="0" tIns="0" rIns="0" bIns="0" rtlCol="0" anchor="t"/>
          <a:lstStyle/>
          <a:p>
            <a:pPr algn="l" indent="0" marL="0">
              <a:lnSpc>
                <a:spcPts val="2500"/>
              </a:lnSpc>
              <a:buNone/>
            </a:pPr>
            <a:r>
              <a:rPr lang="en-US" sz="2000" dirty="0">
                <a:solidFill>
                  <a:srgbClr val="D6E5EF"/>
                </a:solidFill>
                <a:latin typeface="Lora" pitchFamily="34" charset="0"/>
                <a:ea typeface="Lora" pitchFamily="34" charset="-122"/>
                <a:cs typeface="Lora" pitchFamily="34" charset="-120"/>
              </a:rPr>
              <a:t>Automoción</a:t>
            </a:r>
            <a:endParaRPr lang="en-US" sz="2000" dirty="0"/>
          </a:p>
        </p:txBody>
      </p:sp>
      <p:sp>
        <p:nvSpPr>
          <p:cNvPr id="12" name="Text 6"/>
          <p:cNvSpPr/>
          <p:nvPr/>
        </p:nvSpPr>
        <p:spPr>
          <a:xfrm>
            <a:off x="11509534" y="3599736"/>
            <a:ext cx="2356723" cy="1047988"/>
          </a:xfrm>
          <a:prstGeom prst="rect">
            <a:avLst/>
          </a:prstGeom>
          <a:noFill/>
          <a:ln/>
        </p:spPr>
        <p:txBody>
          <a:bodyPr wrap="square" lIns="0" tIns="0" rIns="0" bIns="0" rtlCol="0" anchor="t"/>
          <a:lstStyle/>
          <a:p>
            <a:pPr algn="l"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Vehículos autónomos prometen reducir accidentes en 80%.</a:t>
            </a:r>
            <a:endParaRPr lang="en-US" sz="1700" dirty="0"/>
          </a:p>
        </p:txBody>
      </p:sp>
      <p:pic>
        <p:nvPicPr>
          <p:cNvPr id="13" name="Image 4" descr="preencoded.png">    </p:cNvPr>
          <p:cNvPicPr>
            <a:picLocks noChangeAspect="1"/>
          </p:cNvPicPr>
          <p:nvPr/>
        </p:nvPicPr>
        <p:blipFill>
          <a:blip r:embed="rId5"/>
          <a:stretch>
            <a:fillRect/>
          </a:stretch>
        </p:blipFill>
        <p:spPr>
          <a:xfrm>
            <a:off x="6250543" y="5193506"/>
            <a:ext cx="545783" cy="545783"/>
          </a:xfrm>
          <a:prstGeom prst="rect">
            <a:avLst/>
          </a:prstGeom>
        </p:spPr>
      </p:pic>
      <p:sp>
        <p:nvSpPr>
          <p:cNvPr id="14" name="Text 7"/>
          <p:cNvSpPr/>
          <p:nvPr/>
        </p:nvSpPr>
        <p:spPr>
          <a:xfrm>
            <a:off x="6250543" y="6012180"/>
            <a:ext cx="2356604" cy="320992"/>
          </a:xfrm>
          <a:prstGeom prst="rect">
            <a:avLst/>
          </a:prstGeom>
          <a:noFill/>
          <a:ln/>
        </p:spPr>
        <p:txBody>
          <a:bodyPr wrap="none" lIns="0" tIns="0" rIns="0" bIns="0" rtlCol="0" anchor="t"/>
          <a:lstStyle/>
          <a:p>
            <a:pPr algn="l" indent="0" marL="0">
              <a:lnSpc>
                <a:spcPts val="2500"/>
              </a:lnSpc>
              <a:buNone/>
            </a:pPr>
            <a:r>
              <a:rPr lang="en-US" sz="2000" dirty="0">
                <a:solidFill>
                  <a:srgbClr val="D6E5EF"/>
                </a:solidFill>
                <a:latin typeface="Lora" pitchFamily="34" charset="0"/>
                <a:ea typeface="Lora" pitchFamily="34" charset="-122"/>
                <a:cs typeface="Lora" pitchFamily="34" charset="-120"/>
              </a:rPr>
              <a:t>Retail</a:t>
            </a:r>
            <a:endParaRPr lang="en-US" sz="2000" dirty="0"/>
          </a:p>
        </p:txBody>
      </p:sp>
      <p:sp>
        <p:nvSpPr>
          <p:cNvPr id="15" name="Text 8"/>
          <p:cNvSpPr/>
          <p:nvPr/>
        </p:nvSpPr>
        <p:spPr>
          <a:xfrm>
            <a:off x="6250543" y="6464141"/>
            <a:ext cx="2356604" cy="1047988"/>
          </a:xfrm>
          <a:prstGeom prst="rect">
            <a:avLst/>
          </a:prstGeom>
          <a:noFill/>
          <a:ln/>
        </p:spPr>
        <p:txBody>
          <a:bodyPr wrap="square" lIns="0" tIns="0" rIns="0" bIns="0" rtlCol="0" anchor="t"/>
          <a:lstStyle/>
          <a:p>
            <a:pPr algn="l"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Optimización de la cadena de suministro reduce inventario 15%.</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11253" y="570428"/>
            <a:ext cx="7694295" cy="1218248"/>
          </a:xfrm>
          <a:prstGeom prst="rect">
            <a:avLst/>
          </a:prstGeom>
          <a:noFill/>
          <a:ln/>
        </p:spPr>
        <p:txBody>
          <a:bodyPr wrap="square" lIns="0" tIns="0" rIns="0" bIns="0" rtlCol="0" anchor="t"/>
          <a:lstStyle/>
          <a:p>
            <a:pPr algn="l" indent="0" marL="0">
              <a:lnSpc>
                <a:spcPts val="4750"/>
              </a:lnSpc>
              <a:buNone/>
            </a:pPr>
            <a:r>
              <a:rPr lang="en-US" sz="3800" dirty="0">
                <a:solidFill>
                  <a:srgbClr val="F98AC7"/>
                </a:solidFill>
                <a:latin typeface="Lora" pitchFamily="34" charset="0"/>
                <a:ea typeface="Lora" pitchFamily="34" charset="-122"/>
                <a:cs typeface="Lora" pitchFamily="34" charset="-120"/>
              </a:rPr>
              <a:t>Desafíos y Consideraciones Éticas</a:t>
            </a:r>
            <a:endParaRPr lang="en-US" sz="3800" dirty="0"/>
          </a:p>
        </p:txBody>
      </p:sp>
      <p:sp>
        <p:nvSpPr>
          <p:cNvPr id="4" name="Shape 1"/>
          <p:cNvSpPr/>
          <p:nvPr/>
        </p:nvSpPr>
        <p:spPr>
          <a:xfrm>
            <a:off x="6211253" y="2099310"/>
            <a:ext cx="465892" cy="465892"/>
          </a:xfrm>
          <a:prstGeom prst="roundRect">
            <a:avLst>
              <a:gd name="adj" fmla="val 6668"/>
            </a:avLst>
          </a:prstGeom>
          <a:solidFill>
            <a:srgbClr val="444752"/>
          </a:solidFill>
          <a:ln/>
        </p:spPr>
      </p:sp>
      <p:sp>
        <p:nvSpPr>
          <p:cNvPr id="5" name="Text 2"/>
          <p:cNvSpPr/>
          <p:nvPr/>
        </p:nvSpPr>
        <p:spPr>
          <a:xfrm>
            <a:off x="6884194" y="2170390"/>
            <a:ext cx="2436495" cy="304443"/>
          </a:xfrm>
          <a:prstGeom prst="rect">
            <a:avLst/>
          </a:prstGeom>
          <a:noFill/>
          <a:ln/>
        </p:spPr>
        <p:txBody>
          <a:bodyPr wrap="none" lIns="0" tIns="0" rIns="0" bIns="0" rtlCol="0" anchor="t"/>
          <a:lstStyle/>
          <a:p>
            <a:pPr algn="l" indent="0" marL="0">
              <a:lnSpc>
                <a:spcPts val="2350"/>
              </a:lnSpc>
              <a:buNone/>
            </a:pPr>
            <a:r>
              <a:rPr lang="en-US" sz="1900" dirty="0">
                <a:solidFill>
                  <a:srgbClr val="D6E5EF"/>
                </a:solidFill>
                <a:latin typeface="Lora" pitchFamily="34" charset="0"/>
                <a:ea typeface="Lora" pitchFamily="34" charset="-122"/>
                <a:cs typeface="Lora" pitchFamily="34" charset="-120"/>
              </a:rPr>
              <a:t>Sesgo Algorítmico</a:t>
            </a:r>
            <a:endParaRPr lang="en-US" sz="1900" dirty="0"/>
          </a:p>
        </p:txBody>
      </p:sp>
      <p:sp>
        <p:nvSpPr>
          <p:cNvPr id="6" name="Text 3"/>
          <p:cNvSpPr/>
          <p:nvPr/>
        </p:nvSpPr>
        <p:spPr>
          <a:xfrm>
            <a:off x="6884194" y="2599015"/>
            <a:ext cx="7021354" cy="662464"/>
          </a:xfrm>
          <a:prstGeom prst="rect">
            <a:avLst/>
          </a:prstGeom>
          <a:noFill/>
          <a:ln/>
        </p:spPr>
        <p:txBody>
          <a:bodyPr wrap="square" lIns="0" tIns="0" rIns="0" bIns="0" rtlCol="0" anchor="t"/>
          <a:lstStyle/>
          <a:p>
            <a:pPr algn="l" indent="0" marL="0">
              <a:lnSpc>
                <a:spcPts val="2600"/>
              </a:lnSpc>
              <a:buNone/>
            </a:pPr>
            <a:r>
              <a:rPr lang="en-US" sz="1600" dirty="0">
                <a:solidFill>
                  <a:srgbClr val="D6E5EF"/>
                </a:solidFill>
                <a:latin typeface="Source Sans Pro" pitchFamily="34" charset="0"/>
                <a:ea typeface="Source Sans Pro" pitchFamily="34" charset="-122"/>
                <a:cs typeface="Source Sans Pro" pitchFamily="34" charset="-120"/>
              </a:rPr>
              <a:t>Datos sesgados perpetúan desigualdades. Ejemplos incluyen errores en reconocimiento facial.</a:t>
            </a:r>
            <a:endParaRPr lang="en-US" sz="1600" dirty="0"/>
          </a:p>
        </p:txBody>
      </p:sp>
      <p:sp>
        <p:nvSpPr>
          <p:cNvPr id="7" name="Shape 4"/>
          <p:cNvSpPr/>
          <p:nvPr/>
        </p:nvSpPr>
        <p:spPr>
          <a:xfrm>
            <a:off x="6211253" y="3675578"/>
            <a:ext cx="465892" cy="465892"/>
          </a:xfrm>
          <a:prstGeom prst="roundRect">
            <a:avLst>
              <a:gd name="adj" fmla="val 6668"/>
            </a:avLst>
          </a:prstGeom>
          <a:solidFill>
            <a:srgbClr val="444752"/>
          </a:solidFill>
          <a:ln/>
        </p:spPr>
      </p:sp>
      <p:sp>
        <p:nvSpPr>
          <p:cNvPr id="8" name="Text 5"/>
          <p:cNvSpPr/>
          <p:nvPr/>
        </p:nvSpPr>
        <p:spPr>
          <a:xfrm>
            <a:off x="6884194" y="3746659"/>
            <a:ext cx="2436495" cy="304443"/>
          </a:xfrm>
          <a:prstGeom prst="rect">
            <a:avLst/>
          </a:prstGeom>
          <a:noFill/>
          <a:ln/>
        </p:spPr>
        <p:txBody>
          <a:bodyPr wrap="none" lIns="0" tIns="0" rIns="0" bIns="0" rtlCol="0" anchor="t"/>
          <a:lstStyle/>
          <a:p>
            <a:pPr algn="l" indent="0" marL="0">
              <a:lnSpc>
                <a:spcPts val="2350"/>
              </a:lnSpc>
              <a:buNone/>
            </a:pPr>
            <a:r>
              <a:rPr lang="en-US" sz="1900" dirty="0">
                <a:solidFill>
                  <a:srgbClr val="D6E5EF"/>
                </a:solidFill>
                <a:latin typeface="Lora" pitchFamily="34" charset="0"/>
                <a:ea typeface="Lora" pitchFamily="34" charset="-122"/>
                <a:cs typeface="Lora" pitchFamily="34" charset="-120"/>
              </a:rPr>
              <a:t>Privacidad de Datos</a:t>
            </a:r>
            <a:endParaRPr lang="en-US" sz="1900" dirty="0"/>
          </a:p>
        </p:txBody>
      </p:sp>
      <p:sp>
        <p:nvSpPr>
          <p:cNvPr id="9" name="Text 6"/>
          <p:cNvSpPr/>
          <p:nvPr/>
        </p:nvSpPr>
        <p:spPr>
          <a:xfrm>
            <a:off x="6884194" y="4175284"/>
            <a:ext cx="7021354" cy="662464"/>
          </a:xfrm>
          <a:prstGeom prst="rect">
            <a:avLst/>
          </a:prstGeom>
          <a:noFill/>
          <a:ln/>
        </p:spPr>
        <p:txBody>
          <a:bodyPr wrap="square" lIns="0" tIns="0" rIns="0" bIns="0" rtlCol="0" anchor="t"/>
          <a:lstStyle/>
          <a:p>
            <a:pPr algn="l" indent="0" marL="0">
              <a:lnSpc>
                <a:spcPts val="2600"/>
              </a:lnSpc>
              <a:buNone/>
            </a:pPr>
            <a:r>
              <a:rPr lang="en-US" sz="1600" dirty="0">
                <a:solidFill>
                  <a:srgbClr val="D6E5EF"/>
                </a:solidFill>
                <a:latin typeface="Source Sans Pro" pitchFamily="34" charset="0"/>
                <a:ea typeface="Source Sans Pro" pitchFamily="34" charset="-122"/>
                <a:cs typeface="Source Sans Pro" pitchFamily="34" charset="-120"/>
              </a:rPr>
              <a:t>Uso masivo de datos personales plantea preocupaciones. La protección es crucial.</a:t>
            </a:r>
            <a:endParaRPr lang="en-US" sz="1600" dirty="0"/>
          </a:p>
        </p:txBody>
      </p:sp>
      <p:sp>
        <p:nvSpPr>
          <p:cNvPr id="10" name="Shape 7"/>
          <p:cNvSpPr/>
          <p:nvPr/>
        </p:nvSpPr>
        <p:spPr>
          <a:xfrm>
            <a:off x="6211253" y="5251847"/>
            <a:ext cx="465892" cy="465892"/>
          </a:xfrm>
          <a:prstGeom prst="roundRect">
            <a:avLst>
              <a:gd name="adj" fmla="val 6668"/>
            </a:avLst>
          </a:prstGeom>
          <a:solidFill>
            <a:srgbClr val="444752"/>
          </a:solidFill>
          <a:ln/>
        </p:spPr>
      </p:sp>
      <p:sp>
        <p:nvSpPr>
          <p:cNvPr id="11" name="Text 8"/>
          <p:cNvSpPr/>
          <p:nvPr/>
        </p:nvSpPr>
        <p:spPr>
          <a:xfrm>
            <a:off x="6884194" y="5322927"/>
            <a:ext cx="2730579" cy="304443"/>
          </a:xfrm>
          <a:prstGeom prst="rect">
            <a:avLst/>
          </a:prstGeom>
          <a:noFill/>
          <a:ln/>
        </p:spPr>
        <p:txBody>
          <a:bodyPr wrap="none" lIns="0" tIns="0" rIns="0" bIns="0" rtlCol="0" anchor="t"/>
          <a:lstStyle/>
          <a:p>
            <a:pPr algn="l" indent="0" marL="0">
              <a:lnSpc>
                <a:spcPts val="2350"/>
              </a:lnSpc>
              <a:buNone/>
            </a:pPr>
            <a:r>
              <a:rPr lang="en-US" sz="1900" dirty="0">
                <a:solidFill>
                  <a:srgbClr val="D6E5EF"/>
                </a:solidFill>
                <a:latin typeface="Lora" pitchFamily="34" charset="0"/>
                <a:ea typeface="Lora" pitchFamily="34" charset="-122"/>
                <a:cs typeface="Lora" pitchFamily="34" charset="-120"/>
              </a:rPr>
              <a:t>Desplazamiento Laboral</a:t>
            </a:r>
            <a:endParaRPr lang="en-US" sz="1900" dirty="0"/>
          </a:p>
        </p:txBody>
      </p:sp>
      <p:sp>
        <p:nvSpPr>
          <p:cNvPr id="12" name="Text 9"/>
          <p:cNvSpPr/>
          <p:nvPr/>
        </p:nvSpPr>
        <p:spPr>
          <a:xfrm>
            <a:off x="6884194" y="5751552"/>
            <a:ext cx="7021354" cy="662464"/>
          </a:xfrm>
          <a:prstGeom prst="rect">
            <a:avLst/>
          </a:prstGeom>
          <a:noFill/>
          <a:ln/>
        </p:spPr>
        <p:txBody>
          <a:bodyPr wrap="square" lIns="0" tIns="0" rIns="0" bIns="0" rtlCol="0" anchor="t"/>
          <a:lstStyle/>
          <a:p>
            <a:pPr algn="l" indent="0" marL="0">
              <a:lnSpc>
                <a:spcPts val="2600"/>
              </a:lnSpc>
              <a:buNone/>
            </a:pPr>
            <a:r>
              <a:rPr lang="en-US" sz="1600" dirty="0">
                <a:solidFill>
                  <a:srgbClr val="D6E5EF"/>
                </a:solidFill>
                <a:latin typeface="Source Sans Pro" pitchFamily="34" charset="0"/>
                <a:ea typeface="Source Sans Pro" pitchFamily="34" charset="-122"/>
                <a:cs typeface="Source Sans Pro" pitchFamily="34" charset="-120"/>
              </a:rPr>
              <a:t>85 millones de empleos podrían automatizarse para 2025. Una transición que requiere preparación.</a:t>
            </a:r>
            <a:endParaRPr lang="en-US" sz="1600" dirty="0"/>
          </a:p>
        </p:txBody>
      </p:sp>
      <p:sp>
        <p:nvSpPr>
          <p:cNvPr id="13" name="Shape 10"/>
          <p:cNvSpPr/>
          <p:nvPr/>
        </p:nvSpPr>
        <p:spPr>
          <a:xfrm>
            <a:off x="6211253" y="6828115"/>
            <a:ext cx="465892" cy="465892"/>
          </a:xfrm>
          <a:prstGeom prst="roundRect">
            <a:avLst>
              <a:gd name="adj" fmla="val 6668"/>
            </a:avLst>
          </a:prstGeom>
          <a:solidFill>
            <a:srgbClr val="444752"/>
          </a:solidFill>
          <a:ln/>
        </p:spPr>
      </p:sp>
      <p:sp>
        <p:nvSpPr>
          <p:cNvPr id="14" name="Text 11"/>
          <p:cNvSpPr/>
          <p:nvPr/>
        </p:nvSpPr>
        <p:spPr>
          <a:xfrm>
            <a:off x="6884194" y="6899196"/>
            <a:ext cx="2743081" cy="304443"/>
          </a:xfrm>
          <a:prstGeom prst="rect">
            <a:avLst/>
          </a:prstGeom>
          <a:noFill/>
          <a:ln/>
        </p:spPr>
        <p:txBody>
          <a:bodyPr wrap="none" lIns="0" tIns="0" rIns="0" bIns="0" rtlCol="0" anchor="t"/>
          <a:lstStyle/>
          <a:p>
            <a:pPr algn="l" indent="0" marL="0">
              <a:lnSpc>
                <a:spcPts val="2350"/>
              </a:lnSpc>
              <a:buNone/>
            </a:pPr>
            <a:r>
              <a:rPr lang="en-US" sz="1900" dirty="0">
                <a:solidFill>
                  <a:srgbClr val="D6E5EF"/>
                </a:solidFill>
                <a:latin typeface="Lora" pitchFamily="34" charset="0"/>
                <a:ea typeface="Lora" pitchFamily="34" charset="-122"/>
                <a:cs typeface="Lora" pitchFamily="34" charset="-120"/>
              </a:rPr>
              <a:t>Control y Transparencia</a:t>
            </a:r>
            <a:endParaRPr lang="en-US" sz="1900" dirty="0"/>
          </a:p>
        </p:txBody>
      </p:sp>
      <p:sp>
        <p:nvSpPr>
          <p:cNvPr id="15" name="Text 12"/>
          <p:cNvSpPr/>
          <p:nvPr/>
        </p:nvSpPr>
        <p:spPr>
          <a:xfrm>
            <a:off x="6884194" y="7327821"/>
            <a:ext cx="7021354" cy="331232"/>
          </a:xfrm>
          <a:prstGeom prst="rect">
            <a:avLst/>
          </a:prstGeom>
          <a:noFill/>
          <a:ln/>
        </p:spPr>
        <p:txBody>
          <a:bodyPr wrap="none" lIns="0" tIns="0" rIns="0" bIns="0" rtlCol="0" anchor="t"/>
          <a:lstStyle/>
          <a:p>
            <a:pPr algn="l" indent="0" marL="0">
              <a:lnSpc>
                <a:spcPts val="2600"/>
              </a:lnSpc>
              <a:buNone/>
            </a:pPr>
            <a:r>
              <a:rPr lang="en-US" sz="1600" dirty="0">
                <a:solidFill>
                  <a:srgbClr val="D6E5EF"/>
                </a:solidFill>
                <a:latin typeface="Source Sans Pro" pitchFamily="34" charset="0"/>
                <a:ea typeface="Source Sans Pro" pitchFamily="34" charset="-122"/>
                <a:cs typeface="Source Sans Pro" pitchFamily="34" charset="-120"/>
              </a:rPr>
              <a:t>Necesidad de "IA explicable" (XAI). Para entender cómo toman decisiones.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0693" y="614720"/>
            <a:ext cx="7582614" cy="1312069"/>
          </a:xfrm>
          <a:prstGeom prst="rect">
            <a:avLst/>
          </a:prstGeom>
          <a:noFill/>
          <a:ln/>
        </p:spPr>
        <p:txBody>
          <a:bodyPr wrap="square" lIns="0" tIns="0" rIns="0" bIns="0" rtlCol="0" anchor="t"/>
          <a:lstStyle/>
          <a:p>
            <a:pPr algn="l" indent="0" marL="0">
              <a:lnSpc>
                <a:spcPts val="5150"/>
              </a:lnSpc>
              <a:buNone/>
            </a:pPr>
            <a:r>
              <a:rPr lang="en-US" sz="4100" dirty="0">
                <a:solidFill>
                  <a:srgbClr val="F98AC7"/>
                </a:solidFill>
                <a:latin typeface="Lora" pitchFamily="34" charset="0"/>
                <a:ea typeface="Lora" pitchFamily="34" charset="-122"/>
                <a:cs typeface="Lora" pitchFamily="34" charset="-120"/>
              </a:rPr>
              <a:t>El Futuro de la Inteligencia Artificial</a:t>
            </a:r>
            <a:endParaRPr lang="en-US" sz="4100" dirty="0"/>
          </a:p>
        </p:txBody>
      </p:sp>
      <p:pic>
        <p:nvPicPr>
          <p:cNvPr id="4" name="Image 1" descr="preencoded.png">    </p:cNvPr>
          <p:cNvPicPr>
            <a:picLocks noChangeAspect="1"/>
          </p:cNvPicPr>
          <p:nvPr/>
        </p:nvPicPr>
        <p:blipFill>
          <a:blip r:embed="rId2"/>
          <a:stretch>
            <a:fillRect/>
          </a:stretch>
        </p:blipFill>
        <p:spPr>
          <a:xfrm>
            <a:off x="780693" y="2261354"/>
            <a:ext cx="1115258" cy="1338382"/>
          </a:xfrm>
          <a:prstGeom prst="rect">
            <a:avLst/>
          </a:prstGeom>
        </p:spPr>
      </p:pic>
      <p:sp>
        <p:nvSpPr>
          <p:cNvPr id="5" name="Text 1"/>
          <p:cNvSpPr/>
          <p:nvPr/>
        </p:nvSpPr>
        <p:spPr>
          <a:xfrm>
            <a:off x="2118955" y="2484358"/>
            <a:ext cx="2624257" cy="328017"/>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IA Generativa</a:t>
            </a:r>
            <a:endParaRPr lang="en-US" sz="2050" dirty="0"/>
          </a:p>
        </p:txBody>
      </p:sp>
      <p:sp>
        <p:nvSpPr>
          <p:cNvPr id="6" name="Text 2"/>
          <p:cNvSpPr/>
          <p:nvPr/>
        </p:nvSpPr>
        <p:spPr>
          <a:xfrm>
            <a:off x="2118955" y="2946202"/>
            <a:ext cx="6244352" cy="356949"/>
          </a:xfrm>
          <a:prstGeom prst="rect">
            <a:avLst/>
          </a:prstGeom>
          <a:noFill/>
          <a:ln/>
        </p:spPr>
        <p:txBody>
          <a:bodyPr wrap="non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Creación de contenido de alta calidad.</a:t>
            </a:r>
            <a:endParaRPr lang="en-US" sz="1750" dirty="0"/>
          </a:p>
        </p:txBody>
      </p:sp>
      <p:pic>
        <p:nvPicPr>
          <p:cNvPr id="7" name="Image 2" descr="preencoded.png">    </p:cNvPr>
          <p:cNvPicPr>
            <a:picLocks noChangeAspect="1"/>
          </p:cNvPicPr>
          <p:nvPr/>
        </p:nvPicPr>
        <p:blipFill>
          <a:blip r:embed="rId3"/>
          <a:stretch>
            <a:fillRect/>
          </a:stretch>
        </p:blipFill>
        <p:spPr>
          <a:xfrm>
            <a:off x="780693" y="3599736"/>
            <a:ext cx="1115258" cy="1338382"/>
          </a:xfrm>
          <a:prstGeom prst="rect">
            <a:avLst/>
          </a:prstGeom>
        </p:spPr>
      </p:pic>
      <p:sp>
        <p:nvSpPr>
          <p:cNvPr id="8" name="Text 3"/>
          <p:cNvSpPr/>
          <p:nvPr/>
        </p:nvSpPr>
        <p:spPr>
          <a:xfrm>
            <a:off x="2118955" y="3822740"/>
            <a:ext cx="2624257" cy="328017"/>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IA Explicable (XAI)</a:t>
            </a:r>
            <a:endParaRPr lang="en-US" sz="2050" dirty="0"/>
          </a:p>
        </p:txBody>
      </p:sp>
      <p:sp>
        <p:nvSpPr>
          <p:cNvPr id="9" name="Text 4"/>
          <p:cNvSpPr/>
          <p:nvPr/>
        </p:nvSpPr>
        <p:spPr>
          <a:xfrm>
            <a:off x="2118955" y="4284583"/>
            <a:ext cx="6244352" cy="356949"/>
          </a:xfrm>
          <a:prstGeom prst="rect">
            <a:avLst/>
          </a:prstGeom>
          <a:noFill/>
          <a:ln/>
        </p:spPr>
        <p:txBody>
          <a:bodyPr wrap="non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Mejora la comprensión y confianza.</a:t>
            </a:r>
            <a:endParaRPr lang="en-US" sz="1750" dirty="0"/>
          </a:p>
        </p:txBody>
      </p:sp>
      <p:pic>
        <p:nvPicPr>
          <p:cNvPr id="10" name="Image 3" descr="preencoded.png">    </p:cNvPr>
          <p:cNvPicPr>
            <a:picLocks noChangeAspect="1"/>
          </p:cNvPicPr>
          <p:nvPr/>
        </p:nvPicPr>
        <p:blipFill>
          <a:blip r:embed="rId4"/>
          <a:stretch>
            <a:fillRect/>
          </a:stretch>
        </p:blipFill>
        <p:spPr>
          <a:xfrm>
            <a:off x="780693" y="4938117"/>
            <a:ext cx="1115258" cy="1338382"/>
          </a:xfrm>
          <a:prstGeom prst="rect">
            <a:avLst/>
          </a:prstGeom>
        </p:spPr>
      </p:pic>
      <p:sp>
        <p:nvSpPr>
          <p:cNvPr id="11" name="Text 5"/>
          <p:cNvSpPr/>
          <p:nvPr/>
        </p:nvSpPr>
        <p:spPr>
          <a:xfrm>
            <a:off x="2118955" y="5161121"/>
            <a:ext cx="2624257" cy="328017"/>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IA Edge</a:t>
            </a:r>
            <a:endParaRPr lang="en-US" sz="2050" dirty="0"/>
          </a:p>
        </p:txBody>
      </p:sp>
      <p:sp>
        <p:nvSpPr>
          <p:cNvPr id="12" name="Text 6"/>
          <p:cNvSpPr/>
          <p:nvPr/>
        </p:nvSpPr>
        <p:spPr>
          <a:xfrm>
            <a:off x="2118955" y="5622965"/>
            <a:ext cx="6244352" cy="356949"/>
          </a:xfrm>
          <a:prstGeom prst="rect">
            <a:avLst/>
          </a:prstGeom>
          <a:noFill/>
          <a:ln/>
        </p:spPr>
        <p:txBody>
          <a:bodyPr wrap="non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Procesamiento en dispositivos. Más rápido y seguro.</a:t>
            </a:r>
            <a:endParaRPr lang="en-US" sz="1750" dirty="0"/>
          </a:p>
        </p:txBody>
      </p:sp>
      <p:pic>
        <p:nvPicPr>
          <p:cNvPr id="13" name="Image 4" descr="preencoded.png">    </p:cNvPr>
          <p:cNvPicPr>
            <a:picLocks noChangeAspect="1"/>
          </p:cNvPicPr>
          <p:nvPr/>
        </p:nvPicPr>
        <p:blipFill>
          <a:blip r:embed="rId5"/>
          <a:stretch>
            <a:fillRect/>
          </a:stretch>
        </p:blipFill>
        <p:spPr>
          <a:xfrm>
            <a:off x="780693" y="6276499"/>
            <a:ext cx="1115258" cy="1338382"/>
          </a:xfrm>
          <a:prstGeom prst="rect">
            <a:avLst/>
          </a:prstGeom>
        </p:spPr>
      </p:pic>
      <p:sp>
        <p:nvSpPr>
          <p:cNvPr id="14" name="Text 7"/>
          <p:cNvSpPr/>
          <p:nvPr/>
        </p:nvSpPr>
        <p:spPr>
          <a:xfrm>
            <a:off x="2118955" y="6499503"/>
            <a:ext cx="2624257" cy="328017"/>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Bio-IA</a:t>
            </a:r>
            <a:endParaRPr lang="en-US" sz="2050" dirty="0"/>
          </a:p>
        </p:txBody>
      </p:sp>
      <p:sp>
        <p:nvSpPr>
          <p:cNvPr id="15" name="Text 8"/>
          <p:cNvSpPr/>
          <p:nvPr/>
        </p:nvSpPr>
        <p:spPr>
          <a:xfrm>
            <a:off x="2118955" y="6961346"/>
            <a:ext cx="6244352" cy="356949"/>
          </a:xfrm>
          <a:prstGeom prst="rect">
            <a:avLst/>
          </a:prstGeom>
          <a:noFill/>
          <a:ln/>
        </p:spPr>
        <p:txBody>
          <a:bodyPr wrap="non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Integración con biología y medicina.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1085136"/>
            <a:ext cx="7468553" cy="2112050"/>
          </a:xfrm>
          <a:prstGeom prst="rect">
            <a:avLst/>
          </a:prstGeom>
          <a:noFill/>
          <a:ln/>
        </p:spPr>
        <p:txBody>
          <a:bodyPr wrap="squar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Conclusión: Una Era de Oportunidades y Responsabilidad</a:t>
            </a:r>
            <a:endParaRPr lang="en-US" sz="4400" dirty="0"/>
          </a:p>
        </p:txBody>
      </p:sp>
      <p:sp>
        <p:nvSpPr>
          <p:cNvPr id="4" name="Text 1"/>
          <p:cNvSpPr/>
          <p:nvPr/>
        </p:nvSpPr>
        <p:spPr>
          <a:xfrm>
            <a:off x="837724" y="3675817"/>
            <a:ext cx="2290048" cy="789861"/>
          </a:xfrm>
          <a:prstGeom prst="rect">
            <a:avLst/>
          </a:prstGeom>
          <a:noFill/>
          <a:ln/>
        </p:spPr>
        <p:txBody>
          <a:bodyPr wrap="none" lIns="0" tIns="0" rIns="0" bIns="0" rtlCol="0" anchor="t"/>
          <a:lstStyle/>
          <a:p>
            <a:pPr algn="ctr" indent="0" marL="0">
              <a:lnSpc>
                <a:spcPts val="6200"/>
              </a:lnSpc>
              <a:buNone/>
            </a:pPr>
            <a:r>
              <a:rPr lang="en-US" sz="6200" dirty="0">
                <a:solidFill>
                  <a:srgbClr val="D6E5EF"/>
                </a:solidFill>
                <a:latin typeface="Lora" pitchFamily="34" charset="0"/>
                <a:ea typeface="Lora" pitchFamily="34" charset="-122"/>
                <a:cs typeface="Lora" pitchFamily="34" charset="-120"/>
              </a:rPr>
              <a:t>14%</a:t>
            </a:r>
            <a:endParaRPr lang="en-US" sz="6200" dirty="0"/>
          </a:p>
        </p:txBody>
      </p:sp>
      <p:sp>
        <p:nvSpPr>
          <p:cNvPr id="5" name="Text 2"/>
          <p:cNvSpPr/>
          <p:nvPr/>
        </p:nvSpPr>
        <p:spPr>
          <a:xfrm>
            <a:off x="837724" y="4764762"/>
            <a:ext cx="2290048" cy="703898"/>
          </a:xfrm>
          <a:prstGeom prst="rect">
            <a:avLst/>
          </a:prstGeom>
          <a:noFill/>
          <a:ln/>
        </p:spPr>
        <p:txBody>
          <a:bodyPr wrap="square" lIns="0" tIns="0" rIns="0" bIns="0" rtlCol="0" anchor="t"/>
          <a:lstStyle/>
          <a:p>
            <a:pPr algn="ctr" indent="0" marL="0">
              <a:lnSpc>
                <a:spcPts val="2750"/>
              </a:lnSpc>
              <a:buNone/>
            </a:pPr>
            <a:r>
              <a:rPr lang="en-US" sz="2200" dirty="0">
                <a:solidFill>
                  <a:srgbClr val="D6E5EF"/>
                </a:solidFill>
                <a:latin typeface="Lora" pitchFamily="34" charset="0"/>
                <a:ea typeface="Lora" pitchFamily="34" charset="-122"/>
                <a:cs typeface="Lora" pitchFamily="34" charset="-120"/>
              </a:rPr>
              <a:t>Crecimiento del PIB</a:t>
            </a:r>
            <a:endParaRPr lang="en-US" sz="2200" dirty="0"/>
          </a:p>
        </p:txBody>
      </p:sp>
      <p:sp>
        <p:nvSpPr>
          <p:cNvPr id="6" name="Text 3"/>
          <p:cNvSpPr/>
          <p:nvPr/>
        </p:nvSpPr>
        <p:spPr>
          <a:xfrm>
            <a:off x="837724" y="5612249"/>
            <a:ext cx="2290048" cy="1532096"/>
          </a:xfrm>
          <a:prstGeom prst="rect">
            <a:avLst/>
          </a:prstGeom>
          <a:noFill/>
          <a:ln/>
        </p:spPr>
        <p:txBody>
          <a:bodyPr wrap="square" lIns="0" tIns="0" rIns="0" bIns="0" rtlCol="0" anchor="t"/>
          <a:lstStyle/>
          <a:p>
            <a:pPr algn="ctr"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La IA añadirá 14 puntos porcentuales al PIB mundial para 2030.</a:t>
            </a:r>
            <a:endParaRPr lang="en-US" sz="1850" dirty="0"/>
          </a:p>
        </p:txBody>
      </p:sp>
      <p:sp>
        <p:nvSpPr>
          <p:cNvPr id="7" name="Text 4"/>
          <p:cNvSpPr/>
          <p:nvPr/>
        </p:nvSpPr>
        <p:spPr>
          <a:xfrm>
            <a:off x="3426976" y="3675817"/>
            <a:ext cx="2290048" cy="789861"/>
          </a:xfrm>
          <a:prstGeom prst="rect">
            <a:avLst/>
          </a:prstGeom>
          <a:noFill/>
          <a:ln/>
        </p:spPr>
        <p:txBody>
          <a:bodyPr wrap="none" lIns="0" tIns="0" rIns="0" bIns="0" rtlCol="0" anchor="t"/>
          <a:lstStyle/>
          <a:p>
            <a:pPr algn="ctr" indent="0" marL="0">
              <a:lnSpc>
                <a:spcPts val="6200"/>
              </a:lnSpc>
              <a:buNone/>
            </a:pPr>
            <a:r>
              <a:rPr lang="en-US" sz="6200" dirty="0">
                <a:solidFill>
                  <a:srgbClr val="D6E5EF"/>
                </a:solidFill>
                <a:latin typeface="Lora" pitchFamily="34" charset="0"/>
                <a:ea typeface="Lora" pitchFamily="34" charset="-122"/>
                <a:cs typeface="Lora" pitchFamily="34" charset="-120"/>
              </a:rPr>
              <a:t>1</a:t>
            </a:r>
            <a:endParaRPr lang="en-US" sz="6200" dirty="0"/>
          </a:p>
        </p:txBody>
      </p:sp>
      <p:sp>
        <p:nvSpPr>
          <p:cNvPr id="8" name="Text 5"/>
          <p:cNvSpPr/>
          <p:nvPr/>
        </p:nvSpPr>
        <p:spPr>
          <a:xfrm>
            <a:off x="3426976" y="4764762"/>
            <a:ext cx="2290048" cy="351949"/>
          </a:xfrm>
          <a:prstGeom prst="rect">
            <a:avLst/>
          </a:prstGeom>
          <a:noFill/>
          <a:ln/>
        </p:spPr>
        <p:txBody>
          <a:bodyPr wrap="none" lIns="0" tIns="0" rIns="0" bIns="0" rtlCol="0" anchor="t"/>
          <a:lstStyle/>
          <a:p>
            <a:pPr algn="ctr" indent="0" marL="0">
              <a:lnSpc>
                <a:spcPts val="2750"/>
              </a:lnSpc>
              <a:buNone/>
            </a:pPr>
            <a:r>
              <a:rPr lang="en-US" sz="2200" dirty="0">
                <a:solidFill>
                  <a:srgbClr val="D6E5EF"/>
                </a:solidFill>
                <a:latin typeface="Lora" pitchFamily="34" charset="0"/>
                <a:ea typeface="Lora" pitchFamily="34" charset="-122"/>
                <a:cs typeface="Lora" pitchFamily="34" charset="-120"/>
              </a:rPr>
              <a:t>Desarrollo Ético</a:t>
            </a:r>
            <a:endParaRPr lang="en-US" sz="2200" dirty="0"/>
          </a:p>
        </p:txBody>
      </p:sp>
      <p:sp>
        <p:nvSpPr>
          <p:cNvPr id="9" name="Text 6"/>
          <p:cNvSpPr/>
          <p:nvPr/>
        </p:nvSpPr>
        <p:spPr>
          <a:xfrm>
            <a:off x="3426976" y="5260300"/>
            <a:ext cx="2290048" cy="1532096"/>
          </a:xfrm>
          <a:prstGeom prst="rect">
            <a:avLst/>
          </a:prstGeom>
          <a:noFill/>
          <a:ln/>
        </p:spPr>
        <p:txBody>
          <a:bodyPr wrap="square" lIns="0" tIns="0" rIns="0" bIns="0" rtlCol="0" anchor="t"/>
          <a:lstStyle/>
          <a:p>
            <a:pPr algn="ctr"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Clave para un futuro sostenible. La responsabilidad es fundamental.</a:t>
            </a:r>
            <a:endParaRPr lang="en-US" sz="1850" dirty="0"/>
          </a:p>
        </p:txBody>
      </p:sp>
      <p:sp>
        <p:nvSpPr>
          <p:cNvPr id="10" name="Text 7"/>
          <p:cNvSpPr/>
          <p:nvPr/>
        </p:nvSpPr>
        <p:spPr>
          <a:xfrm>
            <a:off x="6016228" y="3675817"/>
            <a:ext cx="2290048" cy="789861"/>
          </a:xfrm>
          <a:prstGeom prst="rect">
            <a:avLst/>
          </a:prstGeom>
          <a:noFill/>
          <a:ln/>
        </p:spPr>
        <p:txBody>
          <a:bodyPr wrap="none" lIns="0" tIns="0" rIns="0" bIns="0" rtlCol="0" anchor="t"/>
          <a:lstStyle/>
          <a:p>
            <a:pPr algn="ctr" indent="0" marL="0">
              <a:lnSpc>
                <a:spcPts val="6200"/>
              </a:lnSpc>
              <a:buNone/>
            </a:pPr>
            <a:r>
              <a:rPr lang="en-US" sz="6200" dirty="0">
                <a:solidFill>
                  <a:srgbClr val="D6E5EF"/>
                </a:solidFill>
                <a:latin typeface="Lora" pitchFamily="34" charset="0"/>
                <a:ea typeface="Lora" pitchFamily="34" charset="-122"/>
                <a:cs typeface="Lora" pitchFamily="34" charset="-120"/>
              </a:rPr>
              <a:t>2</a:t>
            </a:r>
            <a:endParaRPr lang="en-US" sz="6200" dirty="0"/>
          </a:p>
        </p:txBody>
      </p:sp>
      <p:sp>
        <p:nvSpPr>
          <p:cNvPr id="11" name="Text 8"/>
          <p:cNvSpPr/>
          <p:nvPr/>
        </p:nvSpPr>
        <p:spPr>
          <a:xfrm>
            <a:off x="6016228" y="4764762"/>
            <a:ext cx="2290048" cy="703898"/>
          </a:xfrm>
          <a:prstGeom prst="rect">
            <a:avLst/>
          </a:prstGeom>
          <a:noFill/>
          <a:ln/>
        </p:spPr>
        <p:txBody>
          <a:bodyPr wrap="square" lIns="0" tIns="0" rIns="0" bIns="0" rtlCol="0" anchor="t"/>
          <a:lstStyle/>
          <a:p>
            <a:pPr algn="ctr" indent="0" marL="0">
              <a:lnSpc>
                <a:spcPts val="2750"/>
              </a:lnSpc>
              <a:buNone/>
            </a:pPr>
            <a:r>
              <a:rPr lang="en-US" sz="2200" dirty="0">
                <a:solidFill>
                  <a:srgbClr val="D6E5EF"/>
                </a:solidFill>
                <a:latin typeface="Lora" pitchFamily="34" charset="0"/>
                <a:ea typeface="Lora" pitchFamily="34" charset="-122"/>
                <a:cs typeface="Lora" pitchFamily="34" charset="-120"/>
              </a:rPr>
              <a:t>Prepárese para la IA</a:t>
            </a:r>
            <a:endParaRPr lang="en-US" sz="2200" dirty="0"/>
          </a:p>
        </p:txBody>
      </p:sp>
      <p:sp>
        <p:nvSpPr>
          <p:cNvPr id="12" name="Text 9"/>
          <p:cNvSpPr/>
          <p:nvPr/>
        </p:nvSpPr>
        <p:spPr>
          <a:xfrm>
            <a:off x="6016228" y="5612249"/>
            <a:ext cx="2290048" cy="1149072"/>
          </a:xfrm>
          <a:prstGeom prst="rect">
            <a:avLst/>
          </a:prstGeom>
          <a:noFill/>
          <a:ln/>
        </p:spPr>
        <p:txBody>
          <a:bodyPr wrap="square" lIns="0" tIns="0" rIns="0" bIns="0" rtlCol="0" anchor="t"/>
          <a:lstStyle/>
          <a:p>
            <a:pPr algn="ctr"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Adopte, aprenda y colabore. El futuro nos espera.</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2025-06-16T14:41:36Z</dcterms:created>
  <dcterms:modified xsi:type="dcterms:W3CDTF">2025-06-16T14:41:36Z</dcterms:modified>
</cp:coreProperties>
</file>