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Inter Bold" charset="1" panose="020B0802030000000004"/>
      <p:regular r:id="rId29"/>
    </p:embeddedFont>
    <p:embeddedFont>
      <p:font typeface="Inter Semi-Bold" charset="1" panose="02000503000000020004"/>
      <p:regular r:id="rId30"/>
    </p:embeddedFont>
    <p:embeddedFont>
      <p:font typeface="Public Sans Medium" charset="1" panose="00000000000000000000"/>
      <p:regular r:id="rId31"/>
    </p:embeddedFont>
    <p:embeddedFont>
      <p:font typeface="Inter Medium" charset="1" panose="02000503000000020004"/>
      <p:regular r:id="rId32"/>
    </p:embeddedFont>
    <p:embeddedFont>
      <p:font typeface="Sansita Ultra-Bold" charset="1" panose="03060802030802020506"/>
      <p:regular r:id="rId33"/>
    </p:embeddedFont>
    <p:embeddedFont>
      <p:font typeface="Montserrat" charset="1" panose="00000500000000000000"/>
      <p:regular r:id="rId34"/>
    </p:embeddedFont>
    <p:embeddedFont>
      <p:font typeface="Montserrat Ultra-Bold" charset="1" panose="00000900000000000000"/>
      <p:regular r:id="rId35"/>
    </p:embeddedFont>
    <p:embeddedFont>
      <p:font typeface="Fredoka" charset="1" panose="02000000000000000000"/>
      <p:regular r:id="rId36"/>
    </p:embeddedFont>
    <p:embeddedFont>
      <p:font typeface="Sniglet" charset="1" panose="04070505030100020000"/>
      <p:regular r:id="rId37"/>
    </p:embeddedFont>
    <p:embeddedFont>
      <p:font typeface="TT Rounds Neue Bold" charset="1" panose="02000803020000020004"/>
      <p:regular r:id="rId38"/>
    </p:embeddedFont>
    <p:embeddedFont>
      <p:font typeface="Balmy" charset="1" panose="00000000000000000000"/>
      <p:regular r:id="rId39"/>
    </p:embeddedFont>
    <p:embeddedFont>
      <p:font typeface="TT Rounds Neue" charset="1" panose="02000503040000020003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Relationship Id="rId3" Target="../media/image40.png" Type="http://schemas.openxmlformats.org/officeDocument/2006/relationships/image"/><Relationship Id="rId4" Target="../media/image6.pn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Relationship Id="rId7" Target="../media/image43.png" Type="http://schemas.openxmlformats.org/officeDocument/2006/relationships/image"/><Relationship Id="rId8" Target="../media/image4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Relationship Id="rId6" Target="../media/image49.png" Type="http://schemas.openxmlformats.org/officeDocument/2006/relationships/image"/><Relationship Id="rId7" Target="../media/image50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Relationship Id="rId6" Target="../media/image49.png" Type="http://schemas.openxmlformats.org/officeDocument/2006/relationships/image"/><Relationship Id="rId7" Target="../media/image50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png" Type="http://schemas.openxmlformats.org/officeDocument/2006/relationships/image"/><Relationship Id="rId11" Target="../media/image56.svg" Type="http://schemas.openxmlformats.org/officeDocument/2006/relationships/image"/><Relationship Id="rId2" Target="../media/image51.png" Type="http://schemas.openxmlformats.org/officeDocument/2006/relationships/image"/><Relationship Id="rId3" Target="../media/image52.sv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00000">
            <a:off x="9134398" y="1753692"/>
            <a:ext cx="8398732" cy="6779617"/>
          </a:xfrm>
          <a:custGeom>
            <a:avLst/>
            <a:gdLst/>
            <a:ahLst/>
            <a:cxnLst/>
            <a:rect r="r" b="b" t="t" l="l"/>
            <a:pathLst>
              <a:path h="6779617" w="8398732">
                <a:moveTo>
                  <a:pt x="0" y="0"/>
                </a:moveTo>
                <a:lnTo>
                  <a:pt x="8398732" y="0"/>
                </a:lnTo>
                <a:lnTo>
                  <a:pt x="8398732" y="6779616"/>
                </a:lnTo>
                <a:lnTo>
                  <a:pt x="0" y="6779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482728" y="1528340"/>
            <a:ext cx="7702072" cy="7230320"/>
          </a:xfrm>
          <a:custGeom>
            <a:avLst/>
            <a:gdLst/>
            <a:ahLst/>
            <a:cxnLst/>
            <a:rect r="r" b="b" t="t" l="l"/>
            <a:pathLst>
              <a:path h="7230320" w="7702072">
                <a:moveTo>
                  <a:pt x="0" y="0"/>
                </a:moveTo>
                <a:lnTo>
                  <a:pt x="7702072" y="0"/>
                </a:lnTo>
                <a:lnTo>
                  <a:pt x="7702072" y="7230320"/>
                </a:lnTo>
                <a:lnTo>
                  <a:pt x="0" y="72303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23950" y="2494035"/>
            <a:ext cx="8115300" cy="397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5"/>
              </a:lnSpc>
            </a:pPr>
            <a:r>
              <a:rPr lang="en-US" b="true" sz="7500" spc="-97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FAMILIA Y COMUNIDAD IMPACTO EN LA EDUCACIÓN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72348" y="1805284"/>
            <a:ext cx="12543303" cy="95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5"/>
              </a:lnSpc>
            </a:pPr>
            <a:r>
              <a:rPr lang="en-US" b="true" sz="6500" spc="-182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Impacto en el Desarrollo Infantil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75315" y="4476976"/>
            <a:ext cx="5031103" cy="4405388"/>
            <a:chOff x="0" y="0"/>
            <a:chExt cx="812800" cy="7117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713"/>
            </a:xfrm>
            <a:custGeom>
              <a:avLst/>
              <a:gdLst/>
              <a:ahLst/>
              <a:cxnLst/>
              <a:rect r="r" b="b" t="t" l="l"/>
              <a:pathLst>
                <a:path h="711713" w="812800">
                  <a:moveTo>
                    <a:pt x="64630" y="0"/>
                  </a:moveTo>
                  <a:lnTo>
                    <a:pt x="748170" y="0"/>
                  </a:lnTo>
                  <a:cubicBezTo>
                    <a:pt x="765311" y="0"/>
                    <a:pt x="781750" y="6809"/>
                    <a:pt x="793870" y="18930"/>
                  </a:cubicBezTo>
                  <a:cubicBezTo>
                    <a:pt x="805991" y="31050"/>
                    <a:pt x="812800" y="47489"/>
                    <a:pt x="812800" y="64630"/>
                  </a:cubicBezTo>
                  <a:lnTo>
                    <a:pt x="812800" y="647083"/>
                  </a:lnTo>
                  <a:cubicBezTo>
                    <a:pt x="812800" y="682777"/>
                    <a:pt x="783864" y="711713"/>
                    <a:pt x="748170" y="711713"/>
                  </a:cubicBezTo>
                  <a:lnTo>
                    <a:pt x="64630" y="711713"/>
                  </a:lnTo>
                  <a:cubicBezTo>
                    <a:pt x="47489" y="711713"/>
                    <a:pt x="31050" y="704903"/>
                    <a:pt x="18930" y="692783"/>
                  </a:cubicBezTo>
                  <a:cubicBezTo>
                    <a:pt x="6809" y="680662"/>
                    <a:pt x="0" y="664224"/>
                    <a:pt x="0" y="647083"/>
                  </a:cubicBezTo>
                  <a:lnTo>
                    <a:pt x="0" y="64630"/>
                  </a:lnTo>
                  <a:cubicBezTo>
                    <a:pt x="0" y="47489"/>
                    <a:pt x="6809" y="31050"/>
                    <a:pt x="18930" y="18930"/>
                  </a:cubicBezTo>
                  <a:cubicBezTo>
                    <a:pt x="31050" y="6809"/>
                    <a:pt x="47489" y="0"/>
                    <a:pt x="6463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74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628448" y="4476976"/>
            <a:ext cx="5031103" cy="4405388"/>
            <a:chOff x="0" y="0"/>
            <a:chExt cx="812800" cy="7117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711713"/>
            </a:xfrm>
            <a:custGeom>
              <a:avLst/>
              <a:gdLst/>
              <a:ahLst/>
              <a:cxnLst/>
              <a:rect r="r" b="b" t="t" l="l"/>
              <a:pathLst>
                <a:path h="711713" w="812800">
                  <a:moveTo>
                    <a:pt x="64630" y="0"/>
                  </a:moveTo>
                  <a:lnTo>
                    <a:pt x="748170" y="0"/>
                  </a:lnTo>
                  <a:cubicBezTo>
                    <a:pt x="765311" y="0"/>
                    <a:pt x="781750" y="6809"/>
                    <a:pt x="793870" y="18930"/>
                  </a:cubicBezTo>
                  <a:cubicBezTo>
                    <a:pt x="805991" y="31050"/>
                    <a:pt x="812800" y="47489"/>
                    <a:pt x="812800" y="64630"/>
                  </a:cubicBezTo>
                  <a:lnTo>
                    <a:pt x="812800" y="647083"/>
                  </a:lnTo>
                  <a:cubicBezTo>
                    <a:pt x="812800" y="682777"/>
                    <a:pt x="783864" y="711713"/>
                    <a:pt x="748170" y="711713"/>
                  </a:cubicBezTo>
                  <a:lnTo>
                    <a:pt x="64630" y="711713"/>
                  </a:lnTo>
                  <a:cubicBezTo>
                    <a:pt x="47489" y="711713"/>
                    <a:pt x="31050" y="704903"/>
                    <a:pt x="18930" y="692783"/>
                  </a:cubicBezTo>
                  <a:cubicBezTo>
                    <a:pt x="6809" y="680662"/>
                    <a:pt x="0" y="664224"/>
                    <a:pt x="0" y="647083"/>
                  </a:cubicBezTo>
                  <a:lnTo>
                    <a:pt x="0" y="64630"/>
                  </a:lnTo>
                  <a:cubicBezTo>
                    <a:pt x="0" y="47489"/>
                    <a:pt x="6809" y="31050"/>
                    <a:pt x="18930" y="18930"/>
                  </a:cubicBezTo>
                  <a:cubicBezTo>
                    <a:pt x="31050" y="6809"/>
                    <a:pt x="47489" y="0"/>
                    <a:pt x="64630" y="0"/>
                  </a:cubicBezTo>
                  <a:close/>
                </a:path>
              </a:pathLst>
            </a:custGeom>
            <a:solidFill>
              <a:srgbClr val="489EB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74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081582" y="4476976"/>
            <a:ext cx="5031103" cy="4405388"/>
            <a:chOff x="0" y="0"/>
            <a:chExt cx="812800" cy="7117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11713"/>
            </a:xfrm>
            <a:custGeom>
              <a:avLst/>
              <a:gdLst/>
              <a:ahLst/>
              <a:cxnLst/>
              <a:rect r="r" b="b" t="t" l="l"/>
              <a:pathLst>
                <a:path h="711713" w="812800">
                  <a:moveTo>
                    <a:pt x="64630" y="0"/>
                  </a:moveTo>
                  <a:lnTo>
                    <a:pt x="748170" y="0"/>
                  </a:lnTo>
                  <a:cubicBezTo>
                    <a:pt x="765311" y="0"/>
                    <a:pt x="781750" y="6809"/>
                    <a:pt x="793870" y="18930"/>
                  </a:cubicBezTo>
                  <a:cubicBezTo>
                    <a:pt x="805991" y="31050"/>
                    <a:pt x="812800" y="47489"/>
                    <a:pt x="812800" y="64630"/>
                  </a:cubicBezTo>
                  <a:lnTo>
                    <a:pt x="812800" y="647083"/>
                  </a:lnTo>
                  <a:cubicBezTo>
                    <a:pt x="812800" y="682777"/>
                    <a:pt x="783864" y="711713"/>
                    <a:pt x="748170" y="711713"/>
                  </a:cubicBezTo>
                  <a:lnTo>
                    <a:pt x="64630" y="711713"/>
                  </a:lnTo>
                  <a:cubicBezTo>
                    <a:pt x="47489" y="711713"/>
                    <a:pt x="31050" y="704903"/>
                    <a:pt x="18930" y="692783"/>
                  </a:cubicBezTo>
                  <a:cubicBezTo>
                    <a:pt x="6809" y="680662"/>
                    <a:pt x="0" y="664224"/>
                    <a:pt x="0" y="647083"/>
                  </a:cubicBezTo>
                  <a:lnTo>
                    <a:pt x="0" y="64630"/>
                  </a:lnTo>
                  <a:cubicBezTo>
                    <a:pt x="0" y="47489"/>
                    <a:pt x="6809" y="31050"/>
                    <a:pt x="18930" y="18930"/>
                  </a:cubicBezTo>
                  <a:cubicBezTo>
                    <a:pt x="31050" y="6809"/>
                    <a:pt x="47489" y="0"/>
                    <a:pt x="6463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74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933280" y="3719389"/>
            <a:ext cx="1515173" cy="1515173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688473" y="4060599"/>
            <a:ext cx="2004787" cy="82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-1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01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386414" y="3719389"/>
            <a:ext cx="1515173" cy="151517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9EB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8141607" y="4060599"/>
            <a:ext cx="2004787" cy="82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-1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02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3920071" y="3719389"/>
            <a:ext cx="1515173" cy="1515173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3675264" y="4060599"/>
            <a:ext cx="2004787" cy="82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-1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44817" y="5499202"/>
            <a:ext cx="3692099" cy="2284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</a:pPr>
            <a:r>
              <a:rPr lang="en-US" b="true" sz="1963" spc="11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- Desarrollo Emocional: Los niños de familias con estructuras estables (nuclear o extendida) tienden a tener una mayor seguridad emocional.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97951" y="5499202"/>
            <a:ext cx="3692099" cy="2284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</a:pPr>
            <a:r>
              <a:rPr lang="en-US" b="true" sz="1963" spc="11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- Desempeño Académico: La estructura familiar puede influir en el rendimiento académico, donde el apoyo y los recursos disponibles juegan un papel crucial.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831608" y="5499202"/>
            <a:ext cx="3692099" cy="266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</a:pPr>
            <a:r>
              <a:rPr lang="en-US" b="true" sz="1963" spc="11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- Socialización y Comportamiento: Las distintas dinámicas familiares afectan las habilidades sociales y el comportamiento de los niños.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512323"/>
            <a:ext cx="4636403" cy="161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652" spc="-102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Desafíos Asociados con Diferentes Estructuras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663167">
            <a:off x="12275989" y="8369338"/>
            <a:ext cx="8398732" cy="6779617"/>
          </a:xfrm>
          <a:custGeom>
            <a:avLst/>
            <a:gdLst/>
            <a:ahLst/>
            <a:cxnLst/>
            <a:rect r="r" b="b" t="t" l="l"/>
            <a:pathLst>
              <a:path h="6779617" w="8398732">
                <a:moveTo>
                  <a:pt x="0" y="0"/>
                </a:moveTo>
                <a:lnTo>
                  <a:pt x="8398732" y="0"/>
                </a:lnTo>
                <a:lnTo>
                  <a:pt x="8398732" y="6779616"/>
                </a:lnTo>
                <a:lnTo>
                  <a:pt x="0" y="6779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663167">
            <a:off x="-3220168" y="-4666804"/>
            <a:ext cx="8398732" cy="6779617"/>
          </a:xfrm>
          <a:custGeom>
            <a:avLst/>
            <a:gdLst/>
            <a:ahLst/>
            <a:cxnLst/>
            <a:rect r="r" b="b" t="t" l="l"/>
            <a:pathLst>
              <a:path h="6779617" w="8398732">
                <a:moveTo>
                  <a:pt x="0" y="0"/>
                </a:moveTo>
                <a:lnTo>
                  <a:pt x="8398733" y="0"/>
                </a:lnTo>
                <a:lnTo>
                  <a:pt x="8398733" y="6779616"/>
                </a:lnTo>
                <a:lnTo>
                  <a:pt x="0" y="6779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851013" y="1139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08156" y="8469206"/>
            <a:ext cx="3085761" cy="1817794"/>
          </a:xfrm>
          <a:custGeom>
            <a:avLst/>
            <a:gdLst/>
            <a:ahLst/>
            <a:cxnLst/>
            <a:rect r="r" b="b" t="t" l="l"/>
            <a:pathLst>
              <a:path h="1817794" w="3085761">
                <a:moveTo>
                  <a:pt x="0" y="0"/>
                </a:moveTo>
                <a:lnTo>
                  <a:pt x="3085761" y="0"/>
                </a:lnTo>
                <a:lnTo>
                  <a:pt x="3085761" y="1817794"/>
                </a:lnTo>
                <a:lnTo>
                  <a:pt x="0" y="18177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541890" y="7401779"/>
            <a:ext cx="3129144" cy="2804851"/>
          </a:xfrm>
          <a:custGeom>
            <a:avLst/>
            <a:gdLst/>
            <a:ahLst/>
            <a:cxnLst/>
            <a:rect r="r" b="b" t="t" l="l"/>
            <a:pathLst>
              <a:path h="2804851" w="3129144">
                <a:moveTo>
                  <a:pt x="0" y="0"/>
                </a:moveTo>
                <a:lnTo>
                  <a:pt x="3129144" y="0"/>
                </a:lnTo>
                <a:lnTo>
                  <a:pt x="3129144" y="2804851"/>
                </a:lnTo>
                <a:lnTo>
                  <a:pt x="0" y="28048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4677114"/>
            <a:ext cx="6077762" cy="466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8"/>
              </a:lnSpc>
            </a:pPr>
            <a:r>
              <a:rPr lang="en-US" sz="3464" b="true">
                <a:solidFill>
                  <a:srgbClr val="494949"/>
                </a:solidFill>
                <a:latin typeface="Inter Medium"/>
                <a:ea typeface="Inter Medium"/>
                <a:cs typeface="Inter Medium"/>
                <a:sym typeface="Inter Medium"/>
              </a:rPr>
              <a:t>Familias Monoparentales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5317285"/>
            <a:ext cx="5244672" cy="741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3"/>
              </a:lnSpc>
            </a:pPr>
            <a:r>
              <a:rPr lang="en-US" sz="1899" b="true">
                <a:solidFill>
                  <a:srgbClr val="494949"/>
                </a:solidFill>
                <a:latin typeface="Inter Medium"/>
                <a:ea typeface="Inter Medium"/>
                <a:cs typeface="Inter Medium"/>
                <a:sym typeface="Inter Medium"/>
              </a:rPr>
              <a:t>Pueden enfrentar limitaciones económicas y estrés por la carga de responsabilidades.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354368"/>
            <a:ext cx="6077762" cy="466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8"/>
              </a:lnSpc>
            </a:pPr>
            <a:r>
              <a:rPr lang="en-US" sz="3464" b="true">
                <a:solidFill>
                  <a:srgbClr val="494949"/>
                </a:solidFill>
                <a:latin typeface="Inter Medium"/>
                <a:ea typeface="Inter Medium"/>
                <a:cs typeface="Inter Medium"/>
                <a:sym typeface="Inter Medium"/>
              </a:rPr>
              <a:t>Familias Reconstituidas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992204"/>
            <a:ext cx="5244672" cy="1122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3"/>
              </a:lnSpc>
            </a:pPr>
            <a:r>
              <a:rPr lang="en-US" sz="1899" b="true">
                <a:solidFill>
                  <a:srgbClr val="494949"/>
                </a:solidFill>
                <a:latin typeface="Inter Medium"/>
                <a:ea typeface="Inter Medium"/>
                <a:cs typeface="Inter Medium"/>
                <a:sym typeface="Inter Medium"/>
              </a:rPr>
              <a:t>Desafíos en la integración de nuevos miembros y adaptación a nuevas dinámicas familiares.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002291" y="2512323"/>
            <a:ext cx="4636403" cy="547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652" spc="-102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Estrategias de Apoyo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002291" y="3659806"/>
            <a:ext cx="6077762" cy="466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8"/>
              </a:lnSpc>
            </a:pPr>
            <a:r>
              <a:rPr lang="en-US" sz="3464" b="true">
                <a:solidFill>
                  <a:srgbClr val="494949"/>
                </a:solidFill>
                <a:latin typeface="Inter Medium"/>
                <a:ea typeface="Inter Medium"/>
                <a:cs typeface="Inter Medium"/>
                <a:sym typeface="Inter Medium"/>
              </a:rPr>
              <a:t>Intervenciones Comunitarias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002291" y="4642153"/>
            <a:ext cx="6077762" cy="1122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3"/>
              </a:lnSpc>
            </a:pPr>
            <a:r>
              <a:rPr lang="en-US" sz="1899" b="true">
                <a:solidFill>
                  <a:srgbClr val="494949"/>
                </a:solidFill>
                <a:latin typeface="Inter Medium"/>
                <a:ea typeface="Inter Medium"/>
                <a:cs typeface="Inter Medium"/>
                <a:sym typeface="Inter Medium"/>
              </a:rPr>
              <a:t>Programas de apoyo para familias monoparentales y reconstituidas para fomentar la estabilidad y el bienestar.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002291" y="6116243"/>
            <a:ext cx="7659997" cy="466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8"/>
              </a:lnSpc>
            </a:pPr>
            <a:r>
              <a:rPr lang="en-US" sz="3464" b="true">
                <a:solidFill>
                  <a:srgbClr val="494949"/>
                </a:solidFill>
                <a:latin typeface="Inter Medium"/>
                <a:ea typeface="Inter Medium"/>
                <a:cs typeface="Inter Medium"/>
                <a:sym typeface="Inter Medium"/>
              </a:rPr>
              <a:t>Fomento de la Cohesión Familiar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002291" y="6738387"/>
            <a:ext cx="6077762" cy="741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3"/>
              </a:lnSpc>
            </a:pPr>
            <a:r>
              <a:rPr lang="en-US" sz="1899" b="true">
                <a:solidFill>
                  <a:srgbClr val="494949"/>
                </a:solidFill>
                <a:latin typeface="Inter Medium"/>
                <a:ea typeface="Inter Medium"/>
                <a:cs typeface="Inter Medium"/>
                <a:sym typeface="Inter Medium"/>
              </a:rPr>
              <a:t>Actividades y terapias familiares para mejorar la comunicación y las relaciones entre miembros.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946100"/>
            <a:ext cx="7486744" cy="5661850"/>
          </a:xfrm>
          <a:custGeom>
            <a:avLst/>
            <a:gdLst/>
            <a:ahLst/>
            <a:cxnLst/>
            <a:rect r="r" b="b" t="t" l="l"/>
            <a:pathLst>
              <a:path h="5661850" w="7486744">
                <a:moveTo>
                  <a:pt x="0" y="0"/>
                </a:moveTo>
                <a:lnTo>
                  <a:pt x="7486744" y="0"/>
                </a:lnTo>
                <a:lnTo>
                  <a:pt x="7486744" y="5661850"/>
                </a:lnTo>
                <a:lnTo>
                  <a:pt x="0" y="5661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95715" y="1209399"/>
            <a:ext cx="9819832" cy="736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68"/>
              </a:lnSpc>
            </a:pPr>
            <a:r>
              <a:rPr lang="en-US" b="true" sz="5015" spc="-140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Recursos y apoyo comunitario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468168" y="2064775"/>
            <a:ext cx="8483653" cy="250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b="true" sz="2400" spc="144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Se refiere a las diversas formas de asistencia y servicios proporcionados por entidades locales, organizaciones no gubernamentales y el gobierno para mejorar la calidad de vida de los miembros de la comunidad.</a:t>
            </a:r>
          </a:p>
          <a:p>
            <a:pPr algn="just" marL="0" indent="0" lvl="0">
              <a:lnSpc>
                <a:spcPts val="33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8468168" y="4269297"/>
            <a:ext cx="8483653" cy="612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6"/>
              </a:lnSpc>
            </a:pPr>
            <a:r>
              <a:rPr lang="en-US" sz="4171" spc="-116" b="true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Tipos de Recursos Comunitarios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468168" y="4996132"/>
            <a:ext cx="8483653" cy="166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359"/>
              </a:lnSpc>
            </a:pPr>
            <a:r>
              <a:rPr lang="en-US" b="true" sz="2400" spc="144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1. Educativos: Programas de alfabetización, bibliotecas comunitarias, y talleres de capacitación que fomentan el aprendizaje y el desarrollo de habilidades.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68168" y="6962155"/>
            <a:ext cx="8483653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359"/>
              </a:lnSpc>
            </a:pPr>
            <a:r>
              <a:rPr lang="en-US" b="true" sz="2400" spc="144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2. Salud y Bienestar: Clínicas comunitarias, programas de nutrición y servicios de salud mental que aseguran el bienestar físico y emocional.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68168" y="8509079"/>
            <a:ext cx="8483653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359"/>
              </a:lnSpc>
            </a:pPr>
            <a:r>
              <a:rPr lang="en-US" b="true" sz="2400" spc="144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3. Asistencia Social: Apoyo económico, asesoramiento legal, y programas de vivienda para personas en situación de vulnerabilidad.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09700" y="955491"/>
            <a:ext cx="8712379" cy="598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90"/>
              </a:lnSpc>
            </a:pPr>
            <a:r>
              <a:rPr lang="en-US" sz="4079" spc="-114" b="true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Impacto del Apoyo Comunitario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09700" y="1775069"/>
            <a:ext cx="10692828" cy="3114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32"/>
              </a:lnSpc>
            </a:pPr>
            <a:r>
              <a:rPr lang="en-US" b="true" sz="2237" spc="134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- Cohesión Social: Fomenta la colaboración y el sentido de pertenencia entre los miembros de la comunidad.</a:t>
            </a:r>
          </a:p>
          <a:p>
            <a:pPr algn="just">
              <a:lnSpc>
                <a:spcPts val="3132"/>
              </a:lnSpc>
            </a:pPr>
            <a:r>
              <a:rPr lang="en-US" b="true" sz="2237" spc="134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- Empoderamiento: Proporciona a las personas las herramientas y el conocimiento necesarios para mejorar su situación personal y económica.</a:t>
            </a:r>
          </a:p>
          <a:p>
            <a:pPr algn="just">
              <a:lnSpc>
                <a:spcPts val="3132"/>
              </a:lnSpc>
            </a:pPr>
            <a:r>
              <a:rPr lang="en-US" b="true" sz="2237" spc="134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- Reducción de la Pobreza: Los programas comunitarios pueden aliviar la pobreza mediante la provisión de recursos esenciales y oportunidades de empleo.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102528" y="2928256"/>
            <a:ext cx="5965470" cy="5010995"/>
          </a:xfrm>
          <a:custGeom>
            <a:avLst/>
            <a:gdLst/>
            <a:ahLst/>
            <a:cxnLst/>
            <a:rect r="r" b="b" t="t" l="l"/>
            <a:pathLst>
              <a:path h="5010995" w="5965470">
                <a:moveTo>
                  <a:pt x="0" y="0"/>
                </a:moveTo>
                <a:lnTo>
                  <a:pt x="5965470" y="0"/>
                </a:lnTo>
                <a:lnTo>
                  <a:pt x="5965470" y="5010995"/>
                </a:lnTo>
                <a:lnTo>
                  <a:pt x="0" y="50109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14391" y="5162550"/>
            <a:ext cx="8712379" cy="598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90"/>
              </a:lnSpc>
            </a:pPr>
            <a:r>
              <a:rPr lang="en-US" sz="4079" spc="-114" b="true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Desafíos en la Implementación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09700" y="5980239"/>
            <a:ext cx="10366518" cy="2724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32"/>
              </a:lnSpc>
            </a:pPr>
            <a:r>
              <a:rPr lang="en-US" b="true" sz="2237" spc="134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- Falta de Financiamiento: Las limitaciones presupuestarias pueden restringir la disponibilidad y calidad de los recursos.</a:t>
            </a:r>
          </a:p>
          <a:p>
            <a:pPr algn="just">
              <a:lnSpc>
                <a:spcPts val="3132"/>
              </a:lnSpc>
            </a:pPr>
            <a:r>
              <a:rPr lang="en-US" b="true" sz="2237" spc="134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- Accesibilidad: Barreras geográficas y culturales pueden dificultar el acceso a los servicios comunitarios.</a:t>
            </a:r>
          </a:p>
          <a:p>
            <a:pPr algn="just">
              <a:lnSpc>
                <a:spcPts val="3132"/>
              </a:lnSpc>
            </a:pPr>
            <a:r>
              <a:rPr lang="en-US" b="true" sz="2237" spc="134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- Coordinación: La falta de coordinación entre diferentes organismos y recursos puede reducir la eficacia del apoyo ofrecido.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9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8476663" y="411547"/>
            <a:ext cx="11056792" cy="9722118"/>
          </a:xfrm>
          <a:custGeom>
            <a:avLst/>
            <a:gdLst/>
            <a:ahLst/>
            <a:cxnLst/>
            <a:rect r="r" b="b" t="t" l="l"/>
            <a:pathLst>
              <a:path h="9722118" w="11056792">
                <a:moveTo>
                  <a:pt x="0" y="0"/>
                </a:moveTo>
                <a:lnTo>
                  <a:pt x="11056792" y="0"/>
                </a:lnTo>
                <a:lnTo>
                  <a:pt x="11056792" y="9722118"/>
                </a:lnTo>
                <a:lnTo>
                  <a:pt x="0" y="9722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6507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209770"/>
            <a:ext cx="7274411" cy="7867460"/>
            <a:chOff x="0" y="0"/>
            <a:chExt cx="660400" cy="71423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60400" cy="714239"/>
            </a:xfrm>
            <a:custGeom>
              <a:avLst/>
              <a:gdLst/>
              <a:ahLst/>
              <a:cxnLst/>
              <a:rect r="r" b="b" t="t" l="l"/>
              <a:pathLst>
                <a:path h="714239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6313"/>
                  </a:cubicBezTo>
                  <a:lnTo>
                    <a:pt x="660400" y="714239"/>
                  </a:lnTo>
                  <a:lnTo>
                    <a:pt x="0" y="714239"/>
                  </a:lnTo>
                  <a:lnTo>
                    <a:pt x="0" y="32660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BE5D0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88900"/>
              <a:ext cx="660400" cy="625339"/>
            </a:xfrm>
            <a:prstGeom prst="rect">
              <a:avLst/>
            </a:prstGeom>
          </p:spPr>
          <p:txBody>
            <a:bodyPr anchor="ctr" rtlCol="false" tIns="18528" lIns="18528" bIns="18528" rIns="18528"/>
            <a:lstStyle/>
            <a:p>
              <a:pPr algn="ctr" marL="0" indent="0" lvl="0">
                <a:lnSpc>
                  <a:spcPts val="2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79895" y="2003256"/>
            <a:ext cx="8061907" cy="7568116"/>
          </a:xfrm>
          <a:custGeom>
            <a:avLst/>
            <a:gdLst/>
            <a:ahLst/>
            <a:cxnLst/>
            <a:rect r="r" b="b" t="t" l="l"/>
            <a:pathLst>
              <a:path h="7568116" w="8061907">
                <a:moveTo>
                  <a:pt x="0" y="0"/>
                </a:moveTo>
                <a:lnTo>
                  <a:pt x="8061907" y="0"/>
                </a:lnTo>
                <a:lnTo>
                  <a:pt x="8061907" y="7568115"/>
                </a:lnTo>
                <a:lnTo>
                  <a:pt x="0" y="75681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rot="5400000">
            <a:off x="4000500" y="5124450"/>
            <a:ext cx="10287000" cy="0"/>
          </a:xfrm>
          <a:prstGeom prst="line">
            <a:avLst/>
          </a:prstGeom>
          <a:ln cap="flat" w="38100">
            <a:solidFill>
              <a:srgbClr val="2E2E2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7410196" y="-365986"/>
            <a:ext cx="656287" cy="11056792"/>
            <a:chOff x="0" y="0"/>
            <a:chExt cx="172849" cy="291207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2849" cy="2912077"/>
            </a:xfrm>
            <a:custGeom>
              <a:avLst/>
              <a:gdLst/>
              <a:ahLst/>
              <a:cxnLst/>
              <a:rect r="r" b="b" t="t" l="l"/>
              <a:pathLst>
                <a:path h="2912077" w="172849">
                  <a:moveTo>
                    <a:pt x="0" y="0"/>
                  </a:moveTo>
                  <a:lnTo>
                    <a:pt x="172849" y="0"/>
                  </a:lnTo>
                  <a:lnTo>
                    <a:pt x="172849" y="2912077"/>
                  </a:lnTo>
                  <a:lnTo>
                    <a:pt x="0" y="2912077"/>
                  </a:ln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72849" cy="2950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7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375963" y="606802"/>
            <a:ext cx="2189096" cy="843797"/>
          </a:xfrm>
          <a:custGeom>
            <a:avLst/>
            <a:gdLst/>
            <a:ahLst/>
            <a:cxnLst/>
            <a:rect r="r" b="b" t="t" l="l"/>
            <a:pathLst>
              <a:path h="843797" w="2189096">
                <a:moveTo>
                  <a:pt x="0" y="0"/>
                </a:moveTo>
                <a:lnTo>
                  <a:pt x="2189096" y="0"/>
                </a:lnTo>
                <a:lnTo>
                  <a:pt x="2189096" y="843796"/>
                </a:lnTo>
                <a:lnTo>
                  <a:pt x="0" y="8437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744075" y="1138438"/>
            <a:ext cx="7161714" cy="4134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6999" spc="6" b="true">
                <a:solidFill>
                  <a:srgbClr val="2E2E2E"/>
                </a:solidFill>
                <a:latin typeface="Sansita Ultra-Bold"/>
                <a:ea typeface="Sansita Ultra-Bold"/>
                <a:cs typeface="Sansita Ultra-Bold"/>
                <a:sym typeface="Sansita Ultra-Bold"/>
              </a:rPr>
              <a:t>Educación y prevención del abandono escolar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44075" y="5730163"/>
            <a:ext cx="6963528" cy="3723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18"/>
              </a:lnSpc>
            </a:pPr>
            <a:r>
              <a:rPr lang="en-US" b="true" sz="2655" spc="159">
                <a:solidFill>
                  <a:srgbClr val="CF0909"/>
                </a:solidFill>
                <a:latin typeface="Inter Bold"/>
                <a:ea typeface="Inter Bold"/>
                <a:cs typeface="Inter Bold"/>
                <a:sym typeface="Inter Bold"/>
              </a:rPr>
              <a:t>Importancia de la Educación</a:t>
            </a:r>
          </a:p>
          <a:p>
            <a:pPr algn="just">
              <a:lnSpc>
                <a:spcPts val="3718"/>
              </a:lnSpc>
            </a:pPr>
            <a:r>
              <a:rPr lang="en-US" b="true" sz="2655" spc="159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La educación es una herramienta fundamental para el desarrollo personal y social, proporcionando a los individuos las habilidades necesarias para enfrentar los desafíos de la vida y contribuir positivamente a la sociedad.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9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436082" y="4608180"/>
            <a:ext cx="3911222" cy="4725985"/>
            <a:chOff x="0" y="0"/>
            <a:chExt cx="437017" cy="5280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7017" cy="528054"/>
            </a:xfrm>
            <a:custGeom>
              <a:avLst/>
              <a:gdLst/>
              <a:ahLst/>
              <a:cxnLst/>
              <a:rect r="r" b="b" t="t" l="l"/>
              <a:pathLst>
                <a:path h="528054" w="437017">
                  <a:moveTo>
                    <a:pt x="0" y="0"/>
                  </a:moveTo>
                  <a:lnTo>
                    <a:pt x="437017" y="0"/>
                  </a:lnTo>
                  <a:lnTo>
                    <a:pt x="437017" y="528054"/>
                  </a:lnTo>
                  <a:lnTo>
                    <a:pt x="0" y="528054"/>
                  </a:lnTo>
                  <a:close/>
                </a:path>
              </a:pathLst>
            </a:custGeom>
            <a:solidFill>
              <a:srgbClr val="EBE5D0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7017" cy="566154"/>
            </a:xfrm>
            <a:prstGeom prst="rect">
              <a:avLst/>
            </a:prstGeom>
          </p:spPr>
          <p:txBody>
            <a:bodyPr anchor="ctr" rtlCol="false" tIns="18528" lIns="18528" bIns="18528" rIns="18528"/>
            <a:lstStyle/>
            <a:p>
              <a:pPr algn="ctr" marL="0" indent="0" lvl="0">
                <a:lnSpc>
                  <a:spcPts val="2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7188389" y="4608180"/>
            <a:ext cx="3911222" cy="4725985"/>
            <a:chOff x="0" y="0"/>
            <a:chExt cx="437017" cy="52805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37017" cy="528054"/>
            </a:xfrm>
            <a:custGeom>
              <a:avLst/>
              <a:gdLst/>
              <a:ahLst/>
              <a:cxnLst/>
              <a:rect r="r" b="b" t="t" l="l"/>
              <a:pathLst>
                <a:path h="528054" w="437017">
                  <a:moveTo>
                    <a:pt x="0" y="0"/>
                  </a:moveTo>
                  <a:lnTo>
                    <a:pt x="437017" y="0"/>
                  </a:lnTo>
                  <a:lnTo>
                    <a:pt x="437017" y="528054"/>
                  </a:lnTo>
                  <a:lnTo>
                    <a:pt x="0" y="528054"/>
                  </a:lnTo>
                  <a:close/>
                </a:path>
              </a:pathLst>
            </a:custGeom>
            <a:solidFill>
              <a:srgbClr val="EBE5D0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37017" cy="566154"/>
            </a:xfrm>
            <a:prstGeom prst="rect">
              <a:avLst/>
            </a:prstGeom>
          </p:spPr>
          <p:txBody>
            <a:bodyPr anchor="ctr" rtlCol="false" tIns="18528" lIns="18528" bIns="18528" rIns="18528"/>
            <a:lstStyle/>
            <a:p>
              <a:pPr algn="ctr" marL="0" indent="0" lvl="0">
                <a:lnSpc>
                  <a:spcPts val="2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12940696" y="4608180"/>
            <a:ext cx="3911222" cy="4725985"/>
            <a:chOff x="0" y="0"/>
            <a:chExt cx="437017" cy="5280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7017" cy="528054"/>
            </a:xfrm>
            <a:custGeom>
              <a:avLst/>
              <a:gdLst/>
              <a:ahLst/>
              <a:cxnLst/>
              <a:rect r="r" b="b" t="t" l="l"/>
              <a:pathLst>
                <a:path h="528054" w="437017">
                  <a:moveTo>
                    <a:pt x="0" y="0"/>
                  </a:moveTo>
                  <a:lnTo>
                    <a:pt x="437017" y="0"/>
                  </a:lnTo>
                  <a:lnTo>
                    <a:pt x="437017" y="528054"/>
                  </a:lnTo>
                  <a:lnTo>
                    <a:pt x="0" y="528054"/>
                  </a:lnTo>
                  <a:close/>
                </a:path>
              </a:pathLst>
            </a:custGeom>
            <a:solidFill>
              <a:srgbClr val="EBE5D0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37017" cy="566154"/>
            </a:xfrm>
            <a:prstGeom prst="rect">
              <a:avLst/>
            </a:prstGeom>
          </p:spPr>
          <p:txBody>
            <a:bodyPr anchor="ctr" rtlCol="false" tIns="18528" lIns="18528" bIns="18528" rIns="18528"/>
            <a:lstStyle/>
            <a:p>
              <a:pPr algn="ctr" marL="0" indent="0" lvl="0">
                <a:lnSpc>
                  <a:spcPts val="2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1" id="11"/>
          <p:cNvSpPr/>
          <p:nvPr/>
        </p:nvSpPr>
        <p:spPr>
          <a:xfrm rot="0">
            <a:off x="0" y="2823995"/>
            <a:ext cx="18288000" cy="0"/>
          </a:xfrm>
          <a:prstGeom prst="line">
            <a:avLst/>
          </a:prstGeom>
          <a:ln cap="flat" w="38100">
            <a:solidFill>
              <a:srgbClr val="2E2E2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5400000">
            <a:off x="13484310" y="1411998"/>
            <a:ext cx="2862095" cy="0"/>
          </a:xfrm>
          <a:prstGeom prst="line">
            <a:avLst/>
          </a:prstGeom>
          <a:ln cap="flat" w="38100">
            <a:solidFill>
              <a:srgbClr val="2E2E2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15915224" y="712659"/>
            <a:ext cx="1570273" cy="1373989"/>
            <a:chOff x="0" y="0"/>
            <a:chExt cx="812800" cy="711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33680" y="-8369"/>
              <a:ext cx="854946" cy="719569"/>
            </a:xfrm>
            <a:custGeom>
              <a:avLst/>
              <a:gdLst/>
              <a:ahLst/>
              <a:cxnLst/>
              <a:rect r="r" b="b" t="t" l="l"/>
              <a:pathLst>
                <a:path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EBE5D0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2700"/>
              <a:ext cx="660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858655" y="3546152"/>
            <a:ext cx="2570690" cy="2242927"/>
          </a:xfrm>
          <a:custGeom>
            <a:avLst/>
            <a:gdLst/>
            <a:ahLst/>
            <a:cxnLst/>
            <a:rect r="r" b="b" t="t" l="l"/>
            <a:pathLst>
              <a:path h="2242927" w="2570690">
                <a:moveTo>
                  <a:pt x="0" y="0"/>
                </a:moveTo>
                <a:lnTo>
                  <a:pt x="2570690" y="0"/>
                </a:lnTo>
                <a:lnTo>
                  <a:pt x="2570690" y="2242926"/>
                </a:lnTo>
                <a:lnTo>
                  <a:pt x="0" y="224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55856" y="3421577"/>
            <a:ext cx="3271673" cy="2367502"/>
          </a:xfrm>
          <a:custGeom>
            <a:avLst/>
            <a:gdLst/>
            <a:ahLst/>
            <a:cxnLst/>
            <a:rect r="r" b="b" t="t" l="l"/>
            <a:pathLst>
              <a:path h="2367502" w="3271673">
                <a:moveTo>
                  <a:pt x="0" y="0"/>
                </a:moveTo>
                <a:lnTo>
                  <a:pt x="3271673" y="0"/>
                </a:lnTo>
                <a:lnTo>
                  <a:pt x="3271673" y="2367501"/>
                </a:lnTo>
                <a:lnTo>
                  <a:pt x="0" y="23675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603171" y="3129672"/>
            <a:ext cx="2586273" cy="2659406"/>
          </a:xfrm>
          <a:custGeom>
            <a:avLst/>
            <a:gdLst/>
            <a:ahLst/>
            <a:cxnLst/>
            <a:rect r="r" b="b" t="t" l="l"/>
            <a:pathLst>
              <a:path h="2659406" w="2586273">
                <a:moveTo>
                  <a:pt x="0" y="0"/>
                </a:moveTo>
                <a:lnTo>
                  <a:pt x="2586273" y="0"/>
                </a:lnTo>
                <a:lnTo>
                  <a:pt x="2586273" y="2659406"/>
                </a:lnTo>
                <a:lnTo>
                  <a:pt x="0" y="2659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90600" y="1041271"/>
            <a:ext cx="10318035" cy="820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35"/>
              </a:lnSpc>
            </a:pPr>
            <a:r>
              <a:rPr lang="en-US" sz="4811" spc="4" b="true">
                <a:solidFill>
                  <a:srgbClr val="2E2E2E"/>
                </a:solidFill>
                <a:latin typeface="Sansita Ultra-Bold"/>
                <a:ea typeface="Sansita Ultra-Bold"/>
                <a:cs typeface="Sansita Ultra-Bold"/>
                <a:sym typeface="Sansita Ultra-Bold"/>
              </a:rPr>
              <a:t>Causas del Abandono Escolar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15428" y="6435035"/>
            <a:ext cx="3752529" cy="1933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21"/>
              </a:lnSpc>
            </a:pPr>
            <a:r>
              <a:rPr lang="en-US" sz="1872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1. Factores Socioeconómicos: La pobreza y la falta de recursos económicos pueden obligar a los estudiantes a abandonar la escuela para trabajar y apoyar a sus familias.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267736" y="6435035"/>
            <a:ext cx="3752529" cy="1285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21"/>
              </a:lnSpc>
            </a:pPr>
            <a:r>
              <a:rPr lang="en-US" sz="1872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2. Factores Familiares: La falta de apoyo familiar y un entorno inestable pueden desmotivar a los estudiantes.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020043" y="6435035"/>
            <a:ext cx="3752529" cy="1609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21"/>
              </a:lnSpc>
            </a:pPr>
            <a:r>
              <a:rPr lang="en-US" sz="1872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3. Factores Académicos: Dificultades en el aprendizaje, bajo rendimiento académico y una falta de conexión con el currículo escolar.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9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6913303" y="-8725834"/>
            <a:ext cx="4527695" cy="18728721"/>
            <a:chOff x="0" y="0"/>
            <a:chExt cx="505898" cy="20926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5898" cy="2092637"/>
            </a:xfrm>
            <a:custGeom>
              <a:avLst/>
              <a:gdLst/>
              <a:ahLst/>
              <a:cxnLst/>
              <a:rect r="r" b="b" t="t" l="l"/>
              <a:pathLst>
                <a:path h="2092637" w="505898">
                  <a:moveTo>
                    <a:pt x="0" y="0"/>
                  </a:moveTo>
                  <a:lnTo>
                    <a:pt x="505898" y="0"/>
                  </a:lnTo>
                  <a:lnTo>
                    <a:pt x="505898" y="2092637"/>
                  </a:lnTo>
                  <a:lnTo>
                    <a:pt x="0" y="2092637"/>
                  </a:lnTo>
                  <a:close/>
                </a:path>
              </a:pathLst>
            </a:custGeom>
            <a:solidFill>
              <a:srgbClr val="EBE5D0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5898" cy="2130737"/>
            </a:xfrm>
            <a:prstGeom prst="rect">
              <a:avLst/>
            </a:prstGeom>
          </p:spPr>
          <p:txBody>
            <a:bodyPr anchor="ctr" rtlCol="false" tIns="18528" lIns="18528" bIns="18528" rIns="18528"/>
            <a:lstStyle/>
            <a:p>
              <a:pPr algn="ctr" marL="0" indent="0" lvl="0">
                <a:lnSpc>
                  <a:spcPts val="2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0" y="9510725"/>
            <a:ext cx="18288000" cy="0"/>
          </a:xfrm>
          <a:prstGeom prst="line">
            <a:avLst/>
          </a:prstGeom>
          <a:ln cap="flat" w="38100">
            <a:solidFill>
              <a:srgbClr val="2E2E2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196162" y="3677937"/>
            <a:ext cx="1855789" cy="715322"/>
          </a:xfrm>
          <a:custGeom>
            <a:avLst/>
            <a:gdLst/>
            <a:ahLst/>
            <a:cxnLst/>
            <a:rect r="r" b="b" t="t" l="l"/>
            <a:pathLst>
              <a:path h="715322" w="1855789">
                <a:moveTo>
                  <a:pt x="0" y="0"/>
                </a:moveTo>
                <a:lnTo>
                  <a:pt x="1855789" y="0"/>
                </a:lnTo>
                <a:lnTo>
                  <a:pt x="1855789" y="715322"/>
                </a:lnTo>
                <a:lnTo>
                  <a:pt x="0" y="71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16322" y="4559311"/>
            <a:ext cx="1605356" cy="1605350"/>
            <a:chOff x="0" y="0"/>
            <a:chExt cx="2140475" cy="2140466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140475" cy="2140466"/>
              <a:chOff x="0" y="0"/>
              <a:chExt cx="6350000" cy="634997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0000" cy="6349975"/>
              </a:xfrm>
              <a:custGeom>
                <a:avLst/>
                <a:gdLst/>
                <a:ahLst/>
                <a:cxnLst/>
                <a:rect r="r" b="b" t="t" l="l"/>
                <a:pathLst>
                  <a:path h="6349975" w="6350000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DFD3AA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2140475" cy="2140466"/>
              <a:chOff x="0" y="0"/>
              <a:chExt cx="6350000" cy="634997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6350000" cy="6349975"/>
              </a:xfrm>
              <a:custGeom>
                <a:avLst/>
                <a:gdLst/>
                <a:ahLst/>
                <a:cxnLst/>
                <a:rect r="r" b="b" t="t" l="l"/>
                <a:pathLst>
                  <a:path h="6349975" w="6350000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0" t="0" r="0" b="-67015"/>
                </a:stretch>
              </a:blip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7267736" y="4559311"/>
            <a:ext cx="1605356" cy="1605350"/>
            <a:chOff x="0" y="0"/>
            <a:chExt cx="2140475" cy="2140466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2140475" cy="2140466"/>
              <a:chOff x="0" y="0"/>
              <a:chExt cx="6350000" cy="634997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350000" cy="6349975"/>
              </a:xfrm>
              <a:custGeom>
                <a:avLst/>
                <a:gdLst/>
                <a:ahLst/>
                <a:cxnLst/>
                <a:rect r="r" b="b" t="t" l="l"/>
                <a:pathLst>
                  <a:path h="6349975" w="6350000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DFD3AA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0"/>
              <a:ext cx="2140475" cy="2140466"/>
              <a:chOff x="0" y="0"/>
              <a:chExt cx="6350000" cy="634997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350000" cy="6349975"/>
              </a:xfrm>
              <a:custGeom>
                <a:avLst/>
                <a:gdLst/>
                <a:ahLst/>
                <a:cxnLst/>
                <a:rect r="r" b="b" t="t" l="l"/>
                <a:pathLst>
                  <a:path h="6349975" w="6350000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0" t="0" r="0" b="-41593"/>
                </a:stretch>
              </a:blipFill>
            </p:spPr>
          </p:sp>
        </p:grpSp>
      </p:grpSp>
      <p:sp>
        <p:nvSpPr>
          <p:cNvPr name="TextBox 17" id="17"/>
          <p:cNvSpPr txBox="true"/>
          <p:nvPr/>
        </p:nvSpPr>
        <p:spPr>
          <a:xfrm rot="0">
            <a:off x="990600" y="1041271"/>
            <a:ext cx="13905707" cy="820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35"/>
              </a:lnSpc>
            </a:pPr>
            <a:r>
              <a:rPr lang="en-US" sz="4811" spc="4" b="true">
                <a:solidFill>
                  <a:srgbClr val="2E2E2E"/>
                </a:solidFill>
                <a:latin typeface="Sansita Ultra-Bold"/>
                <a:ea typeface="Sansita Ultra-Bold"/>
                <a:cs typeface="Sansita Ultra-Bold"/>
                <a:sym typeface="Sansita Ultra-Bold"/>
              </a:rPr>
              <a:t>Estrategias de Prevención del Abandono Escolar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15428" y="6435035"/>
            <a:ext cx="3752529" cy="1433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1"/>
              </a:lnSpc>
            </a:pPr>
            <a:r>
              <a:rPr lang="en-US" sz="2072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Intervenciones Tempranas: Identificación y apoyo a estudiantes en riesgo desde los primeros años escolares.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267736" y="6435035"/>
            <a:ext cx="3752529" cy="179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1"/>
              </a:lnSpc>
            </a:pPr>
            <a:r>
              <a:rPr lang="en-US" sz="2072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Programas de Mentoría: Asignación de mentores que guíen y motiven a los estudiantes a continuar sus estudios.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5866842" y="3677937"/>
            <a:ext cx="3316705" cy="3409697"/>
          </a:xfrm>
          <a:custGeom>
            <a:avLst/>
            <a:gdLst/>
            <a:ahLst/>
            <a:cxnLst/>
            <a:rect r="r" b="b" t="t" l="l"/>
            <a:pathLst>
              <a:path h="3409697" w="3316705">
                <a:moveTo>
                  <a:pt x="0" y="0"/>
                </a:moveTo>
                <a:lnTo>
                  <a:pt x="3316706" y="0"/>
                </a:lnTo>
                <a:lnTo>
                  <a:pt x="3316706" y="3409697"/>
                </a:lnTo>
                <a:lnTo>
                  <a:pt x="0" y="34096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3020043" y="6435035"/>
            <a:ext cx="3752529" cy="2157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1"/>
              </a:lnSpc>
            </a:pPr>
            <a:r>
              <a:rPr lang="en-US" sz="2072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Entornos de Aprendizaje Flexibles: Implementación de programas educativos que se adapten a las necesidades individuales de los estudiantes.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3019149" y="4559311"/>
            <a:ext cx="1605356" cy="1605350"/>
            <a:chOff x="0" y="0"/>
            <a:chExt cx="2140475" cy="2140466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2140475" cy="2140466"/>
              <a:chOff x="0" y="0"/>
              <a:chExt cx="6350000" cy="6349975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6350000" cy="6349975"/>
              </a:xfrm>
              <a:custGeom>
                <a:avLst/>
                <a:gdLst/>
                <a:ahLst/>
                <a:cxnLst/>
                <a:rect r="r" b="b" t="t" l="l"/>
                <a:pathLst>
                  <a:path h="6349975" w="6350000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DFD3AA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0"/>
              <a:ext cx="2140475" cy="2140466"/>
              <a:chOff x="0" y="0"/>
              <a:chExt cx="6350000" cy="6349975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6350000" cy="6349975"/>
              </a:xfrm>
              <a:custGeom>
                <a:avLst/>
                <a:gdLst/>
                <a:ahLst/>
                <a:cxnLst/>
                <a:rect r="r" b="b" t="t" l="l"/>
                <a:pathLst>
                  <a:path h="6349975" w="6350000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0" t="0" r="0" b="-23267"/>
                </a:stretch>
              </a:blipFill>
            </p:spPr>
          </p:sp>
        </p:grp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9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8406777" y="405777"/>
            <a:ext cx="10287000" cy="9475447"/>
            <a:chOff x="0" y="0"/>
            <a:chExt cx="1149409" cy="10587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9409" cy="1058731"/>
            </a:xfrm>
            <a:custGeom>
              <a:avLst/>
              <a:gdLst/>
              <a:ahLst/>
              <a:cxnLst/>
              <a:rect r="r" b="b" t="t" l="l"/>
              <a:pathLst>
                <a:path h="1058731" w="1149409">
                  <a:moveTo>
                    <a:pt x="0" y="0"/>
                  </a:moveTo>
                  <a:lnTo>
                    <a:pt x="1149409" y="0"/>
                  </a:lnTo>
                  <a:lnTo>
                    <a:pt x="1149409" y="1058731"/>
                  </a:lnTo>
                  <a:lnTo>
                    <a:pt x="0" y="10587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149409" cy="1096831"/>
            </a:xfrm>
            <a:prstGeom prst="rect">
              <a:avLst/>
            </a:prstGeom>
          </p:spPr>
          <p:txBody>
            <a:bodyPr anchor="ctr" rtlCol="false" tIns="18528" lIns="18528" bIns="18528" rIns="18528"/>
            <a:lstStyle/>
            <a:p>
              <a:pPr algn="ctr" marL="0" indent="0" lvl="0">
                <a:lnSpc>
                  <a:spcPts val="2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2640602" y="-1507415"/>
            <a:ext cx="810082" cy="6567030"/>
            <a:chOff x="0" y="0"/>
            <a:chExt cx="90514" cy="73376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0514" cy="733761"/>
            </a:xfrm>
            <a:custGeom>
              <a:avLst/>
              <a:gdLst/>
              <a:ahLst/>
              <a:cxnLst/>
              <a:rect r="r" b="b" t="t" l="l"/>
              <a:pathLst>
                <a:path h="733761" w="90514">
                  <a:moveTo>
                    <a:pt x="45257" y="0"/>
                  </a:moveTo>
                  <a:lnTo>
                    <a:pt x="45257" y="0"/>
                  </a:lnTo>
                  <a:cubicBezTo>
                    <a:pt x="57260" y="0"/>
                    <a:pt x="68771" y="4768"/>
                    <a:pt x="77258" y="13255"/>
                  </a:cubicBezTo>
                  <a:cubicBezTo>
                    <a:pt x="85746" y="21743"/>
                    <a:pt x="90514" y="33254"/>
                    <a:pt x="90514" y="45257"/>
                  </a:cubicBezTo>
                  <a:lnTo>
                    <a:pt x="90514" y="688504"/>
                  </a:lnTo>
                  <a:cubicBezTo>
                    <a:pt x="90514" y="700507"/>
                    <a:pt x="85746" y="712019"/>
                    <a:pt x="77258" y="720506"/>
                  </a:cubicBezTo>
                  <a:cubicBezTo>
                    <a:pt x="68771" y="728993"/>
                    <a:pt x="57260" y="733761"/>
                    <a:pt x="45257" y="733761"/>
                  </a:cubicBezTo>
                  <a:lnTo>
                    <a:pt x="45257" y="733761"/>
                  </a:lnTo>
                  <a:cubicBezTo>
                    <a:pt x="33254" y="733761"/>
                    <a:pt x="21743" y="728993"/>
                    <a:pt x="13255" y="720506"/>
                  </a:cubicBezTo>
                  <a:cubicBezTo>
                    <a:pt x="4768" y="712019"/>
                    <a:pt x="0" y="700507"/>
                    <a:pt x="0" y="688504"/>
                  </a:cubicBezTo>
                  <a:lnTo>
                    <a:pt x="0" y="45257"/>
                  </a:lnTo>
                  <a:cubicBezTo>
                    <a:pt x="0" y="33254"/>
                    <a:pt x="4768" y="21743"/>
                    <a:pt x="13255" y="13255"/>
                  </a:cubicBezTo>
                  <a:cubicBezTo>
                    <a:pt x="21743" y="4768"/>
                    <a:pt x="33254" y="0"/>
                    <a:pt x="45257" y="0"/>
                  </a:cubicBezTo>
                  <a:close/>
                </a:path>
              </a:pathLst>
            </a:custGeom>
            <a:solidFill>
              <a:srgbClr val="EBE5D0"/>
            </a:solidFill>
            <a:ln w="38100" cap="rnd">
              <a:solidFill>
                <a:srgbClr val="2E2E2E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0514" cy="771861"/>
            </a:xfrm>
            <a:prstGeom prst="rect">
              <a:avLst/>
            </a:prstGeom>
          </p:spPr>
          <p:txBody>
            <a:bodyPr anchor="ctr" rtlCol="false" tIns="18528" lIns="18528" bIns="18528" rIns="18528"/>
            <a:lstStyle/>
            <a:p>
              <a:pPr algn="ctr" marL="0" indent="0" lvl="0">
                <a:lnSpc>
                  <a:spcPts val="2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12640602" y="579178"/>
            <a:ext cx="810082" cy="6567030"/>
            <a:chOff x="0" y="0"/>
            <a:chExt cx="90514" cy="73376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0514" cy="733761"/>
            </a:xfrm>
            <a:custGeom>
              <a:avLst/>
              <a:gdLst/>
              <a:ahLst/>
              <a:cxnLst/>
              <a:rect r="r" b="b" t="t" l="l"/>
              <a:pathLst>
                <a:path h="733761" w="90514">
                  <a:moveTo>
                    <a:pt x="45257" y="0"/>
                  </a:moveTo>
                  <a:lnTo>
                    <a:pt x="45257" y="0"/>
                  </a:lnTo>
                  <a:cubicBezTo>
                    <a:pt x="57260" y="0"/>
                    <a:pt x="68771" y="4768"/>
                    <a:pt x="77258" y="13255"/>
                  </a:cubicBezTo>
                  <a:cubicBezTo>
                    <a:pt x="85746" y="21743"/>
                    <a:pt x="90514" y="33254"/>
                    <a:pt x="90514" y="45257"/>
                  </a:cubicBezTo>
                  <a:lnTo>
                    <a:pt x="90514" y="688504"/>
                  </a:lnTo>
                  <a:cubicBezTo>
                    <a:pt x="90514" y="700507"/>
                    <a:pt x="85746" y="712019"/>
                    <a:pt x="77258" y="720506"/>
                  </a:cubicBezTo>
                  <a:cubicBezTo>
                    <a:pt x="68771" y="728993"/>
                    <a:pt x="57260" y="733761"/>
                    <a:pt x="45257" y="733761"/>
                  </a:cubicBezTo>
                  <a:lnTo>
                    <a:pt x="45257" y="733761"/>
                  </a:lnTo>
                  <a:cubicBezTo>
                    <a:pt x="33254" y="733761"/>
                    <a:pt x="21743" y="728993"/>
                    <a:pt x="13255" y="720506"/>
                  </a:cubicBezTo>
                  <a:cubicBezTo>
                    <a:pt x="4768" y="712019"/>
                    <a:pt x="0" y="700507"/>
                    <a:pt x="0" y="688504"/>
                  </a:cubicBezTo>
                  <a:lnTo>
                    <a:pt x="0" y="45257"/>
                  </a:lnTo>
                  <a:cubicBezTo>
                    <a:pt x="0" y="33254"/>
                    <a:pt x="4768" y="21743"/>
                    <a:pt x="13255" y="13255"/>
                  </a:cubicBezTo>
                  <a:cubicBezTo>
                    <a:pt x="21743" y="4768"/>
                    <a:pt x="33254" y="0"/>
                    <a:pt x="45257" y="0"/>
                  </a:cubicBezTo>
                  <a:close/>
                </a:path>
              </a:pathLst>
            </a:custGeom>
            <a:solidFill>
              <a:srgbClr val="EBE5D0"/>
            </a:solidFill>
            <a:ln w="38100" cap="rnd">
              <a:solidFill>
                <a:srgbClr val="2E2E2E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0514" cy="771861"/>
            </a:xfrm>
            <a:prstGeom prst="rect">
              <a:avLst/>
            </a:prstGeom>
          </p:spPr>
          <p:txBody>
            <a:bodyPr anchor="ctr" rtlCol="false" tIns="18528" lIns="18528" bIns="18528" rIns="18528"/>
            <a:lstStyle/>
            <a:p>
              <a:pPr algn="ctr" marL="0" indent="0" lvl="0">
                <a:lnSpc>
                  <a:spcPts val="2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5400000">
            <a:off x="12707277" y="2829368"/>
            <a:ext cx="810082" cy="6567030"/>
            <a:chOff x="0" y="0"/>
            <a:chExt cx="90514" cy="73376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0514" cy="733761"/>
            </a:xfrm>
            <a:custGeom>
              <a:avLst/>
              <a:gdLst/>
              <a:ahLst/>
              <a:cxnLst/>
              <a:rect r="r" b="b" t="t" l="l"/>
              <a:pathLst>
                <a:path h="733761" w="90514">
                  <a:moveTo>
                    <a:pt x="45257" y="0"/>
                  </a:moveTo>
                  <a:lnTo>
                    <a:pt x="45257" y="0"/>
                  </a:lnTo>
                  <a:cubicBezTo>
                    <a:pt x="57260" y="0"/>
                    <a:pt x="68771" y="4768"/>
                    <a:pt x="77258" y="13255"/>
                  </a:cubicBezTo>
                  <a:cubicBezTo>
                    <a:pt x="85746" y="21743"/>
                    <a:pt x="90514" y="33254"/>
                    <a:pt x="90514" y="45257"/>
                  </a:cubicBezTo>
                  <a:lnTo>
                    <a:pt x="90514" y="688504"/>
                  </a:lnTo>
                  <a:cubicBezTo>
                    <a:pt x="90514" y="700507"/>
                    <a:pt x="85746" y="712019"/>
                    <a:pt x="77258" y="720506"/>
                  </a:cubicBezTo>
                  <a:cubicBezTo>
                    <a:pt x="68771" y="728993"/>
                    <a:pt x="57260" y="733761"/>
                    <a:pt x="45257" y="733761"/>
                  </a:cubicBezTo>
                  <a:lnTo>
                    <a:pt x="45257" y="733761"/>
                  </a:lnTo>
                  <a:cubicBezTo>
                    <a:pt x="33254" y="733761"/>
                    <a:pt x="21743" y="728993"/>
                    <a:pt x="13255" y="720506"/>
                  </a:cubicBezTo>
                  <a:cubicBezTo>
                    <a:pt x="4768" y="712019"/>
                    <a:pt x="0" y="700507"/>
                    <a:pt x="0" y="688504"/>
                  </a:cubicBezTo>
                  <a:lnTo>
                    <a:pt x="0" y="45257"/>
                  </a:lnTo>
                  <a:cubicBezTo>
                    <a:pt x="0" y="33254"/>
                    <a:pt x="4768" y="21743"/>
                    <a:pt x="13255" y="13255"/>
                  </a:cubicBezTo>
                  <a:cubicBezTo>
                    <a:pt x="21743" y="4768"/>
                    <a:pt x="33254" y="0"/>
                    <a:pt x="45257" y="0"/>
                  </a:cubicBezTo>
                  <a:close/>
                </a:path>
              </a:pathLst>
            </a:custGeom>
            <a:solidFill>
              <a:srgbClr val="EBE5D0"/>
            </a:solidFill>
            <a:ln w="38100" cap="rnd">
              <a:solidFill>
                <a:srgbClr val="2E2E2E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0514" cy="771861"/>
            </a:xfrm>
            <a:prstGeom prst="rect">
              <a:avLst/>
            </a:prstGeom>
          </p:spPr>
          <p:txBody>
            <a:bodyPr anchor="ctr" rtlCol="false" tIns="18528" lIns="18528" bIns="18528" rIns="18528"/>
            <a:lstStyle/>
            <a:p>
              <a:pPr algn="ctr" marL="0" indent="0" lvl="0">
                <a:lnSpc>
                  <a:spcPts val="2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5400000">
            <a:off x="-1576901" y="301351"/>
            <a:ext cx="11056792" cy="9722118"/>
          </a:xfrm>
          <a:custGeom>
            <a:avLst/>
            <a:gdLst/>
            <a:ahLst/>
            <a:cxnLst/>
            <a:rect r="r" b="b" t="t" l="l"/>
            <a:pathLst>
              <a:path h="9722118" w="11056792">
                <a:moveTo>
                  <a:pt x="0" y="0"/>
                </a:moveTo>
                <a:lnTo>
                  <a:pt x="11056792" y="0"/>
                </a:lnTo>
                <a:lnTo>
                  <a:pt x="11056792" y="9722118"/>
                </a:lnTo>
                <a:lnTo>
                  <a:pt x="0" y="9722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6507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1247943">
            <a:off x="6533314" y="4478214"/>
            <a:ext cx="1360773" cy="955015"/>
          </a:xfrm>
          <a:custGeom>
            <a:avLst/>
            <a:gdLst/>
            <a:ahLst/>
            <a:cxnLst/>
            <a:rect r="r" b="b" t="t" l="l"/>
            <a:pathLst>
              <a:path h="955015" w="1360773">
                <a:moveTo>
                  <a:pt x="0" y="0"/>
                </a:moveTo>
                <a:lnTo>
                  <a:pt x="1360773" y="0"/>
                </a:lnTo>
                <a:lnTo>
                  <a:pt x="1360773" y="955015"/>
                </a:lnTo>
                <a:lnTo>
                  <a:pt x="0" y="955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73214" y="5831667"/>
            <a:ext cx="4815191" cy="4114800"/>
          </a:xfrm>
          <a:custGeom>
            <a:avLst/>
            <a:gdLst/>
            <a:ahLst/>
            <a:cxnLst/>
            <a:rect r="r" b="b" t="t" l="l"/>
            <a:pathLst>
              <a:path h="4114800" w="4815191">
                <a:moveTo>
                  <a:pt x="0" y="0"/>
                </a:moveTo>
                <a:lnTo>
                  <a:pt x="4815191" y="0"/>
                </a:lnTo>
                <a:lnTo>
                  <a:pt x="48151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121200" y="3837393"/>
            <a:ext cx="4039036" cy="3988548"/>
          </a:xfrm>
          <a:custGeom>
            <a:avLst/>
            <a:gdLst/>
            <a:ahLst/>
            <a:cxnLst/>
            <a:rect r="r" b="b" t="t" l="l"/>
            <a:pathLst>
              <a:path h="3988548" w="4039036">
                <a:moveTo>
                  <a:pt x="0" y="0"/>
                </a:moveTo>
                <a:lnTo>
                  <a:pt x="4039036" y="0"/>
                </a:lnTo>
                <a:lnTo>
                  <a:pt x="4039036" y="3988548"/>
                </a:lnTo>
                <a:lnTo>
                  <a:pt x="0" y="39885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28700" y="1856594"/>
            <a:ext cx="6185000" cy="1668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35"/>
              </a:lnSpc>
              <a:spcBef>
                <a:spcPct val="0"/>
              </a:spcBef>
            </a:pPr>
            <a:r>
              <a:rPr lang="en-US" b="true" sz="4811" spc="4">
                <a:solidFill>
                  <a:srgbClr val="2E2E2E"/>
                </a:solidFill>
                <a:latin typeface="Sansita Ultra-Bold"/>
                <a:ea typeface="Sansita Ultra-Bold"/>
                <a:cs typeface="Sansita Ultra-Bold"/>
                <a:sym typeface="Sansita Ultra-Bold"/>
              </a:rPr>
              <a:t>Rol de la Comunidad y la Escuela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37687" y="1504453"/>
            <a:ext cx="5701832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 spc="2">
                <a:solidFill>
                  <a:srgbClr val="2E2E2E"/>
                </a:solidFill>
                <a:latin typeface="Sansita Ultra-Bold"/>
                <a:ea typeface="Sansita Ultra-Bold"/>
                <a:cs typeface="Sansita Ultra-Bold"/>
                <a:sym typeface="Sansita Ultra-Bold"/>
              </a:rPr>
              <a:t>Colaboración con las Familias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37687" y="3623297"/>
            <a:ext cx="5266950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 spc="2">
                <a:solidFill>
                  <a:srgbClr val="2E2E2E"/>
                </a:solidFill>
                <a:latin typeface="Sansita Ultra-Bold"/>
                <a:ea typeface="Sansita Ultra-Bold"/>
                <a:cs typeface="Sansita Ultra-Bold"/>
                <a:sym typeface="Sansita Ultra-Bold"/>
              </a:rPr>
              <a:t>Participación Comunitaria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37687" y="5803092"/>
            <a:ext cx="3571501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 spc="2">
                <a:solidFill>
                  <a:srgbClr val="2E2E2E"/>
                </a:solidFill>
                <a:latin typeface="Sansita Ultra-Bold"/>
                <a:ea typeface="Sansita Ultra-Bold"/>
                <a:cs typeface="Sansita Ultra-Bold"/>
                <a:sym typeface="Sansita Ultra-Bold"/>
              </a:rPr>
              <a:t>Capacitación Docente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828803" y="2303832"/>
            <a:ext cx="7049754" cy="709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1"/>
              </a:lnSpc>
            </a:pPr>
            <a:r>
              <a:rPr lang="en-US" sz="2072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Fomentar una comunicación abierta entre la escuela y las familias para crear un entorno de apoyo.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828803" y="4401017"/>
            <a:ext cx="7049754" cy="1071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1"/>
              </a:lnSpc>
            </a:pPr>
            <a:r>
              <a:rPr lang="en-US" sz="2072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Involucrar a la comunidad local en actividades educativas y de apoyo para reforzar el valor de la educación.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828803" y="6816601"/>
            <a:ext cx="7049754" cy="709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1"/>
              </a:lnSpc>
            </a:pPr>
            <a:r>
              <a:rPr lang="en-US" sz="2072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Formación continua para los docentes en estrategias de retención y manejo de la diversidad en el aula.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9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837074" y="282441"/>
            <a:ext cx="11056792" cy="9722118"/>
          </a:xfrm>
          <a:custGeom>
            <a:avLst/>
            <a:gdLst/>
            <a:ahLst/>
            <a:cxnLst/>
            <a:rect r="r" b="b" t="t" l="l"/>
            <a:pathLst>
              <a:path h="9722118" w="11056792">
                <a:moveTo>
                  <a:pt x="0" y="0"/>
                </a:moveTo>
                <a:lnTo>
                  <a:pt x="11056792" y="0"/>
                </a:lnTo>
                <a:lnTo>
                  <a:pt x="11056792" y="9722118"/>
                </a:lnTo>
                <a:lnTo>
                  <a:pt x="0" y="9722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6507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1112542" y="3509595"/>
            <a:ext cx="5761959" cy="4735856"/>
            <a:chOff x="0" y="0"/>
            <a:chExt cx="643807" cy="5291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43807" cy="529157"/>
            </a:xfrm>
            <a:custGeom>
              <a:avLst/>
              <a:gdLst/>
              <a:ahLst/>
              <a:cxnLst/>
              <a:rect r="r" b="b" t="t" l="l"/>
              <a:pathLst>
                <a:path h="529157" w="643807">
                  <a:moveTo>
                    <a:pt x="0" y="0"/>
                  </a:moveTo>
                  <a:lnTo>
                    <a:pt x="643807" y="0"/>
                  </a:lnTo>
                  <a:lnTo>
                    <a:pt x="643807" y="529157"/>
                  </a:lnTo>
                  <a:lnTo>
                    <a:pt x="0" y="529157"/>
                  </a:lnTo>
                  <a:close/>
                </a:path>
              </a:pathLst>
            </a:custGeom>
            <a:solidFill>
              <a:srgbClr val="EBE5D0"/>
            </a:solidFill>
            <a:ln w="38100" cap="sq">
              <a:solidFill>
                <a:srgbClr val="2E2E2E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643807" cy="567257"/>
            </a:xfrm>
            <a:prstGeom prst="rect">
              <a:avLst/>
            </a:prstGeom>
          </p:spPr>
          <p:txBody>
            <a:bodyPr anchor="ctr" rtlCol="false" tIns="18528" lIns="18528" bIns="18528" rIns="18528"/>
            <a:lstStyle/>
            <a:p>
              <a:pPr algn="ctr" marL="0" indent="0" lvl="0">
                <a:lnSpc>
                  <a:spcPts val="27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7220621" y="465163"/>
            <a:ext cx="2134757" cy="1377889"/>
          </a:xfrm>
          <a:custGeom>
            <a:avLst/>
            <a:gdLst/>
            <a:ahLst/>
            <a:cxnLst/>
            <a:rect r="r" b="b" t="t" l="l"/>
            <a:pathLst>
              <a:path h="1377889" w="2134757">
                <a:moveTo>
                  <a:pt x="0" y="0"/>
                </a:moveTo>
                <a:lnTo>
                  <a:pt x="2134758" y="0"/>
                </a:lnTo>
                <a:lnTo>
                  <a:pt x="2134758" y="1377888"/>
                </a:lnTo>
                <a:lnTo>
                  <a:pt x="0" y="13778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177557" y="8791091"/>
            <a:ext cx="1229497" cy="934418"/>
          </a:xfrm>
          <a:custGeom>
            <a:avLst/>
            <a:gdLst/>
            <a:ahLst/>
            <a:cxnLst/>
            <a:rect r="r" b="b" t="t" l="l"/>
            <a:pathLst>
              <a:path h="934418" w="1229497">
                <a:moveTo>
                  <a:pt x="0" y="0"/>
                </a:moveTo>
                <a:lnTo>
                  <a:pt x="1229497" y="0"/>
                </a:lnTo>
                <a:lnTo>
                  <a:pt x="1229497" y="934418"/>
                </a:lnTo>
                <a:lnTo>
                  <a:pt x="0" y="934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235380" y="3820124"/>
            <a:ext cx="3516284" cy="4114800"/>
          </a:xfrm>
          <a:custGeom>
            <a:avLst/>
            <a:gdLst/>
            <a:ahLst/>
            <a:cxnLst/>
            <a:rect r="r" b="b" t="t" l="l"/>
            <a:pathLst>
              <a:path h="4114800" w="3516284">
                <a:moveTo>
                  <a:pt x="0" y="0"/>
                </a:moveTo>
                <a:lnTo>
                  <a:pt x="3516283" y="0"/>
                </a:lnTo>
                <a:lnTo>
                  <a:pt x="35162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37416" y="3114960"/>
            <a:ext cx="7061757" cy="4646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03"/>
              </a:lnSpc>
            </a:pPr>
            <a:r>
              <a:rPr lang="en-US" sz="2645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- Mejoras en el Rendimiento Académico: Los estudiantes tienen más probabilidades de alcanzar su potencial académico completo.</a:t>
            </a:r>
          </a:p>
          <a:p>
            <a:pPr algn="l">
              <a:lnSpc>
                <a:spcPts val="3703"/>
              </a:lnSpc>
            </a:pPr>
            <a:r>
              <a:rPr lang="en-US" sz="2645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- Reducción de la Pobreza: La finalización de estudios aumenta las oportunidades laborales y económicas.</a:t>
            </a:r>
          </a:p>
          <a:p>
            <a:pPr algn="l" marL="0" indent="0" lvl="0">
              <a:lnSpc>
                <a:spcPts val="3703"/>
              </a:lnSpc>
              <a:spcBef>
                <a:spcPct val="0"/>
              </a:spcBef>
            </a:pPr>
            <a:r>
              <a:rPr lang="en-US" sz="2645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- Desarrollo Social: Promueve ciudadanos más educados y comprometidos con el desarrollo de sus comunidades.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7416" y="1785901"/>
            <a:ext cx="7061757" cy="906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b="true" sz="2572">
                <a:solidFill>
                  <a:srgbClr val="2E2E2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Impacto de la Prevención del Abandono Escolar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0" t="-111" r="0" b="-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2649888" y="764555"/>
            <a:ext cx="12988223" cy="11462107"/>
          </a:xfrm>
          <a:custGeom>
            <a:avLst/>
            <a:gdLst/>
            <a:ahLst/>
            <a:cxnLst/>
            <a:rect r="r" b="b" t="t" l="l"/>
            <a:pathLst>
              <a:path h="11462107" w="12988223">
                <a:moveTo>
                  <a:pt x="0" y="11462107"/>
                </a:moveTo>
                <a:lnTo>
                  <a:pt x="12988224" y="11462107"/>
                </a:lnTo>
                <a:lnTo>
                  <a:pt x="12988224" y="0"/>
                </a:lnTo>
                <a:lnTo>
                  <a:pt x="0" y="0"/>
                </a:lnTo>
                <a:lnTo>
                  <a:pt x="0" y="11462107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631676" y="1296665"/>
            <a:ext cx="5788846" cy="4493592"/>
          </a:xfrm>
          <a:custGeom>
            <a:avLst/>
            <a:gdLst/>
            <a:ahLst/>
            <a:cxnLst/>
            <a:rect r="r" b="b" t="t" l="l"/>
            <a:pathLst>
              <a:path h="4493592" w="5788846">
                <a:moveTo>
                  <a:pt x="0" y="0"/>
                </a:moveTo>
                <a:lnTo>
                  <a:pt x="5788846" y="0"/>
                </a:lnTo>
                <a:lnTo>
                  <a:pt x="5788846" y="4493591"/>
                </a:lnTo>
                <a:lnTo>
                  <a:pt x="0" y="44935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44448">
            <a:off x="1917521" y="1096894"/>
            <a:ext cx="3656742" cy="959895"/>
          </a:xfrm>
          <a:custGeom>
            <a:avLst/>
            <a:gdLst/>
            <a:ahLst/>
            <a:cxnLst/>
            <a:rect r="r" b="b" t="t" l="l"/>
            <a:pathLst>
              <a:path h="959895" w="3656742">
                <a:moveTo>
                  <a:pt x="0" y="0"/>
                </a:moveTo>
                <a:lnTo>
                  <a:pt x="3656742" y="0"/>
                </a:lnTo>
                <a:lnTo>
                  <a:pt x="3656742" y="959894"/>
                </a:lnTo>
                <a:lnTo>
                  <a:pt x="0" y="9598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649888" y="5818831"/>
            <a:ext cx="13265744" cy="3184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43"/>
              </a:lnSpc>
            </a:pPr>
            <a:r>
              <a:rPr lang="en-US" sz="5516">
                <a:solidFill>
                  <a:srgbClr val="FD9190"/>
                </a:solidFill>
                <a:latin typeface="Fredoka"/>
                <a:ea typeface="Fredoka"/>
                <a:cs typeface="Fredoka"/>
                <a:sym typeface="Fredoka"/>
              </a:rPr>
              <a:t>Estrategias para mejorar la colaboración entre escuela y comunidad.</a:t>
            </a:r>
          </a:p>
          <a:p>
            <a:pPr algn="ctr">
              <a:lnSpc>
                <a:spcPts val="6343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573502" y="8197573"/>
            <a:ext cx="11140997" cy="1552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95"/>
              </a:lnSpc>
            </a:pPr>
            <a:r>
              <a:rPr lang="en-US" sz="2996">
                <a:solidFill>
                  <a:srgbClr val="755A49"/>
                </a:solidFill>
                <a:latin typeface="Sniglet"/>
                <a:ea typeface="Sniglet"/>
                <a:cs typeface="Sniglet"/>
                <a:sym typeface="Sniglet"/>
              </a:rPr>
              <a:t>La colaboración efectiva entre escuelas y comunidades puede mejorar significativamente el rendimiento académico, aumentar la participación de los padres y fortalecer el tejido social.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638112" y="8511231"/>
            <a:ext cx="2477997" cy="2477997"/>
          </a:xfrm>
          <a:custGeom>
            <a:avLst/>
            <a:gdLst/>
            <a:ahLst/>
            <a:cxnLst/>
            <a:rect r="r" b="b" t="t" l="l"/>
            <a:pathLst>
              <a:path h="2477997" w="2477997">
                <a:moveTo>
                  <a:pt x="0" y="0"/>
                </a:moveTo>
                <a:lnTo>
                  <a:pt x="2477997" y="0"/>
                </a:lnTo>
                <a:lnTo>
                  <a:pt x="2477997" y="2477997"/>
                </a:lnTo>
                <a:lnTo>
                  <a:pt x="0" y="24779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61679" y="809165"/>
            <a:ext cx="15849600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5"/>
              </a:lnSpc>
            </a:pPr>
            <a:r>
              <a:rPr lang="en-US" b="true" sz="6500" spc="-182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Participación familiar en la educación</a:t>
            </a:r>
          </a:p>
          <a:p>
            <a:pPr algn="r">
              <a:lnSpc>
                <a:spcPts val="7475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661679" y="2963002"/>
            <a:ext cx="7221240" cy="2047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659"/>
              </a:lnSpc>
            </a:pPr>
            <a:r>
              <a:rPr lang="en-US" b="true" sz="1899" spc="113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La implicación de los padres en la educación de sus hijos se correlaciona con un mejor rendimiento académico, una mayor motivación y una actitud positiva hacia el aprendizaje. Los estudiantes se benefician del apoyo emocional y académico que proporcionan sus familias.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122079" y="2145867"/>
            <a:ext cx="7137221" cy="5995266"/>
          </a:xfrm>
          <a:custGeom>
            <a:avLst/>
            <a:gdLst/>
            <a:ahLst/>
            <a:cxnLst/>
            <a:rect r="r" b="b" t="t" l="l"/>
            <a:pathLst>
              <a:path h="5995266" w="7137221">
                <a:moveTo>
                  <a:pt x="0" y="0"/>
                </a:moveTo>
                <a:lnTo>
                  <a:pt x="7137221" y="0"/>
                </a:lnTo>
                <a:lnTo>
                  <a:pt x="7137221" y="5995266"/>
                </a:lnTo>
                <a:lnTo>
                  <a:pt x="0" y="5995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1292" y="2140293"/>
            <a:ext cx="11359039" cy="567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b="true" sz="3873" spc="-108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Importancia de la Participación Familiar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407220" y="5324567"/>
            <a:ext cx="11359039" cy="567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b="true" sz="3873" spc="-108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Formas de Participación Familiar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09700" y="6093893"/>
            <a:ext cx="8176779" cy="675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659"/>
              </a:lnSpc>
            </a:pPr>
            <a:r>
              <a:rPr lang="en-US" b="true" sz="1899" spc="113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1. Participación en Actividades Escolares: Asistencia a reuniones escolares, eventos y actividades extracurriculares.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09700" y="7026708"/>
            <a:ext cx="8176779" cy="1018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659"/>
              </a:lnSpc>
            </a:pPr>
            <a:r>
              <a:rPr lang="en-US" b="true" sz="1899" spc="113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2. Apoyo en el Hogar: Supervisión de tareas, establecimiento de un entorno propicio para el estudio y refuerzo de hábitos de aprendizaje.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09700" y="8245273"/>
            <a:ext cx="8176779" cy="1018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659"/>
              </a:lnSpc>
            </a:pPr>
            <a:r>
              <a:rPr lang="en-US" b="true" sz="1899" spc="113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3. Comunicación con Educadores: Interacción regular con maestros y personal escolar para monitorear el progreso académico y abordar necesidades específicas.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A38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1016" y="3370061"/>
            <a:ext cx="5879282" cy="5988157"/>
          </a:xfrm>
          <a:custGeom>
            <a:avLst/>
            <a:gdLst/>
            <a:ahLst/>
            <a:cxnLst/>
            <a:rect r="r" b="b" t="t" l="l"/>
            <a:pathLst>
              <a:path h="5988157" w="5879282">
                <a:moveTo>
                  <a:pt x="0" y="0"/>
                </a:moveTo>
                <a:lnTo>
                  <a:pt x="5879281" y="0"/>
                </a:lnTo>
                <a:lnTo>
                  <a:pt x="5879281" y="5988157"/>
                </a:lnTo>
                <a:lnTo>
                  <a:pt x="0" y="5988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6324473" y="3370061"/>
            <a:ext cx="5639054" cy="5743481"/>
          </a:xfrm>
          <a:custGeom>
            <a:avLst/>
            <a:gdLst/>
            <a:ahLst/>
            <a:cxnLst/>
            <a:rect r="r" b="b" t="t" l="l"/>
            <a:pathLst>
              <a:path h="5743481" w="5639054">
                <a:moveTo>
                  <a:pt x="5639054" y="0"/>
                </a:moveTo>
                <a:lnTo>
                  <a:pt x="0" y="0"/>
                </a:lnTo>
                <a:lnTo>
                  <a:pt x="0" y="5743481"/>
                </a:lnTo>
                <a:lnTo>
                  <a:pt x="5639054" y="5743481"/>
                </a:lnTo>
                <a:lnTo>
                  <a:pt x="563905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77703" y="3370061"/>
            <a:ext cx="5781180" cy="5888239"/>
          </a:xfrm>
          <a:custGeom>
            <a:avLst/>
            <a:gdLst/>
            <a:ahLst/>
            <a:cxnLst/>
            <a:rect r="r" b="b" t="t" l="l"/>
            <a:pathLst>
              <a:path h="5888239" w="5781180">
                <a:moveTo>
                  <a:pt x="0" y="0"/>
                </a:moveTo>
                <a:lnTo>
                  <a:pt x="5781180" y="0"/>
                </a:lnTo>
                <a:lnTo>
                  <a:pt x="5781180" y="5888239"/>
                </a:lnTo>
                <a:lnTo>
                  <a:pt x="0" y="58882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68269">
            <a:off x="14400799" y="2460059"/>
            <a:ext cx="990632" cy="960534"/>
          </a:xfrm>
          <a:custGeom>
            <a:avLst/>
            <a:gdLst/>
            <a:ahLst/>
            <a:cxnLst/>
            <a:rect r="r" b="b" t="t" l="l"/>
            <a:pathLst>
              <a:path h="960534" w="990632">
                <a:moveTo>
                  <a:pt x="0" y="0"/>
                </a:moveTo>
                <a:lnTo>
                  <a:pt x="990632" y="0"/>
                </a:lnTo>
                <a:lnTo>
                  <a:pt x="990632" y="960534"/>
                </a:lnTo>
                <a:lnTo>
                  <a:pt x="0" y="960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68269">
            <a:off x="8479895" y="2770704"/>
            <a:ext cx="990632" cy="960534"/>
          </a:xfrm>
          <a:custGeom>
            <a:avLst/>
            <a:gdLst/>
            <a:ahLst/>
            <a:cxnLst/>
            <a:rect r="r" b="b" t="t" l="l"/>
            <a:pathLst>
              <a:path h="960534" w="990632">
                <a:moveTo>
                  <a:pt x="0" y="0"/>
                </a:moveTo>
                <a:lnTo>
                  <a:pt x="990632" y="0"/>
                </a:lnTo>
                <a:lnTo>
                  <a:pt x="990632" y="960534"/>
                </a:lnTo>
                <a:lnTo>
                  <a:pt x="0" y="960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68269">
            <a:off x="2797090" y="2770704"/>
            <a:ext cx="990632" cy="960534"/>
          </a:xfrm>
          <a:custGeom>
            <a:avLst/>
            <a:gdLst/>
            <a:ahLst/>
            <a:cxnLst/>
            <a:rect r="r" b="b" t="t" l="l"/>
            <a:pathLst>
              <a:path h="960534" w="990632">
                <a:moveTo>
                  <a:pt x="0" y="0"/>
                </a:moveTo>
                <a:lnTo>
                  <a:pt x="990632" y="0"/>
                </a:lnTo>
                <a:lnTo>
                  <a:pt x="990632" y="960534"/>
                </a:lnTo>
                <a:lnTo>
                  <a:pt x="0" y="960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32884">
            <a:off x="14581106" y="2409834"/>
            <a:ext cx="774373" cy="805590"/>
          </a:xfrm>
          <a:custGeom>
            <a:avLst/>
            <a:gdLst/>
            <a:ahLst/>
            <a:cxnLst/>
            <a:rect r="r" b="b" t="t" l="l"/>
            <a:pathLst>
              <a:path h="805590" w="774373">
                <a:moveTo>
                  <a:pt x="0" y="0"/>
                </a:moveTo>
                <a:lnTo>
                  <a:pt x="774373" y="0"/>
                </a:lnTo>
                <a:lnTo>
                  <a:pt x="774373" y="805590"/>
                </a:lnTo>
                <a:lnTo>
                  <a:pt x="0" y="805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32884">
            <a:off x="8588025" y="2664705"/>
            <a:ext cx="774373" cy="805590"/>
          </a:xfrm>
          <a:custGeom>
            <a:avLst/>
            <a:gdLst/>
            <a:ahLst/>
            <a:cxnLst/>
            <a:rect r="r" b="b" t="t" l="l"/>
            <a:pathLst>
              <a:path h="805590" w="774373">
                <a:moveTo>
                  <a:pt x="0" y="0"/>
                </a:moveTo>
                <a:lnTo>
                  <a:pt x="774373" y="0"/>
                </a:lnTo>
                <a:lnTo>
                  <a:pt x="774373" y="805590"/>
                </a:lnTo>
                <a:lnTo>
                  <a:pt x="0" y="805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32884">
            <a:off x="2905219" y="2664705"/>
            <a:ext cx="774373" cy="805590"/>
          </a:xfrm>
          <a:custGeom>
            <a:avLst/>
            <a:gdLst/>
            <a:ahLst/>
            <a:cxnLst/>
            <a:rect r="r" b="b" t="t" l="l"/>
            <a:pathLst>
              <a:path h="805590" w="774373">
                <a:moveTo>
                  <a:pt x="0" y="0"/>
                </a:moveTo>
                <a:lnTo>
                  <a:pt x="774373" y="0"/>
                </a:lnTo>
                <a:lnTo>
                  <a:pt x="774373" y="805590"/>
                </a:lnTo>
                <a:lnTo>
                  <a:pt x="0" y="805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3717926"/>
            <a:ext cx="4527411" cy="102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024"/>
              </a:lnSpc>
              <a:spcBef>
                <a:spcPct val="0"/>
              </a:spcBef>
            </a:pPr>
            <a:r>
              <a:rPr lang="en-US" b="true" sz="3499">
                <a:solidFill>
                  <a:srgbClr val="DBA38A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1. Comunicación Abierta y Constante: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74432" y="3717926"/>
            <a:ext cx="4401558" cy="102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024"/>
              </a:lnSpc>
              <a:spcBef>
                <a:spcPct val="0"/>
              </a:spcBef>
            </a:pPr>
            <a:r>
              <a:rPr lang="en-US" b="true" sz="3499">
                <a:solidFill>
                  <a:srgbClr val="DBA38A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2. Participación Activa de los Padres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63527" y="3515366"/>
            <a:ext cx="5405537" cy="102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024"/>
              </a:lnSpc>
              <a:spcBef>
                <a:spcPct val="0"/>
              </a:spcBef>
            </a:pPr>
            <a:r>
              <a:rPr lang="en-US" b="true" sz="3499">
                <a:solidFill>
                  <a:srgbClr val="DBA38A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3. Alianzas con Organizaciones Locales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1081032"/>
            <a:ext cx="16230600" cy="1859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20"/>
              </a:lnSpc>
              <a:spcBef>
                <a:spcPct val="0"/>
              </a:spcBef>
            </a:pPr>
            <a:r>
              <a:rPr lang="en-US" sz="7800">
                <a:solidFill>
                  <a:srgbClr val="401F1A"/>
                </a:solidFill>
                <a:latin typeface="Balmy"/>
                <a:ea typeface="Balmy"/>
                <a:cs typeface="Balmy"/>
                <a:sym typeface="Balmy"/>
              </a:rPr>
              <a:t>ESTRATEGIAS PARA MEJORAR LA COLABORACIÓN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25502" y="4747205"/>
            <a:ext cx="5123831" cy="3654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0"/>
              </a:lnSpc>
            </a:pPr>
            <a:r>
              <a:rPr lang="en-US" sz="2522">
                <a:solidFill>
                  <a:srgbClr val="401F1A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- Colaboraciones Estratégicas: Establecer relaciones con empresas locales, ONGs y otras instituciones para apoyar proyectos educativos y proporcionar recursos adicionales.</a:t>
            </a:r>
          </a:p>
          <a:p>
            <a:pPr algn="just" marL="0" indent="0" lvl="1">
              <a:lnSpc>
                <a:spcPts val="2900"/>
              </a:lnSpc>
              <a:spcBef>
                <a:spcPct val="0"/>
              </a:spcBef>
            </a:pPr>
            <a:r>
              <a:rPr lang="en-US" sz="2522">
                <a:solidFill>
                  <a:srgbClr val="401F1A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   - Programas de Tutoría y Mentoría: Implementar programas donde profesionales de la comunidad puedan servir como mentores para los estudiantes.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29183" y="4959351"/>
            <a:ext cx="4892056" cy="3750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84"/>
              </a:lnSpc>
            </a:pPr>
            <a:r>
              <a:rPr lang="en-US" sz="2595">
                <a:solidFill>
                  <a:srgbClr val="401F1A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   - Talleres y Seminarios: Ofrecer programas educativos para padres que les permitan involucrarse más en la educación de sus hijos.</a:t>
            </a:r>
          </a:p>
          <a:p>
            <a:pPr algn="just">
              <a:lnSpc>
                <a:spcPts val="2984"/>
              </a:lnSpc>
            </a:pPr>
            <a:r>
              <a:rPr lang="en-US" sz="2595">
                <a:solidFill>
                  <a:srgbClr val="401F1A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   - Voluntariado: Incentivar la participación de los padres en actividades escolares y eventos comunitarios.</a:t>
            </a:r>
          </a:p>
          <a:p>
            <a:pPr algn="just" marL="0" indent="0" lvl="1">
              <a:lnSpc>
                <a:spcPts val="2984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703492" y="5051877"/>
            <a:ext cx="5177828" cy="3349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2312">
                <a:solidFill>
                  <a:srgbClr val="401F1A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 - Canales de Comunicación: Establecer múltiples vías de comunicación, como boletines, reuniones periódicas y plataformas digitales, para mantener a todos los involucrados informados.</a:t>
            </a:r>
          </a:p>
          <a:p>
            <a:pPr algn="just">
              <a:lnSpc>
                <a:spcPts val="2659"/>
              </a:lnSpc>
            </a:pPr>
            <a:r>
              <a:rPr lang="en-US" sz="2312">
                <a:solidFill>
                  <a:srgbClr val="401F1A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   - Transparencia: Fomentar la transparencia en las operaciones escolares y decisiones administrativas para construir confianza.</a:t>
            </a:r>
          </a:p>
          <a:p>
            <a:pPr algn="just" marL="0" indent="0" lvl="1">
              <a:lnSpc>
                <a:spcPts val="265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A38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1016" y="3370061"/>
            <a:ext cx="6598142" cy="6720329"/>
          </a:xfrm>
          <a:custGeom>
            <a:avLst/>
            <a:gdLst/>
            <a:ahLst/>
            <a:cxnLst/>
            <a:rect r="r" b="b" t="t" l="l"/>
            <a:pathLst>
              <a:path h="6720329" w="6598142">
                <a:moveTo>
                  <a:pt x="0" y="0"/>
                </a:moveTo>
                <a:lnTo>
                  <a:pt x="6598141" y="0"/>
                </a:lnTo>
                <a:lnTo>
                  <a:pt x="6598141" y="6720329"/>
                </a:lnTo>
                <a:lnTo>
                  <a:pt x="0" y="6720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986247" y="3254802"/>
            <a:ext cx="6379486" cy="6497625"/>
          </a:xfrm>
          <a:custGeom>
            <a:avLst/>
            <a:gdLst/>
            <a:ahLst/>
            <a:cxnLst/>
            <a:rect r="r" b="b" t="t" l="l"/>
            <a:pathLst>
              <a:path h="6497625" w="6379486">
                <a:moveTo>
                  <a:pt x="6379487" y="0"/>
                </a:moveTo>
                <a:lnTo>
                  <a:pt x="0" y="0"/>
                </a:lnTo>
                <a:lnTo>
                  <a:pt x="0" y="6497625"/>
                </a:lnTo>
                <a:lnTo>
                  <a:pt x="6379487" y="6497625"/>
                </a:lnTo>
                <a:lnTo>
                  <a:pt x="63794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68269">
            <a:off x="10091236" y="2774535"/>
            <a:ext cx="990632" cy="960534"/>
          </a:xfrm>
          <a:custGeom>
            <a:avLst/>
            <a:gdLst/>
            <a:ahLst/>
            <a:cxnLst/>
            <a:rect r="r" b="b" t="t" l="l"/>
            <a:pathLst>
              <a:path h="960534" w="990632">
                <a:moveTo>
                  <a:pt x="0" y="0"/>
                </a:moveTo>
                <a:lnTo>
                  <a:pt x="990633" y="0"/>
                </a:lnTo>
                <a:lnTo>
                  <a:pt x="990633" y="960534"/>
                </a:lnTo>
                <a:lnTo>
                  <a:pt x="0" y="960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68269">
            <a:off x="2797090" y="2770704"/>
            <a:ext cx="990632" cy="960534"/>
          </a:xfrm>
          <a:custGeom>
            <a:avLst/>
            <a:gdLst/>
            <a:ahLst/>
            <a:cxnLst/>
            <a:rect r="r" b="b" t="t" l="l"/>
            <a:pathLst>
              <a:path h="960534" w="990632">
                <a:moveTo>
                  <a:pt x="0" y="0"/>
                </a:moveTo>
                <a:lnTo>
                  <a:pt x="990632" y="0"/>
                </a:lnTo>
                <a:lnTo>
                  <a:pt x="990632" y="960534"/>
                </a:lnTo>
                <a:lnTo>
                  <a:pt x="0" y="960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32884">
            <a:off x="10258412" y="2848176"/>
            <a:ext cx="774373" cy="805590"/>
          </a:xfrm>
          <a:custGeom>
            <a:avLst/>
            <a:gdLst/>
            <a:ahLst/>
            <a:cxnLst/>
            <a:rect r="r" b="b" t="t" l="l"/>
            <a:pathLst>
              <a:path h="805590" w="774373">
                <a:moveTo>
                  <a:pt x="0" y="0"/>
                </a:moveTo>
                <a:lnTo>
                  <a:pt x="774373" y="0"/>
                </a:lnTo>
                <a:lnTo>
                  <a:pt x="774373" y="805590"/>
                </a:lnTo>
                <a:lnTo>
                  <a:pt x="0" y="805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32884">
            <a:off x="2905219" y="2664705"/>
            <a:ext cx="774373" cy="805590"/>
          </a:xfrm>
          <a:custGeom>
            <a:avLst/>
            <a:gdLst/>
            <a:ahLst/>
            <a:cxnLst/>
            <a:rect r="r" b="b" t="t" l="l"/>
            <a:pathLst>
              <a:path h="805590" w="774373">
                <a:moveTo>
                  <a:pt x="0" y="0"/>
                </a:moveTo>
                <a:lnTo>
                  <a:pt x="774373" y="0"/>
                </a:lnTo>
                <a:lnTo>
                  <a:pt x="774373" y="805590"/>
                </a:lnTo>
                <a:lnTo>
                  <a:pt x="0" y="805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66381" y="3818258"/>
            <a:ext cx="4527411" cy="102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024"/>
              </a:lnSpc>
              <a:spcBef>
                <a:spcPct val="0"/>
              </a:spcBef>
            </a:pPr>
            <a:r>
              <a:rPr lang="en-US" b="true" sz="3499">
                <a:solidFill>
                  <a:srgbClr val="DBA38A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4. Programas Extracurriculares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869135" y="3979872"/>
            <a:ext cx="4401558" cy="1022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024"/>
              </a:lnSpc>
              <a:spcBef>
                <a:spcPct val="0"/>
              </a:spcBef>
            </a:pPr>
            <a:r>
              <a:rPr lang="en-US" b="true" sz="3499">
                <a:solidFill>
                  <a:srgbClr val="DBA38A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5. Evaluación y Retroalimentación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081032"/>
            <a:ext cx="16230600" cy="1859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20"/>
              </a:lnSpc>
              <a:spcBef>
                <a:spcPct val="0"/>
              </a:spcBef>
            </a:pPr>
            <a:r>
              <a:rPr lang="en-US" sz="7800">
                <a:solidFill>
                  <a:srgbClr val="401F1A"/>
                </a:solidFill>
                <a:latin typeface="Balmy"/>
                <a:ea typeface="Balmy"/>
                <a:cs typeface="Balmy"/>
                <a:sym typeface="Balmy"/>
              </a:rPr>
              <a:t>ESTRATEGIAS PARA MEJORAR LA COLABORACIÓN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85773" y="5153025"/>
            <a:ext cx="5368281" cy="3522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04"/>
              </a:lnSpc>
            </a:pPr>
            <a:r>
              <a:rPr lang="en-US" sz="2700">
                <a:solidFill>
                  <a:srgbClr val="401F1A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 - Encuestas y Grupos Focales: Recabar opiniones y sugerencias de padres, estudiantes y miembros de la comunidad para mejorar las estrategias de colaboración.</a:t>
            </a:r>
          </a:p>
          <a:p>
            <a:pPr algn="just" marL="0" indent="0" lvl="1">
              <a:lnSpc>
                <a:spcPts val="3104"/>
              </a:lnSpc>
              <a:spcBef>
                <a:spcPct val="0"/>
              </a:spcBef>
            </a:pPr>
            <a:r>
              <a:rPr lang="en-US" sz="2700">
                <a:solidFill>
                  <a:srgbClr val="401F1A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   - Revisión Continua: Establecer un proceso de evaluación regular para adaptar y mejorar las prácticas colaborativas.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3721" y="5153025"/>
            <a:ext cx="5525999" cy="3912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04"/>
              </a:lnSpc>
            </a:pPr>
            <a:r>
              <a:rPr lang="en-US" sz="2700">
                <a:solidFill>
                  <a:srgbClr val="401F1A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 - Actividades Culturales y Deportivas: Organizar eventos que involucren tanto a estudiantes como a miembros de la comunidad para fomentar la cohesión social.</a:t>
            </a:r>
          </a:p>
          <a:p>
            <a:pPr algn="just" marL="0" indent="0" lvl="1">
              <a:lnSpc>
                <a:spcPts val="3104"/>
              </a:lnSpc>
              <a:spcBef>
                <a:spcPct val="0"/>
              </a:spcBef>
            </a:pPr>
            <a:r>
              <a:rPr lang="en-US" sz="2700">
                <a:solidFill>
                  <a:srgbClr val="401F1A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   - Proyectos Comunitarios: Involucrar a los estudiantes en proyectos que beneficien a la comunidad, promoviendo el aprendizaje experiencial.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E6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863503" y="2248531"/>
            <a:ext cx="1621187" cy="2843558"/>
          </a:xfrm>
          <a:custGeom>
            <a:avLst/>
            <a:gdLst/>
            <a:ahLst/>
            <a:cxnLst/>
            <a:rect r="r" b="b" t="t" l="l"/>
            <a:pathLst>
              <a:path h="2843558" w="1621187">
                <a:moveTo>
                  <a:pt x="0" y="0"/>
                </a:moveTo>
                <a:lnTo>
                  <a:pt x="1621187" y="0"/>
                </a:lnTo>
                <a:lnTo>
                  <a:pt x="1621187" y="2843558"/>
                </a:lnTo>
                <a:lnTo>
                  <a:pt x="0" y="2843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5400000">
            <a:off x="8333406" y="2248531"/>
            <a:ext cx="1621187" cy="2843558"/>
          </a:xfrm>
          <a:custGeom>
            <a:avLst/>
            <a:gdLst/>
            <a:ahLst/>
            <a:cxnLst/>
            <a:rect r="r" b="b" t="t" l="l"/>
            <a:pathLst>
              <a:path h="2843558" w="1621187">
                <a:moveTo>
                  <a:pt x="0" y="0"/>
                </a:moveTo>
                <a:lnTo>
                  <a:pt x="1621188" y="0"/>
                </a:lnTo>
                <a:lnTo>
                  <a:pt x="1621188" y="2843558"/>
                </a:lnTo>
                <a:lnTo>
                  <a:pt x="0" y="2843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5400000">
            <a:off x="2805270" y="2248531"/>
            <a:ext cx="1621187" cy="2843558"/>
          </a:xfrm>
          <a:custGeom>
            <a:avLst/>
            <a:gdLst/>
            <a:ahLst/>
            <a:cxnLst/>
            <a:rect r="r" b="b" t="t" l="l"/>
            <a:pathLst>
              <a:path h="2843558" w="1621187">
                <a:moveTo>
                  <a:pt x="0" y="0"/>
                </a:moveTo>
                <a:lnTo>
                  <a:pt x="1621187" y="0"/>
                </a:lnTo>
                <a:lnTo>
                  <a:pt x="1621187" y="2843558"/>
                </a:lnTo>
                <a:lnTo>
                  <a:pt x="0" y="28435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2038120" y="4215814"/>
            <a:ext cx="5221180" cy="4907909"/>
          </a:xfrm>
          <a:custGeom>
            <a:avLst/>
            <a:gdLst/>
            <a:ahLst/>
            <a:cxnLst/>
            <a:rect r="r" b="b" t="t" l="l"/>
            <a:pathLst>
              <a:path h="4907909" w="5221180">
                <a:moveTo>
                  <a:pt x="0" y="0"/>
                </a:moveTo>
                <a:lnTo>
                  <a:pt x="5221180" y="0"/>
                </a:lnTo>
                <a:lnTo>
                  <a:pt x="5221180" y="4907910"/>
                </a:lnTo>
                <a:lnTo>
                  <a:pt x="0" y="4907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true" flipV="false" rot="0">
            <a:off x="6496880" y="4181476"/>
            <a:ext cx="5294240" cy="4976586"/>
          </a:xfrm>
          <a:custGeom>
            <a:avLst/>
            <a:gdLst/>
            <a:ahLst/>
            <a:cxnLst/>
            <a:rect r="r" b="b" t="t" l="l"/>
            <a:pathLst>
              <a:path h="4976586" w="5294240">
                <a:moveTo>
                  <a:pt x="5294240" y="0"/>
                </a:moveTo>
                <a:lnTo>
                  <a:pt x="0" y="0"/>
                </a:lnTo>
                <a:lnTo>
                  <a:pt x="0" y="4976586"/>
                </a:lnTo>
                <a:lnTo>
                  <a:pt x="5294240" y="4976586"/>
                </a:lnTo>
                <a:lnTo>
                  <a:pt x="529424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4215814"/>
            <a:ext cx="5221180" cy="4907909"/>
          </a:xfrm>
          <a:custGeom>
            <a:avLst/>
            <a:gdLst/>
            <a:ahLst/>
            <a:cxnLst/>
            <a:rect r="r" b="b" t="t" l="l"/>
            <a:pathLst>
              <a:path h="4907909" w="5221180">
                <a:moveTo>
                  <a:pt x="0" y="0"/>
                </a:moveTo>
                <a:lnTo>
                  <a:pt x="5221180" y="0"/>
                </a:lnTo>
                <a:lnTo>
                  <a:pt x="5221180" y="4907910"/>
                </a:lnTo>
                <a:lnTo>
                  <a:pt x="0" y="4907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68269">
            <a:off x="14153394" y="3927351"/>
            <a:ext cx="990632" cy="960534"/>
          </a:xfrm>
          <a:custGeom>
            <a:avLst/>
            <a:gdLst/>
            <a:ahLst/>
            <a:cxnLst/>
            <a:rect r="r" b="b" t="t" l="l"/>
            <a:pathLst>
              <a:path h="960534" w="990632">
                <a:moveTo>
                  <a:pt x="0" y="0"/>
                </a:moveTo>
                <a:lnTo>
                  <a:pt x="990632" y="0"/>
                </a:lnTo>
                <a:lnTo>
                  <a:pt x="990632" y="960534"/>
                </a:lnTo>
                <a:lnTo>
                  <a:pt x="0" y="9605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68269">
            <a:off x="8623297" y="3927351"/>
            <a:ext cx="990632" cy="960534"/>
          </a:xfrm>
          <a:custGeom>
            <a:avLst/>
            <a:gdLst/>
            <a:ahLst/>
            <a:cxnLst/>
            <a:rect r="r" b="b" t="t" l="l"/>
            <a:pathLst>
              <a:path h="960534" w="990632">
                <a:moveTo>
                  <a:pt x="0" y="0"/>
                </a:moveTo>
                <a:lnTo>
                  <a:pt x="990632" y="0"/>
                </a:lnTo>
                <a:lnTo>
                  <a:pt x="990632" y="960534"/>
                </a:lnTo>
                <a:lnTo>
                  <a:pt x="0" y="9605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768269">
            <a:off x="3095161" y="3927351"/>
            <a:ext cx="990632" cy="960534"/>
          </a:xfrm>
          <a:custGeom>
            <a:avLst/>
            <a:gdLst/>
            <a:ahLst/>
            <a:cxnLst/>
            <a:rect r="r" b="b" t="t" l="l"/>
            <a:pathLst>
              <a:path h="960534" w="990632">
                <a:moveTo>
                  <a:pt x="0" y="0"/>
                </a:moveTo>
                <a:lnTo>
                  <a:pt x="990632" y="0"/>
                </a:lnTo>
                <a:lnTo>
                  <a:pt x="990632" y="960534"/>
                </a:lnTo>
                <a:lnTo>
                  <a:pt x="0" y="9605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32884">
            <a:off x="14261523" y="3821353"/>
            <a:ext cx="774373" cy="805590"/>
          </a:xfrm>
          <a:custGeom>
            <a:avLst/>
            <a:gdLst/>
            <a:ahLst/>
            <a:cxnLst/>
            <a:rect r="r" b="b" t="t" l="l"/>
            <a:pathLst>
              <a:path h="805590" w="774373">
                <a:moveTo>
                  <a:pt x="0" y="0"/>
                </a:moveTo>
                <a:lnTo>
                  <a:pt x="774374" y="0"/>
                </a:lnTo>
                <a:lnTo>
                  <a:pt x="774374" y="805589"/>
                </a:lnTo>
                <a:lnTo>
                  <a:pt x="0" y="805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32884">
            <a:off x="8731427" y="3821353"/>
            <a:ext cx="774373" cy="805590"/>
          </a:xfrm>
          <a:custGeom>
            <a:avLst/>
            <a:gdLst/>
            <a:ahLst/>
            <a:cxnLst/>
            <a:rect r="r" b="b" t="t" l="l"/>
            <a:pathLst>
              <a:path h="805590" w="774373">
                <a:moveTo>
                  <a:pt x="0" y="0"/>
                </a:moveTo>
                <a:lnTo>
                  <a:pt x="774373" y="0"/>
                </a:lnTo>
                <a:lnTo>
                  <a:pt x="774373" y="805589"/>
                </a:lnTo>
                <a:lnTo>
                  <a:pt x="0" y="805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32884">
            <a:off x="3203290" y="3821353"/>
            <a:ext cx="774373" cy="805590"/>
          </a:xfrm>
          <a:custGeom>
            <a:avLst/>
            <a:gdLst/>
            <a:ahLst/>
            <a:cxnLst/>
            <a:rect r="r" b="b" t="t" l="l"/>
            <a:pathLst>
              <a:path h="805590" w="774373">
                <a:moveTo>
                  <a:pt x="0" y="0"/>
                </a:moveTo>
                <a:lnTo>
                  <a:pt x="774373" y="0"/>
                </a:lnTo>
                <a:lnTo>
                  <a:pt x="774373" y="805589"/>
                </a:lnTo>
                <a:lnTo>
                  <a:pt x="0" y="8055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569092" y="5153025"/>
            <a:ext cx="4427201" cy="3514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3450"/>
              </a:lnSpc>
              <a:spcBef>
                <a:spcPct val="0"/>
              </a:spcBef>
            </a:pPr>
            <a:r>
              <a:rPr lang="en-US" b="true" sz="3000">
                <a:solidFill>
                  <a:srgbClr val="401F1A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Desarrollo Integral de los Estudiantes: Al involucrar diversos actores, se enriquece la experiencia educativa y se fomenta el desarrollo integral de los estudiantes.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74887" y="5391674"/>
            <a:ext cx="4159236" cy="307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3450"/>
              </a:lnSpc>
              <a:spcBef>
                <a:spcPct val="0"/>
              </a:spcBef>
            </a:pPr>
            <a:r>
              <a:rPr lang="en-US" b="true" sz="3000">
                <a:solidFill>
                  <a:srgbClr val="401F1A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Fortalecimiento de la Comunidad: Aumenta el sentido de pertenencia y compromiso entre los miembros de la comunidad.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36246" y="5391674"/>
            <a:ext cx="4159236" cy="307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3450"/>
              </a:lnSpc>
              <a:spcBef>
                <a:spcPct val="0"/>
              </a:spcBef>
            </a:pPr>
            <a:r>
              <a:rPr lang="en-US" b="true" sz="3000">
                <a:solidFill>
                  <a:srgbClr val="401F1A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Mejora del Ambiente Escolar: Una colaboración efectiva puede crear un entorno más inclusivo y acogedor para los estudiantes.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523944"/>
            <a:ext cx="16230600" cy="973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20"/>
              </a:lnSpc>
              <a:spcBef>
                <a:spcPct val="0"/>
              </a:spcBef>
            </a:pPr>
            <a:r>
              <a:rPr lang="en-US" sz="7800">
                <a:solidFill>
                  <a:srgbClr val="401F1A"/>
                </a:solidFill>
                <a:latin typeface="Balmy"/>
                <a:ea typeface="Balmy"/>
                <a:cs typeface="Balmy"/>
                <a:sym typeface="Balmy"/>
              </a:rPr>
              <a:t>IMPACTO DE LA COLABORACIÓN</a:t>
            </a:r>
          </a:p>
        </p:txBody>
      </p:sp>
      <p:sp>
        <p:nvSpPr>
          <p:cNvPr name="Freeform 18" id="18"/>
          <p:cNvSpPr/>
          <p:nvPr/>
        </p:nvSpPr>
        <p:spPr>
          <a:xfrm flipH="true" flipV="false" rot="9959999">
            <a:off x="2746397" y="8437481"/>
            <a:ext cx="1785786" cy="1147336"/>
          </a:xfrm>
          <a:custGeom>
            <a:avLst/>
            <a:gdLst/>
            <a:ahLst/>
            <a:cxnLst/>
            <a:rect r="r" b="b" t="t" l="l"/>
            <a:pathLst>
              <a:path h="1147336" w="1785786">
                <a:moveTo>
                  <a:pt x="1785786" y="0"/>
                </a:moveTo>
                <a:lnTo>
                  <a:pt x="0" y="0"/>
                </a:lnTo>
                <a:lnTo>
                  <a:pt x="0" y="1147335"/>
                </a:lnTo>
                <a:lnTo>
                  <a:pt x="1785786" y="1147335"/>
                </a:lnTo>
                <a:lnTo>
                  <a:pt x="178578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7989" t="0" r="0" b="-341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true" flipV="false" rot="9959999">
            <a:off x="13755817" y="8437481"/>
            <a:ext cx="1785786" cy="1147336"/>
          </a:xfrm>
          <a:custGeom>
            <a:avLst/>
            <a:gdLst/>
            <a:ahLst/>
            <a:cxnLst/>
            <a:rect r="r" b="b" t="t" l="l"/>
            <a:pathLst>
              <a:path h="1147336" w="1785786">
                <a:moveTo>
                  <a:pt x="1785786" y="0"/>
                </a:moveTo>
                <a:lnTo>
                  <a:pt x="0" y="0"/>
                </a:lnTo>
                <a:lnTo>
                  <a:pt x="0" y="1147335"/>
                </a:lnTo>
                <a:lnTo>
                  <a:pt x="1785786" y="1147335"/>
                </a:lnTo>
                <a:lnTo>
                  <a:pt x="178578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7989" t="0" r="0" b="-3418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-9960000">
            <a:off x="8251107" y="8437481"/>
            <a:ext cx="1785786" cy="1147336"/>
          </a:xfrm>
          <a:custGeom>
            <a:avLst/>
            <a:gdLst/>
            <a:ahLst/>
            <a:cxnLst/>
            <a:rect r="r" b="b" t="t" l="l"/>
            <a:pathLst>
              <a:path h="1147336" w="1785786">
                <a:moveTo>
                  <a:pt x="0" y="0"/>
                </a:moveTo>
                <a:lnTo>
                  <a:pt x="1785786" y="0"/>
                </a:lnTo>
                <a:lnTo>
                  <a:pt x="1785786" y="1147335"/>
                </a:lnTo>
                <a:lnTo>
                  <a:pt x="0" y="11473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7989" t="0" r="0" b="-3418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00000">
            <a:off x="9134398" y="1753692"/>
            <a:ext cx="8398732" cy="6779617"/>
          </a:xfrm>
          <a:custGeom>
            <a:avLst/>
            <a:gdLst/>
            <a:ahLst/>
            <a:cxnLst/>
            <a:rect r="r" b="b" t="t" l="l"/>
            <a:pathLst>
              <a:path h="6779617" w="8398732">
                <a:moveTo>
                  <a:pt x="0" y="0"/>
                </a:moveTo>
                <a:lnTo>
                  <a:pt x="8398732" y="0"/>
                </a:lnTo>
                <a:lnTo>
                  <a:pt x="8398732" y="6779616"/>
                </a:lnTo>
                <a:lnTo>
                  <a:pt x="0" y="6779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53456" y="2024746"/>
            <a:ext cx="7560617" cy="6237509"/>
          </a:xfrm>
          <a:custGeom>
            <a:avLst/>
            <a:gdLst/>
            <a:ahLst/>
            <a:cxnLst/>
            <a:rect r="r" b="b" t="t" l="l"/>
            <a:pathLst>
              <a:path h="6237509" w="7560617">
                <a:moveTo>
                  <a:pt x="0" y="0"/>
                </a:moveTo>
                <a:lnTo>
                  <a:pt x="7560617" y="0"/>
                </a:lnTo>
                <a:lnTo>
                  <a:pt x="7560617" y="6237508"/>
                </a:lnTo>
                <a:lnTo>
                  <a:pt x="0" y="62375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494858"/>
            <a:ext cx="7215733" cy="3497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81"/>
              </a:lnSpc>
            </a:pPr>
            <a:r>
              <a:rPr lang="en-US" sz="13089" spc="-170" b="true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¡Muchas gracias!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82306" y="1652679"/>
            <a:ext cx="15123387" cy="95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5"/>
              </a:lnSpc>
            </a:pPr>
            <a:r>
              <a:rPr lang="en-US" b="true" sz="6500" spc="-182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Beneficios de la Participación Familiar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75315" y="4476976"/>
            <a:ext cx="5031103" cy="4405388"/>
            <a:chOff x="0" y="0"/>
            <a:chExt cx="812800" cy="7117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713"/>
            </a:xfrm>
            <a:custGeom>
              <a:avLst/>
              <a:gdLst/>
              <a:ahLst/>
              <a:cxnLst/>
              <a:rect r="r" b="b" t="t" l="l"/>
              <a:pathLst>
                <a:path h="711713" w="812800">
                  <a:moveTo>
                    <a:pt x="64630" y="0"/>
                  </a:moveTo>
                  <a:lnTo>
                    <a:pt x="748170" y="0"/>
                  </a:lnTo>
                  <a:cubicBezTo>
                    <a:pt x="765311" y="0"/>
                    <a:pt x="781750" y="6809"/>
                    <a:pt x="793870" y="18930"/>
                  </a:cubicBezTo>
                  <a:cubicBezTo>
                    <a:pt x="805991" y="31050"/>
                    <a:pt x="812800" y="47489"/>
                    <a:pt x="812800" y="64630"/>
                  </a:cubicBezTo>
                  <a:lnTo>
                    <a:pt x="812800" y="647083"/>
                  </a:lnTo>
                  <a:cubicBezTo>
                    <a:pt x="812800" y="682777"/>
                    <a:pt x="783864" y="711713"/>
                    <a:pt x="748170" y="711713"/>
                  </a:cubicBezTo>
                  <a:lnTo>
                    <a:pt x="64630" y="711713"/>
                  </a:lnTo>
                  <a:cubicBezTo>
                    <a:pt x="47489" y="711713"/>
                    <a:pt x="31050" y="704903"/>
                    <a:pt x="18930" y="692783"/>
                  </a:cubicBezTo>
                  <a:cubicBezTo>
                    <a:pt x="6809" y="680662"/>
                    <a:pt x="0" y="664224"/>
                    <a:pt x="0" y="647083"/>
                  </a:cubicBezTo>
                  <a:lnTo>
                    <a:pt x="0" y="64630"/>
                  </a:lnTo>
                  <a:cubicBezTo>
                    <a:pt x="0" y="47489"/>
                    <a:pt x="6809" y="31050"/>
                    <a:pt x="18930" y="18930"/>
                  </a:cubicBezTo>
                  <a:cubicBezTo>
                    <a:pt x="31050" y="6809"/>
                    <a:pt x="47489" y="0"/>
                    <a:pt x="6463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74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628448" y="4476976"/>
            <a:ext cx="5031103" cy="4405388"/>
            <a:chOff x="0" y="0"/>
            <a:chExt cx="812800" cy="7117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711713"/>
            </a:xfrm>
            <a:custGeom>
              <a:avLst/>
              <a:gdLst/>
              <a:ahLst/>
              <a:cxnLst/>
              <a:rect r="r" b="b" t="t" l="l"/>
              <a:pathLst>
                <a:path h="711713" w="812800">
                  <a:moveTo>
                    <a:pt x="64630" y="0"/>
                  </a:moveTo>
                  <a:lnTo>
                    <a:pt x="748170" y="0"/>
                  </a:lnTo>
                  <a:cubicBezTo>
                    <a:pt x="765311" y="0"/>
                    <a:pt x="781750" y="6809"/>
                    <a:pt x="793870" y="18930"/>
                  </a:cubicBezTo>
                  <a:cubicBezTo>
                    <a:pt x="805991" y="31050"/>
                    <a:pt x="812800" y="47489"/>
                    <a:pt x="812800" y="64630"/>
                  </a:cubicBezTo>
                  <a:lnTo>
                    <a:pt x="812800" y="647083"/>
                  </a:lnTo>
                  <a:cubicBezTo>
                    <a:pt x="812800" y="682777"/>
                    <a:pt x="783864" y="711713"/>
                    <a:pt x="748170" y="711713"/>
                  </a:cubicBezTo>
                  <a:lnTo>
                    <a:pt x="64630" y="711713"/>
                  </a:lnTo>
                  <a:cubicBezTo>
                    <a:pt x="47489" y="711713"/>
                    <a:pt x="31050" y="704903"/>
                    <a:pt x="18930" y="692783"/>
                  </a:cubicBezTo>
                  <a:cubicBezTo>
                    <a:pt x="6809" y="680662"/>
                    <a:pt x="0" y="664224"/>
                    <a:pt x="0" y="647083"/>
                  </a:cubicBezTo>
                  <a:lnTo>
                    <a:pt x="0" y="64630"/>
                  </a:lnTo>
                  <a:cubicBezTo>
                    <a:pt x="0" y="47489"/>
                    <a:pt x="6809" y="31050"/>
                    <a:pt x="18930" y="18930"/>
                  </a:cubicBezTo>
                  <a:cubicBezTo>
                    <a:pt x="31050" y="6809"/>
                    <a:pt x="47489" y="0"/>
                    <a:pt x="64630" y="0"/>
                  </a:cubicBezTo>
                  <a:close/>
                </a:path>
              </a:pathLst>
            </a:custGeom>
            <a:solidFill>
              <a:srgbClr val="489EB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74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081582" y="4476976"/>
            <a:ext cx="5031103" cy="4405388"/>
            <a:chOff x="0" y="0"/>
            <a:chExt cx="812800" cy="7117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11713"/>
            </a:xfrm>
            <a:custGeom>
              <a:avLst/>
              <a:gdLst/>
              <a:ahLst/>
              <a:cxnLst/>
              <a:rect r="r" b="b" t="t" l="l"/>
              <a:pathLst>
                <a:path h="711713" w="812800">
                  <a:moveTo>
                    <a:pt x="64630" y="0"/>
                  </a:moveTo>
                  <a:lnTo>
                    <a:pt x="748170" y="0"/>
                  </a:lnTo>
                  <a:cubicBezTo>
                    <a:pt x="765311" y="0"/>
                    <a:pt x="781750" y="6809"/>
                    <a:pt x="793870" y="18930"/>
                  </a:cubicBezTo>
                  <a:cubicBezTo>
                    <a:pt x="805991" y="31050"/>
                    <a:pt x="812800" y="47489"/>
                    <a:pt x="812800" y="64630"/>
                  </a:cubicBezTo>
                  <a:lnTo>
                    <a:pt x="812800" y="647083"/>
                  </a:lnTo>
                  <a:cubicBezTo>
                    <a:pt x="812800" y="682777"/>
                    <a:pt x="783864" y="711713"/>
                    <a:pt x="748170" y="711713"/>
                  </a:cubicBezTo>
                  <a:lnTo>
                    <a:pt x="64630" y="711713"/>
                  </a:lnTo>
                  <a:cubicBezTo>
                    <a:pt x="47489" y="711713"/>
                    <a:pt x="31050" y="704903"/>
                    <a:pt x="18930" y="692783"/>
                  </a:cubicBezTo>
                  <a:cubicBezTo>
                    <a:pt x="6809" y="680662"/>
                    <a:pt x="0" y="664224"/>
                    <a:pt x="0" y="647083"/>
                  </a:cubicBezTo>
                  <a:lnTo>
                    <a:pt x="0" y="64630"/>
                  </a:lnTo>
                  <a:cubicBezTo>
                    <a:pt x="0" y="47489"/>
                    <a:pt x="6809" y="31050"/>
                    <a:pt x="18930" y="18930"/>
                  </a:cubicBezTo>
                  <a:cubicBezTo>
                    <a:pt x="31050" y="6809"/>
                    <a:pt x="47489" y="0"/>
                    <a:pt x="6463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74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933280" y="3719389"/>
            <a:ext cx="1515173" cy="1515173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688473" y="4060599"/>
            <a:ext cx="2004787" cy="82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-1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01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386414" y="3719389"/>
            <a:ext cx="1515173" cy="151517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9EB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8141607" y="4060599"/>
            <a:ext cx="2004787" cy="82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-1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02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3920071" y="3719389"/>
            <a:ext cx="1515173" cy="1515173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3675264" y="4060599"/>
            <a:ext cx="2004787" cy="82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-1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44817" y="5499202"/>
            <a:ext cx="3692099" cy="1901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</a:pPr>
            <a:r>
              <a:rPr lang="en-US" b="true" sz="1963" spc="11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- Mejor Rendimiento Académico: Los estudiantes tienden a obtener calificaciones más altas y a tener mejor asistencia.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97951" y="5499202"/>
            <a:ext cx="3692099" cy="1517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</a:pPr>
            <a:r>
              <a:rPr lang="en-US" b="true" sz="1963" spc="11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- Desarrollo Socioemocional: Mejora en la autoestima, habilidades sociales y comportamiento.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831608" y="5499202"/>
            <a:ext cx="3692099" cy="1517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</a:pPr>
            <a:r>
              <a:rPr lang="en-US" b="true" sz="1963" spc="11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- Reducción del Abandono Escolar: Mayor compromiso y motivación para continuar los estudios.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82306" y="1652679"/>
            <a:ext cx="15123387" cy="95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5"/>
              </a:lnSpc>
            </a:pPr>
            <a:r>
              <a:rPr lang="en-US" b="true" sz="6500" spc="-182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Desafíos en la Participación Familiar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75315" y="4476976"/>
            <a:ext cx="5031103" cy="4405388"/>
            <a:chOff x="0" y="0"/>
            <a:chExt cx="812800" cy="7117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713"/>
            </a:xfrm>
            <a:custGeom>
              <a:avLst/>
              <a:gdLst/>
              <a:ahLst/>
              <a:cxnLst/>
              <a:rect r="r" b="b" t="t" l="l"/>
              <a:pathLst>
                <a:path h="711713" w="812800">
                  <a:moveTo>
                    <a:pt x="64630" y="0"/>
                  </a:moveTo>
                  <a:lnTo>
                    <a:pt x="748170" y="0"/>
                  </a:lnTo>
                  <a:cubicBezTo>
                    <a:pt x="765311" y="0"/>
                    <a:pt x="781750" y="6809"/>
                    <a:pt x="793870" y="18930"/>
                  </a:cubicBezTo>
                  <a:cubicBezTo>
                    <a:pt x="805991" y="31050"/>
                    <a:pt x="812800" y="47489"/>
                    <a:pt x="812800" y="64630"/>
                  </a:cubicBezTo>
                  <a:lnTo>
                    <a:pt x="812800" y="647083"/>
                  </a:lnTo>
                  <a:cubicBezTo>
                    <a:pt x="812800" y="682777"/>
                    <a:pt x="783864" y="711713"/>
                    <a:pt x="748170" y="711713"/>
                  </a:cubicBezTo>
                  <a:lnTo>
                    <a:pt x="64630" y="711713"/>
                  </a:lnTo>
                  <a:cubicBezTo>
                    <a:pt x="47489" y="711713"/>
                    <a:pt x="31050" y="704903"/>
                    <a:pt x="18930" y="692783"/>
                  </a:cubicBezTo>
                  <a:cubicBezTo>
                    <a:pt x="6809" y="680662"/>
                    <a:pt x="0" y="664224"/>
                    <a:pt x="0" y="647083"/>
                  </a:cubicBezTo>
                  <a:lnTo>
                    <a:pt x="0" y="64630"/>
                  </a:lnTo>
                  <a:cubicBezTo>
                    <a:pt x="0" y="47489"/>
                    <a:pt x="6809" y="31050"/>
                    <a:pt x="18930" y="18930"/>
                  </a:cubicBezTo>
                  <a:cubicBezTo>
                    <a:pt x="31050" y="6809"/>
                    <a:pt x="47489" y="0"/>
                    <a:pt x="6463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74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628448" y="4476976"/>
            <a:ext cx="5031103" cy="4405388"/>
            <a:chOff x="0" y="0"/>
            <a:chExt cx="812800" cy="7117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711713"/>
            </a:xfrm>
            <a:custGeom>
              <a:avLst/>
              <a:gdLst/>
              <a:ahLst/>
              <a:cxnLst/>
              <a:rect r="r" b="b" t="t" l="l"/>
              <a:pathLst>
                <a:path h="711713" w="812800">
                  <a:moveTo>
                    <a:pt x="64630" y="0"/>
                  </a:moveTo>
                  <a:lnTo>
                    <a:pt x="748170" y="0"/>
                  </a:lnTo>
                  <a:cubicBezTo>
                    <a:pt x="765311" y="0"/>
                    <a:pt x="781750" y="6809"/>
                    <a:pt x="793870" y="18930"/>
                  </a:cubicBezTo>
                  <a:cubicBezTo>
                    <a:pt x="805991" y="31050"/>
                    <a:pt x="812800" y="47489"/>
                    <a:pt x="812800" y="64630"/>
                  </a:cubicBezTo>
                  <a:lnTo>
                    <a:pt x="812800" y="647083"/>
                  </a:lnTo>
                  <a:cubicBezTo>
                    <a:pt x="812800" y="682777"/>
                    <a:pt x="783864" y="711713"/>
                    <a:pt x="748170" y="711713"/>
                  </a:cubicBezTo>
                  <a:lnTo>
                    <a:pt x="64630" y="711713"/>
                  </a:lnTo>
                  <a:cubicBezTo>
                    <a:pt x="47489" y="711713"/>
                    <a:pt x="31050" y="704903"/>
                    <a:pt x="18930" y="692783"/>
                  </a:cubicBezTo>
                  <a:cubicBezTo>
                    <a:pt x="6809" y="680662"/>
                    <a:pt x="0" y="664224"/>
                    <a:pt x="0" y="647083"/>
                  </a:cubicBezTo>
                  <a:lnTo>
                    <a:pt x="0" y="64630"/>
                  </a:lnTo>
                  <a:cubicBezTo>
                    <a:pt x="0" y="47489"/>
                    <a:pt x="6809" y="31050"/>
                    <a:pt x="18930" y="18930"/>
                  </a:cubicBezTo>
                  <a:cubicBezTo>
                    <a:pt x="31050" y="6809"/>
                    <a:pt x="47489" y="0"/>
                    <a:pt x="64630" y="0"/>
                  </a:cubicBezTo>
                  <a:close/>
                </a:path>
              </a:pathLst>
            </a:custGeom>
            <a:solidFill>
              <a:srgbClr val="489EB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74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081582" y="4476976"/>
            <a:ext cx="5031103" cy="4405388"/>
            <a:chOff x="0" y="0"/>
            <a:chExt cx="812800" cy="7117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11713"/>
            </a:xfrm>
            <a:custGeom>
              <a:avLst/>
              <a:gdLst/>
              <a:ahLst/>
              <a:cxnLst/>
              <a:rect r="r" b="b" t="t" l="l"/>
              <a:pathLst>
                <a:path h="711713" w="812800">
                  <a:moveTo>
                    <a:pt x="64630" y="0"/>
                  </a:moveTo>
                  <a:lnTo>
                    <a:pt x="748170" y="0"/>
                  </a:lnTo>
                  <a:cubicBezTo>
                    <a:pt x="765311" y="0"/>
                    <a:pt x="781750" y="6809"/>
                    <a:pt x="793870" y="18930"/>
                  </a:cubicBezTo>
                  <a:cubicBezTo>
                    <a:pt x="805991" y="31050"/>
                    <a:pt x="812800" y="47489"/>
                    <a:pt x="812800" y="64630"/>
                  </a:cubicBezTo>
                  <a:lnTo>
                    <a:pt x="812800" y="647083"/>
                  </a:lnTo>
                  <a:cubicBezTo>
                    <a:pt x="812800" y="682777"/>
                    <a:pt x="783864" y="711713"/>
                    <a:pt x="748170" y="711713"/>
                  </a:cubicBezTo>
                  <a:lnTo>
                    <a:pt x="64630" y="711713"/>
                  </a:lnTo>
                  <a:cubicBezTo>
                    <a:pt x="47489" y="711713"/>
                    <a:pt x="31050" y="704903"/>
                    <a:pt x="18930" y="692783"/>
                  </a:cubicBezTo>
                  <a:cubicBezTo>
                    <a:pt x="6809" y="680662"/>
                    <a:pt x="0" y="664224"/>
                    <a:pt x="0" y="647083"/>
                  </a:cubicBezTo>
                  <a:lnTo>
                    <a:pt x="0" y="64630"/>
                  </a:lnTo>
                  <a:cubicBezTo>
                    <a:pt x="0" y="47489"/>
                    <a:pt x="6809" y="31050"/>
                    <a:pt x="18930" y="18930"/>
                  </a:cubicBezTo>
                  <a:cubicBezTo>
                    <a:pt x="31050" y="6809"/>
                    <a:pt x="47489" y="0"/>
                    <a:pt x="6463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74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933280" y="3719389"/>
            <a:ext cx="1515173" cy="1515173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688473" y="4060599"/>
            <a:ext cx="2004787" cy="82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-1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01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386414" y="3719389"/>
            <a:ext cx="1515173" cy="151517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9EB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8141607" y="4060599"/>
            <a:ext cx="2004787" cy="82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-1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02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3920071" y="3719389"/>
            <a:ext cx="1515173" cy="1515173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3675264" y="4060599"/>
            <a:ext cx="2004787" cy="82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-1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44817" y="5499202"/>
            <a:ext cx="3692099" cy="1901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</a:pPr>
            <a:r>
              <a:rPr lang="en-US" b="true" sz="1963" spc="11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- Falta de Tiempo: Las responsabilidades laborales pueden limitar la participación activa de los padres.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97951" y="5499202"/>
            <a:ext cx="3692099" cy="2284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</a:pPr>
            <a:r>
              <a:rPr lang="en-US" b="true" sz="1963" spc="11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- Barreras Culturales y Lingüísticas: Las diferencias culturales y el idioma pueden dificultar la comunicación con la escuela.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831608" y="5499202"/>
            <a:ext cx="3692099" cy="1901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</a:pPr>
            <a:r>
              <a:rPr lang="en-US" b="true" sz="1963" spc="11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- Recursos Limitados: Familias con limitaciones económicas pueden tener menos acceso a herramientas educativas.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45003" y="920839"/>
            <a:ext cx="14997995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5"/>
              </a:lnSpc>
            </a:pPr>
            <a:r>
              <a:rPr lang="en-US" b="true" sz="6500" spc="-182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Estrategias para Mejorar la Participación Familiar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212077" y="3804683"/>
            <a:ext cx="11855402" cy="1665533"/>
            <a:chOff x="0" y="0"/>
            <a:chExt cx="2000630" cy="28106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00630" cy="281063"/>
            </a:xfrm>
            <a:custGeom>
              <a:avLst/>
              <a:gdLst/>
              <a:ahLst/>
              <a:cxnLst/>
              <a:rect r="r" b="b" t="t" l="l"/>
              <a:pathLst>
                <a:path h="281063" w="2000630">
                  <a:moveTo>
                    <a:pt x="27427" y="0"/>
                  </a:moveTo>
                  <a:lnTo>
                    <a:pt x="1973203" y="0"/>
                  </a:lnTo>
                  <a:cubicBezTo>
                    <a:pt x="1988351" y="0"/>
                    <a:pt x="2000630" y="12280"/>
                    <a:pt x="2000630" y="27427"/>
                  </a:cubicBezTo>
                  <a:lnTo>
                    <a:pt x="2000630" y="253636"/>
                  </a:lnTo>
                  <a:cubicBezTo>
                    <a:pt x="2000630" y="260910"/>
                    <a:pt x="1997741" y="267886"/>
                    <a:pt x="1992597" y="273030"/>
                  </a:cubicBezTo>
                  <a:cubicBezTo>
                    <a:pt x="1987453" y="278173"/>
                    <a:pt x="1980477" y="281063"/>
                    <a:pt x="1973203" y="281063"/>
                  </a:cubicBezTo>
                  <a:lnTo>
                    <a:pt x="27427" y="281063"/>
                  </a:lnTo>
                  <a:cubicBezTo>
                    <a:pt x="12280" y="281063"/>
                    <a:pt x="0" y="268784"/>
                    <a:pt x="0" y="253636"/>
                  </a:cubicBezTo>
                  <a:lnTo>
                    <a:pt x="0" y="27427"/>
                  </a:lnTo>
                  <a:cubicBezTo>
                    <a:pt x="0" y="12280"/>
                    <a:pt x="12280" y="0"/>
                    <a:pt x="27427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000630" cy="319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099489" y="4126280"/>
            <a:ext cx="10351908" cy="65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32"/>
              </a:lnSpc>
            </a:pPr>
            <a:r>
              <a:rPr lang="en-US" b="true" sz="1880" spc="112">
                <a:solidFill>
                  <a:srgbClr val="FFFEFE"/>
                </a:solidFill>
                <a:latin typeface="Inter Medium"/>
                <a:ea typeface="Inter Medium"/>
                <a:cs typeface="Inter Medium"/>
                <a:sym typeface="Inter Medium"/>
              </a:rPr>
              <a:t>- Programas de Capacitación para Padres: Talleres que enseñan cómo apoyar efectivamente a sus hijos.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220520" y="3804683"/>
            <a:ext cx="1665533" cy="166553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502353" y="4180698"/>
            <a:ext cx="1101867" cy="91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3"/>
              </a:lnSpc>
            </a:pPr>
            <a:r>
              <a:rPr lang="en-US" b="true" sz="5936" spc="-207">
                <a:solidFill>
                  <a:srgbClr val="FFFEFE"/>
                </a:solidFill>
                <a:latin typeface="Inter Bold"/>
                <a:ea typeface="Inter Bold"/>
                <a:cs typeface="Inter Bold"/>
                <a:sym typeface="Inter Bold"/>
              </a:rPr>
              <a:t>01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4212077" y="5768188"/>
            <a:ext cx="11855402" cy="1665533"/>
            <a:chOff x="0" y="0"/>
            <a:chExt cx="2000630" cy="28106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00630" cy="281063"/>
            </a:xfrm>
            <a:custGeom>
              <a:avLst/>
              <a:gdLst/>
              <a:ahLst/>
              <a:cxnLst/>
              <a:rect r="r" b="b" t="t" l="l"/>
              <a:pathLst>
                <a:path h="281063" w="2000630">
                  <a:moveTo>
                    <a:pt x="27427" y="0"/>
                  </a:moveTo>
                  <a:lnTo>
                    <a:pt x="1973203" y="0"/>
                  </a:lnTo>
                  <a:cubicBezTo>
                    <a:pt x="1988351" y="0"/>
                    <a:pt x="2000630" y="12280"/>
                    <a:pt x="2000630" y="27427"/>
                  </a:cubicBezTo>
                  <a:lnTo>
                    <a:pt x="2000630" y="253636"/>
                  </a:lnTo>
                  <a:cubicBezTo>
                    <a:pt x="2000630" y="260910"/>
                    <a:pt x="1997741" y="267886"/>
                    <a:pt x="1992597" y="273030"/>
                  </a:cubicBezTo>
                  <a:cubicBezTo>
                    <a:pt x="1987453" y="278173"/>
                    <a:pt x="1980477" y="281063"/>
                    <a:pt x="1973203" y="281063"/>
                  </a:cubicBezTo>
                  <a:lnTo>
                    <a:pt x="27427" y="281063"/>
                  </a:lnTo>
                  <a:cubicBezTo>
                    <a:pt x="12280" y="281063"/>
                    <a:pt x="0" y="268784"/>
                    <a:pt x="0" y="253636"/>
                  </a:cubicBezTo>
                  <a:lnTo>
                    <a:pt x="0" y="27427"/>
                  </a:lnTo>
                  <a:cubicBezTo>
                    <a:pt x="0" y="12280"/>
                    <a:pt x="12280" y="0"/>
                    <a:pt x="27427" y="0"/>
                  </a:cubicBezTo>
                  <a:close/>
                </a:path>
              </a:pathLst>
            </a:custGeom>
            <a:solidFill>
              <a:srgbClr val="489EB4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000630" cy="319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5099489" y="6089785"/>
            <a:ext cx="10351908" cy="65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32"/>
              </a:lnSpc>
            </a:pPr>
            <a:r>
              <a:rPr lang="en-US" b="true" sz="1880" spc="112">
                <a:solidFill>
                  <a:srgbClr val="FFFEFE"/>
                </a:solidFill>
                <a:latin typeface="Inter Medium"/>
                <a:ea typeface="Inter Medium"/>
                <a:cs typeface="Inter Medium"/>
                <a:sym typeface="Inter Medium"/>
              </a:rPr>
              <a:t>- Comunicación Abierta y Constante: Uso de canales accesibles para mantener a las familias informadas y conectadas.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220520" y="5768188"/>
            <a:ext cx="1665533" cy="1665533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9EB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502353" y="6144203"/>
            <a:ext cx="1101867" cy="91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3"/>
              </a:lnSpc>
            </a:pPr>
            <a:r>
              <a:rPr lang="en-US" b="true" sz="5936" spc="-207">
                <a:solidFill>
                  <a:srgbClr val="FFFEFE"/>
                </a:solidFill>
                <a:latin typeface="Inter Bold"/>
                <a:ea typeface="Inter Bold"/>
                <a:cs typeface="Inter Bold"/>
                <a:sym typeface="Inter Bold"/>
              </a:rPr>
              <a:t>02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4212077" y="7729203"/>
            <a:ext cx="11855402" cy="1665533"/>
            <a:chOff x="0" y="0"/>
            <a:chExt cx="2000630" cy="28106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000630" cy="281063"/>
            </a:xfrm>
            <a:custGeom>
              <a:avLst/>
              <a:gdLst/>
              <a:ahLst/>
              <a:cxnLst/>
              <a:rect r="r" b="b" t="t" l="l"/>
              <a:pathLst>
                <a:path h="281063" w="2000630">
                  <a:moveTo>
                    <a:pt x="27427" y="0"/>
                  </a:moveTo>
                  <a:lnTo>
                    <a:pt x="1973203" y="0"/>
                  </a:lnTo>
                  <a:cubicBezTo>
                    <a:pt x="1988351" y="0"/>
                    <a:pt x="2000630" y="12280"/>
                    <a:pt x="2000630" y="27427"/>
                  </a:cubicBezTo>
                  <a:lnTo>
                    <a:pt x="2000630" y="253636"/>
                  </a:lnTo>
                  <a:cubicBezTo>
                    <a:pt x="2000630" y="260910"/>
                    <a:pt x="1997741" y="267886"/>
                    <a:pt x="1992597" y="273030"/>
                  </a:cubicBezTo>
                  <a:cubicBezTo>
                    <a:pt x="1987453" y="278173"/>
                    <a:pt x="1980477" y="281063"/>
                    <a:pt x="1973203" y="281063"/>
                  </a:cubicBezTo>
                  <a:lnTo>
                    <a:pt x="27427" y="281063"/>
                  </a:lnTo>
                  <a:cubicBezTo>
                    <a:pt x="12280" y="281063"/>
                    <a:pt x="0" y="268784"/>
                    <a:pt x="0" y="253636"/>
                  </a:cubicBezTo>
                  <a:lnTo>
                    <a:pt x="0" y="27427"/>
                  </a:lnTo>
                  <a:cubicBezTo>
                    <a:pt x="0" y="12280"/>
                    <a:pt x="12280" y="0"/>
                    <a:pt x="27427" y="0"/>
                  </a:cubicBezTo>
                  <a:close/>
                </a:path>
              </a:pathLst>
            </a:custGeom>
            <a:solidFill>
              <a:srgbClr val="6AB9C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2000630" cy="319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099489" y="8050800"/>
            <a:ext cx="10351908" cy="65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32"/>
              </a:lnSpc>
            </a:pPr>
            <a:r>
              <a:rPr lang="en-US" b="true" sz="1880" spc="112">
                <a:solidFill>
                  <a:srgbClr val="FFFEFE"/>
                </a:solidFill>
                <a:latin typeface="Inter Medium"/>
                <a:ea typeface="Inter Medium"/>
                <a:cs typeface="Inter Medium"/>
                <a:sym typeface="Inter Medium"/>
              </a:rPr>
              <a:t>- Colaboración Comunidad-Escuela: Creación de redes de apoyo que incluyan a la comunidad local y servicios de apoyo.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2220520" y="7729203"/>
            <a:ext cx="1665533" cy="1665533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9CD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2502353" y="8105218"/>
            <a:ext cx="1101867" cy="91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3"/>
              </a:lnSpc>
            </a:pPr>
            <a:r>
              <a:rPr lang="en-US" b="true" sz="5936" spc="-207">
                <a:solidFill>
                  <a:srgbClr val="FFFEFE"/>
                </a:solidFill>
                <a:latin typeface="Inter Bold"/>
                <a:ea typeface="Inter Bold"/>
                <a:cs typeface="Inter Bold"/>
                <a:sym typeface="Inter Bold"/>
              </a:rPr>
              <a:t>03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48743" y="401884"/>
            <a:ext cx="13467554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5"/>
              </a:lnSpc>
            </a:pPr>
            <a:r>
              <a:rPr lang="en-US" b="true" sz="6500" spc="-182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Apoyo familiar y motivación</a:t>
            </a:r>
          </a:p>
          <a:p>
            <a:pPr algn="ctr" marL="0" indent="0" lvl="0">
              <a:lnSpc>
                <a:spcPts val="7475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672969" y="1621083"/>
            <a:ext cx="11624554" cy="6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b="true" sz="5000">
                <a:solidFill>
                  <a:srgbClr val="8C52FF"/>
                </a:solidFill>
                <a:latin typeface="Inter Medium"/>
                <a:ea typeface="Inter Medium"/>
                <a:cs typeface="Inter Medium"/>
                <a:sym typeface="Inter Medium"/>
              </a:rPr>
              <a:t> Importancia del Apoyo Familiar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522066" y="2506804"/>
            <a:ext cx="12197504" cy="1376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3"/>
              </a:lnSpc>
            </a:pPr>
            <a:r>
              <a:rPr lang="en-US" sz="2399" b="true">
                <a:solidFill>
                  <a:srgbClr val="494949"/>
                </a:solidFill>
                <a:latin typeface="Inter Medium"/>
                <a:ea typeface="Inter Medium"/>
                <a:cs typeface="Inter Medium"/>
                <a:sym typeface="Inter Medium"/>
              </a:rPr>
              <a:t>El apoyo familiar es fundamental para el bienestar emocional y el éxito académico de los estudiantes. Proporciona un entorno seguro que fomenta el aprendizaje y la confianza.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1663167">
            <a:off x="12275989" y="8369338"/>
            <a:ext cx="8398732" cy="6779617"/>
          </a:xfrm>
          <a:custGeom>
            <a:avLst/>
            <a:gdLst/>
            <a:ahLst/>
            <a:cxnLst/>
            <a:rect r="r" b="b" t="t" l="l"/>
            <a:pathLst>
              <a:path h="6779617" w="8398732">
                <a:moveTo>
                  <a:pt x="0" y="0"/>
                </a:moveTo>
                <a:lnTo>
                  <a:pt x="8398732" y="0"/>
                </a:lnTo>
                <a:lnTo>
                  <a:pt x="8398732" y="6779616"/>
                </a:lnTo>
                <a:lnTo>
                  <a:pt x="0" y="6779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663167">
            <a:off x="-3220168" y="-4666804"/>
            <a:ext cx="8398732" cy="6779617"/>
          </a:xfrm>
          <a:custGeom>
            <a:avLst/>
            <a:gdLst/>
            <a:ahLst/>
            <a:cxnLst/>
            <a:rect r="r" b="b" t="t" l="l"/>
            <a:pathLst>
              <a:path h="6779617" w="8398732">
                <a:moveTo>
                  <a:pt x="0" y="0"/>
                </a:moveTo>
                <a:lnTo>
                  <a:pt x="8398733" y="0"/>
                </a:lnTo>
                <a:lnTo>
                  <a:pt x="8398733" y="6779616"/>
                </a:lnTo>
                <a:lnTo>
                  <a:pt x="0" y="6779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331723" y="4251173"/>
            <a:ext cx="11624554" cy="6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b="true" sz="5000">
                <a:solidFill>
                  <a:srgbClr val="CF0909"/>
                </a:solidFill>
                <a:latin typeface="Inter Medium"/>
                <a:ea typeface="Inter Medium"/>
                <a:cs typeface="Inter Medium"/>
                <a:sym typeface="Inter Medium"/>
              </a:rPr>
              <a:t>Tipos de Apoyo Familiar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79199" y="5589242"/>
            <a:ext cx="5085734" cy="2309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43"/>
              </a:lnSpc>
            </a:pPr>
            <a:r>
              <a:rPr lang="en-US" b="true" sz="2399">
                <a:solidFill>
                  <a:srgbClr val="494949"/>
                </a:solidFill>
                <a:latin typeface="Inter Medium"/>
                <a:ea typeface="Inter Medium"/>
                <a:cs typeface="Inter Medium"/>
                <a:sym typeface="Inter Medium"/>
              </a:rPr>
              <a:t>1. Apoyo Emocional: Incluye comprensión, empatía y atención a las necesidades emocionales del estudiante, lo cual es vital para su autoestima y motivación.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868822" y="5589242"/>
            <a:ext cx="5085734" cy="2309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43"/>
              </a:lnSpc>
            </a:pPr>
            <a:r>
              <a:rPr lang="en-US" b="true" sz="2399">
                <a:solidFill>
                  <a:srgbClr val="494949"/>
                </a:solidFill>
                <a:latin typeface="Inter Medium"/>
                <a:ea typeface="Inter Medium"/>
                <a:cs typeface="Inter Medium"/>
                <a:sym typeface="Inter Medium"/>
              </a:rPr>
              <a:t>2. Apoyo Académico: Involucra la supervisión de tareas, ayuda con los deberes y el incentivo para participar en actividades académicas.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54656" y="5589242"/>
            <a:ext cx="5085734" cy="1842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43"/>
              </a:lnSpc>
            </a:pPr>
            <a:r>
              <a:rPr lang="en-US" b="true" sz="2399">
                <a:solidFill>
                  <a:srgbClr val="494949"/>
                </a:solidFill>
                <a:latin typeface="Inter Medium"/>
                <a:ea typeface="Inter Medium"/>
                <a:cs typeface="Inter Medium"/>
                <a:sym typeface="Inter Medium"/>
              </a:rPr>
              <a:t>3. Apoyo Material: Provisión de recursos necesarios como libros, tecnología y un espacio adecuado para el estudio.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51865" y="2343546"/>
            <a:ext cx="7636135" cy="5927550"/>
          </a:xfrm>
          <a:custGeom>
            <a:avLst/>
            <a:gdLst/>
            <a:ahLst/>
            <a:cxnLst/>
            <a:rect r="r" b="b" t="t" l="l"/>
            <a:pathLst>
              <a:path h="5927550" w="7636135">
                <a:moveTo>
                  <a:pt x="0" y="0"/>
                </a:moveTo>
                <a:lnTo>
                  <a:pt x="7636135" y="0"/>
                </a:lnTo>
                <a:lnTo>
                  <a:pt x="7636135" y="5927550"/>
                </a:lnTo>
                <a:lnTo>
                  <a:pt x="0" y="5927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238876" y="401955"/>
            <a:ext cx="10829978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spc="-117" b="true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Relación entre Apoyo Familiar y Motivación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58238" y="1325006"/>
            <a:ext cx="9635934" cy="1018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659"/>
              </a:lnSpc>
            </a:pPr>
            <a:r>
              <a:rPr lang="en-US" b="true" sz="1899" spc="113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Motivación Intrínseca: Un entorno familiar que valora el aprendizaje por sí mismo puede fomentar el interés genuino y la pasión por el conocimiento.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1663167">
            <a:off x="12275989" y="8369338"/>
            <a:ext cx="8398732" cy="6779617"/>
          </a:xfrm>
          <a:custGeom>
            <a:avLst/>
            <a:gdLst/>
            <a:ahLst/>
            <a:cxnLst/>
            <a:rect r="r" b="b" t="t" l="l"/>
            <a:pathLst>
              <a:path h="6779617" w="8398732">
                <a:moveTo>
                  <a:pt x="0" y="0"/>
                </a:moveTo>
                <a:lnTo>
                  <a:pt x="8398732" y="0"/>
                </a:lnTo>
                <a:lnTo>
                  <a:pt x="8398732" y="6779616"/>
                </a:lnTo>
                <a:lnTo>
                  <a:pt x="0" y="6779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663167">
            <a:off x="-3220168" y="-4666804"/>
            <a:ext cx="8398732" cy="6779617"/>
          </a:xfrm>
          <a:custGeom>
            <a:avLst/>
            <a:gdLst/>
            <a:ahLst/>
            <a:cxnLst/>
            <a:rect r="r" b="b" t="t" l="l"/>
            <a:pathLst>
              <a:path h="6779617" w="8398732">
                <a:moveTo>
                  <a:pt x="0" y="0"/>
                </a:moveTo>
                <a:lnTo>
                  <a:pt x="8398733" y="0"/>
                </a:lnTo>
                <a:lnTo>
                  <a:pt x="8398733" y="6779616"/>
                </a:lnTo>
                <a:lnTo>
                  <a:pt x="0" y="6779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58238" y="2638821"/>
            <a:ext cx="8481440" cy="1018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659"/>
              </a:lnSpc>
            </a:pPr>
            <a:r>
              <a:rPr lang="en-US" b="true" sz="1899" spc="113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- Motivación Extrínseca: Las recompensas y el reconocimiento de los logros por parte de la familia pueden impulsar la motivación para alcanzar metas específicas.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4019988"/>
            <a:ext cx="10829978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spc="-117" b="true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Influencia del Estilo Parental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810760"/>
            <a:ext cx="7221240" cy="675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659"/>
              </a:lnSpc>
            </a:pPr>
            <a:r>
              <a:rPr lang="en-US" b="true" sz="1899" spc="113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El estilo de crianza afecta cómo los estudiantes perciben el apoyo y desarrollan su motivación: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648325"/>
            <a:ext cx="7221240" cy="1018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659"/>
              </a:lnSpc>
            </a:pPr>
            <a:r>
              <a:rPr lang="en-US" b="true" sz="1899" spc="113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- Estilo Autoritativo: Combina altas expectativas con apoyo emocional, promoviendo la autonomía y el rendimiento académico.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9199" y="6828790"/>
            <a:ext cx="7221240" cy="1018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659"/>
              </a:lnSpc>
            </a:pPr>
            <a:r>
              <a:rPr lang="en-US" b="true" sz="1899" spc="113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- Estilo Permisivo o Autoritario: Puede llevar a una motivación desbalanceada, afectando la autoconfianza y el sentido de responsabilidad.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72348" y="1242711"/>
            <a:ext cx="12543303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5"/>
              </a:lnSpc>
            </a:pPr>
            <a:r>
              <a:rPr lang="en-US" b="true" sz="6500" spc="-182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Estrategias para Fortalecer el Apoyo Familiar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75315" y="4476976"/>
            <a:ext cx="5031103" cy="4405388"/>
            <a:chOff x="0" y="0"/>
            <a:chExt cx="812800" cy="7117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713"/>
            </a:xfrm>
            <a:custGeom>
              <a:avLst/>
              <a:gdLst/>
              <a:ahLst/>
              <a:cxnLst/>
              <a:rect r="r" b="b" t="t" l="l"/>
              <a:pathLst>
                <a:path h="711713" w="812800">
                  <a:moveTo>
                    <a:pt x="64630" y="0"/>
                  </a:moveTo>
                  <a:lnTo>
                    <a:pt x="748170" y="0"/>
                  </a:lnTo>
                  <a:cubicBezTo>
                    <a:pt x="765311" y="0"/>
                    <a:pt x="781750" y="6809"/>
                    <a:pt x="793870" y="18930"/>
                  </a:cubicBezTo>
                  <a:cubicBezTo>
                    <a:pt x="805991" y="31050"/>
                    <a:pt x="812800" y="47489"/>
                    <a:pt x="812800" y="64630"/>
                  </a:cubicBezTo>
                  <a:lnTo>
                    <a:pt x="812800" y="647083"/>
                  </a:lnTo>
                  <a:cubicBezTo>
                    <a:pt x="812800" y="682777"/>
                    <a:pt x="783864" y="711713"/>
                    <a:pt x="748170" y="711713"/>
                  </a:cubicBezTo>
                  <a:lnTo>
                    <a:pt x="64630" y="711713"/>
                  </a:lnTo>
                  <a:cubicBezTo>
                    <a:pt x="47489" y="711713"/>
                    <a:pt x="31050" y="704903"/>
                    <a:pt x="18930" y="692783"/>
                  </a:cubicBezTo>
                  <a:cubicBezTo>
                    <a:pt x="6809" y="680662"/>
                    <a:pt x="0" y="664224"/>
                    <a:pt x="0" y="647083"/>
                  </a:cubicBezTo>
                  <a:lnTo>
                    <a:pt x="0" y="64630"/>
                  </a:lnTo>
                  <a:cubicBezTo>
                    <a:pt x="0" y="47489"/>
                    <a:pt x="6809" y="31050"/>
                    <a:pt x="18930" y="18930"/>
                  </a:cubicBezTo>
                  <a:cubicBezTo>
                    <a:pt x="31050" y="6809"/>
                    <a:pt x="47489" y="0"/>
                    <a:pt x="6463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74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628448" y="4476976"/>
            <a:ext cx="5031103" cy="4405388"/>
            <a:chOff x="0" y="0"/>
            <a:chExt cx="812800" cy="7117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711713"/>
            </a:xfrm>
            <a:custGeom>
              <a:avLst/>
              <a:gdLst/>
              <a:ahLst/>
              <a:cxnLst/>
              <a:rect r="r" b="b" t="t" l="l"/>
              <a:pathLst>
                <a:path h="711713" w="812800">
                  <a:moveTo>
                    <a:pt x="64630" y="0"/>
                  </a:moveTo>
                  <a:lnTo>
                    <a:pt x="748170" y="0"/>
                  </a:lnTo>
                  <a:cubicBezTo>
                    <a:pt x="765311" y="0"/>
                    <a:pt x="781750" y="6809"/>
                    <a:pt x="793870" y="18930"/>
                  </a:cubicBezTo>
                  <a:cubicBezTo>
                    <a:pt x="805991" y="31050"/>
                    <a:pt x="812800" y="47489"/>
                    <a:pt x="812800" y="64630"/>
                  </a:cubicBezTo>
                  <a:lnTo>
                    <a:pt x="812800" y="647083"/>
                  </a:lnTo>
                  <a:cubicBezTo>
                    <a:pt x="812800" y="682777"/>
                    <a:pt x="783864" y="711713"/>
                    <a:pt x="748170" y="711713"/>
                  </a:cubicBezTo>
                  <a:lnTo>
                    <a:pt x="64630" y="711713"/>
                  </a:lnTo>
                  <a:cubicBezTo>
                    <a:pt x="47489" y="711713"/>
                    <a:pt x="31050" y="704903"/>
                    <a:pt x="18930" y="692783"/>
                  </a:cubicBezTo>
                  <a:cubicBezTo>
                    <a:pt x="6809" y="680662"/>
                    <a:pt x="0" y="664224"/>
                    <a:pt x="0" y="647083"/>
                  </a:cubicBezTo>
                  <a:lnTo>
                    <a:pt x="0" y="64630"/>
                  </a:lnTo>
                  <a:cubicBezTo>
                    <a:pt x="0" y="47489"/>
                    <a:pt x="6809" y="31050"/>
                    <a:pt x="18930" y="18930"/>
                  </a:cubicBezTo>
                  <a:cubicBezTo>
                    <a:pt x="31050" y="6809"/>
                    <a:pt x="47489" y="0"/>
                    <a:pt x="64630" y="0"/>
                  </a:cubicBezTo>
                  <a:close/>
                </a:path>
              </a:pathLst>
            </a:custGeom>
            <a:solidFill>
              <a:srgbClr val="489EB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74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081582" y="4476976"/>
            <a:ext cx="5031103" cy="4405388"/>
            <a:chOff x="0" y="0"/>
            <a:chExt cx="812800" cy="7117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11713"/>
            </a:xfrm>
            <a:custGeom>
              <a:avLst/>
              <a:gdLst/>
              <a:ahLst/>
              <a:cxnLst/>
              <a:rect r="r" b="b" t="t" l="l"/>
              <a:pathLst>
                <a:path h="711713" w="812800">
                  <a:moveTo>
                    <a:pt x="64630" y="0"/>
                  </a:moveTo>
                  <a:lnTo>
                    <a:pt x="748170" y="0"/>
                  </a:lnTo>
                  <a:cubicBezTo>
                    <a:pt x="765311" y="0"/>
                    <a:pt x="781750" y="6809"/>
                    <a:pt x="793870" y="18930"/>
                  </a:cubicBezTo>
                  <a:cubicBezTo>
                    <a:pt x="805991" y="31050"/>
                    <a:pt x="812800" y="47489"/>
                    <a:pt x="812800" y="64630"/>
                  </a:cubicBezTo>
                  <a:lnTo>
                    <a:pt x="812800" y="647083"/>
                  </a:lnTo>
                  <a:cubicBezTo>
                    <a:pt x="812800" y="682777"/>
                    <a:pt x="783864" y="711713"/>
                    <a:pt x="748170" y="711713"/>
                  </a:cubicBezTo>
                  <a:lnTo>
                    <a:pt x="64630" y="711713"/>
                  </a:lnTo>
                  <a:cubicBezTo>
                    <a:pt x="47489" y="711713"/>
                    <a:pt x="31050" y="704903"/>
                    <a:pt x="18930" y="692783"/>
                  </a:cubicBezTo>
                  <a:cubicBezTo>
                    <a:pt x="6809" y="680662"/>
                    <a:pt x="0" y="664224"/>
                    <a:pt x="0" y="647083"/>
                  </a:cubicBezTo>
                  <a:lnTo>
                    <a:pt x="0" y="64630"/>
                  </a:lnTo>
                  <a:cubicBezTo>
                    <a:pt x="0" y="47489"/>
                    <a:pt x="6809" y="31050"/>
                    <a:pt x="18930" y="18930"/>
                  </a:cubicBezTo>
                  <a:cubicBezTo>
                    <a:pt x="31050" y="6809"/>
                    <a:pt x="47489" y="0"/>
                    <a:pt x="6463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749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933280" y="3719389"/>
            <a:ext cx="1515173" cy="1515173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688473" y="4060599"/>
            <a:ext cx="2004787" cy="82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-1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01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386414" y="3719389"/>
            <a:ext cx="1515173" cy="151517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9EB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8141607" y="4060599"/>
            <a:ext cx="2004787" cy="82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-1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02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3920071" y="3719389"/>
            <a:ext cx="1515173" cy="1515173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3675264" y="4060599"/>
            <a:ext cx="2004787" cy="823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-1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03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44817" y="5499202"/>
            <a:ext cx="3692099" cy="1901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</a:pPr>
            <a:r>
              <a:rPr lang="en-US" b="true" sz="1963" spc="11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 Comunicación Abierta: Fomentar un diálogo constante y honesto sobre experiencias y expectativas académicas.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97951" y="5499202"/>
            <a:ext cx="3692099" cy="1517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</a:pPr>
            <a:r>
              <a:rPr lang="en-US" b="true" sz="1963" spc="11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- Participación Activa: Involucrarse en actividades escolares y mostrar interés en el progreso educativo.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831608" y="5499202"/>
            <a:ext cx="3692099" cy="1517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</a:pPr>
            <a:r>
              <a:rPr lang="en-US" b="true" sz="1963" spc="117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- Refuerzo Positivo: Celebrar los logros y esfuerzos, no solo los resultados.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7" t="-22212" r="-3346" b="-233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15089" y="726282"/>
            <a:ext cx="7493652" cy="284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75"/>
              </a:lnSpc>
            </a:pPr>
            <a:r>
              <a:rPr lang="en-US" sz="6500" spc="-182" b="true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Impacto de la estructura familiar</a:t>
            </a:r>
          </a:p>
          <a:p>
            <a:pPr algn="l">
              <a:lnSpc>
                <a:spcPts val="7475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409700" y="4907318"/>
            <a:ext cx="7221240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9"/>
              </a:lnSpc>
            </a:pPr>
            <a:r>
              <a:rPr lang="en-US" b="true" sz="2199" spc="131">
                <a:solidFill>
                  <a:srgbClr val="494949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La estructura familiar se refiere a la composición y organización de los miembros de una familia, incluyendo familias nucleares, monoparentales, extendidas, reconstituidas, entre otras.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09700" y="3221521"/>
            <a:ext cx="7493652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4"/>
              </a:lnSpc>
            </a:pPr>
            <a:r>
              <a:rPr lang="en-US" sz="4500" spc="-126" b="true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Definición de Estructura Familiar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1520331" y="3635448"/>
            <a:ext cx="5738969" cy="1971640"/>
            <a:chOff x="0" y="0"/>
            <a:chExt cx="1803504" cy="6195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03504" cy="619599"/>
            </a:xfrm>
            <a:custGeom>
              <a:avLst/>
              <a:gdLst/>
              <a:ahLst/>
              <a:cxnLst/>
              <a:rect r="r" b="b" t="t" l="l"/>
              <a:pathLst>
                <a:path h="619599" w="1803504">
                  <a:moveTo>
                    <a:pt x="20235" y="0"/>
                  </a:moveTo>
                  <a:lnTo>
                    <a:pt x="1783269" y="0"/>
                  </a:lnTo>
                  <a:cubicBezTo>
                    <a:pt x="1794445" y="0"/>
                    <a:pt x="1803504" y="9060"/>
                    <a:pt x="1803504" y="20235"/>
                  </a:cubicBezTo>
                  <a:lnTo>
                    <a:pt x="1803504" y="599364"/>
                  </a:lnTo>
                  <a:cubicBezTo>
                    <a:pt x="1803504" y="610540"/>
                    <a:pt x="1794445" y="619599"/>
                    <a:pt x="1783269" y="619599"/>
                  </a:cubicBezTo>
                  <a:lnTo>
                    <a:pt x="20235" y="619599"/>
                  </a:lnTo>
                  <a:cubicBezTo>
                    <a:pt x="9060" y="619599"/>
                    <a:pt x="0" y="610540"/>
                    <a:pt x="0" y="599364"/>
                  </a:cubicBezTo>
                  <a:lnTo>
                    <a:pt x="0" y="20235"/>
                  </a:lnTo>
                  <a:cubicBezTo>
                    <a:pt x="0" y="9060"/>
                    <a:pt x="9060" y="0"/>
                    <a:pt x="20235" y="0"/>
                  </a:cubicBezTo>
                  <a:close/>
                </a:path>
              </a:pathLst>
            </a:custGeom>
            <a:solidFill>
              <a:srgbClr val="489EB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0"/>
              <a:ext cx="1803504" cy="5243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89791" y="1785093"/>
            <a:ext cx="1502125" cy="150212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AB9C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520331" y="1315816"/>
            <a:ext cx="5738969" cy="1971402"/>
            <a:chOff x="0" y="0"/>
            <a:chExt cx="1803504" cy="61952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03504" cy="619525"/>
            </a:xfrm>
            <a:custGeom>
              <a:avLst/>
              <a:gdLst/>
              <a:ahLst/>
              <a:cxnLst/>
              <a:rect r="r" b="b" t="t" l="l"/>
              <a:pathLst>
                <a:path h="619525" w="1803504">
                  <a:moveTo>
                    <a:pt x="20235" y="0"/>
                  </a:moveTo>
                  <a:lnTo>
                    <a:pt x="1783269" y="0"/>
                  </a:lnTo>
                  <a:cubicBezTo>
                    <a:pt x="1794445" y="0"/>
                    <a:pt x="1803504" y="9060"/>
                    <a:pt x="1803504" y="20235"/>
                  </a:cubicBezTo>
                  <a:lnTo>
                    <a:pt x="1803504" y="599289"/>
                  </a:lnTo>
                  <a:cubicBezTo>
                    <a:pt x="1803504" y="610465"/>
                    <a:pt x="1794445" y="619525"/>
                    <a:pt x="1783269" y="619525"/>
                  </a:cubicBezTo>
                  <a:lnTo>
                    <a:pt x="20235" y="619525"/>
                  </a:lnTo>
                  <a:cubicBezTo>
                    <a:pt x="9060" y="619525"/>
                    <a:pt x="0" y="610465"/>
                    <a:pt x="0" y="599289"/>
                  </a:cubicBezTo>
                  <a:lnTo>
                    <a:pt x="0" y="20235"/>
                  </a:lnTo>
                  <a:cubicBezTo>
                    <a:pt x="0" y="9060"/>
                    <a:pt x="9060" y="0"/>
                    <a:pt x="20235" y="0"/>
                  </a:cubicBezTo>
                  <a:close/>
                </a:path>
              </a:pathLst>
            </a:custGeom>
            <a:solidFill>
              <a:srgbClr val="6AB9C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95250"/>
              <a:ext cx="1803504" cy="524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520331" y="5959513"/>
            <a:ext cx="5738969" cy="1934545"/>
            <a:chOff x="0" y="0"/>
            <a:chExt cx="1803504" cy="60794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03504" cy="607942"/>
            </a:xfrm>
            <a:custGeom>
              <a:avLst/>
              <a:gdLst/>
              <a:ahLst/>
              <a:cxnLst/>
              <a:rect r="r" b="b" t="t" l="l"/>
              <a:pathLst>
                <a:path h="607942" w="1803504">
                  <a:moveTo>
                    <a:pt x="20235" y="0"/>
                  </a:moveTo>
                  <a:lnTo>
                    <a:pt x="1783269" y="0"/>
                  </a:lnTo>
                  <a:cubicBezTo>
                    <a:pt x="1794445" y="0"/>
                    <a:pt x="1803504" y="9060"/>
                    <a:pt x="1803504" y="20235"/>
                  </a:cubicBezTo>
                  <a:lnTo>
                    <a:pt x="1803504" y="587707"/>
                  </a:lnTo>
                  <a:cubicBezTo>
                    <a:pt x="1803504" y="598883"/>
                    <a:pt x="1794445" y="607942"/>
                    <a:pt x="1783269" y="607942"/>
                  </a:cubicBezTo>
                  <a:lnTo>
                    <a:pt x="20235" y="607942"/>
                  </a:lnTo>
                  <a:cubicBezTo>
                    <a:pt x="9060" y="607942"/>
                    <a:pt x="0" y="598883"/>
                    <a:pt x="0" y="587707"/>
                  </a:cubicBezTo>
                  <a:lnTo>
                    <a:pt x="0" y="20235"/>
                  </a:lnTo>
                  <a:cubicBezTo>
                    <a:pt x="0" y="9060"/>
                    <a:pt x="9060" y="0"/>
                    <a:pt x="20235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95250"/>
              <a:ext cx="1803504" cy="5126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2028747" y="3774486"/>
            <a:ext cx="4722138" cy="1468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59"/>
              </a:lnSpc>
            </a:pPr>
            <a:r>
              <a:rPr lang="en-US" b="true" sz="1849" spc="-3">
                <a:solidFill>
                  <a:srgbClr val="FFFEFE"/>
                </a:solidFill>
                <a:latin typeface="Inter Medium"/>
                <a:ea typeface="Inter Medium"/>
                <a:cs typeface="Inter Medium"/>
                <a:sym typeface="Inter Medium"/>
              </a:rPr>
              <a:t>2. Familia Monoparental: Un solo progenitor cría a los hijos. Puede enfrentar desafíos económicos y emocionales adicionales.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028747" y="1473684"/>
            <a:ext cx="4722138" cy="1468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59"/>
              </a:lnSpc>
            </a:pPr>
            <a:r>
              <a:rPr lang="en-US" b="true" sz="1849" spc="-3">
                <a:solidFill>
                  <a:srgbClr val="FFFEFE"/>
                </a:solidFill>
                <a:latin typeface="Inter Medium"/>
                <a:ea typeface="Inter Medium"/>
                <a:cs typeface="Inter Medium"/>
                <a:sym typeface="Inter Medium"/>
              </a:rPr>
              <a:t>1. Familia Nuclear: Conformada por dos padres y sus hijos. Es tradicionalmente considerada como el modelo ideal por su estabilidad y recursos compartidos.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028747" y="6092863"/>
            <a:ext cx="4722138" cy="1468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59"/>
              </a:lnSpc>
            </a:pPr>
            <a:r>
              <a:rPr lang="en-US" b="true" sz="1849" spc="-3">
                <a:solidFill>
                  <a:srgbClr val="FFFEFE"/>
                </a:solidFill>
                <a:latin typeface="Inter Medium"/>
                <a:ea typeface="Inter Medium"/>
                <a:cs typeface="Inter Medium"/>
                <a:sym typeface="Inter Medium"/>
              </a:rPr>
              <a:t>3. Familia Extendida: Incluye parientes adicionales como abuelos, tíos y primos que residen juntos o mantienen una relación cercana.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31871" y="2123282"/>
            <a:ext cx="1417965" cy="816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4"/>
              </a:lnSpc>
            </a:pPr>
            <a:r>
              <a:rPr lang="en-US" b="true" sz="5354" spc="-187">
                <a:solidFill>
                  <a:srgbClr val="FFFEFE"/>
                </a:solidFill>
                <a:latin typeface="Inter Bold"/>
                <a:ea typeface="Inter Bold"/>
                <a:cs typeface="Inter Bold"/>
                <a:sym typeface="Inter Bold"/>
              </a:rPr>
              <a:t>01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9789791" y="3794434"/>
            <a:ext cx="1502125" cy="1502125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9EB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9789791" y="4020643"/>
            <a:ext cx="1417965" cy="816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4"/>
              </a:lnSpc>
            </a:pPr>
            <a:r>
              <a:rPr lang="en-US" b="true" sz="5354" spc="-187">
                <a:solidFill>
                  <a:srgbClr val="FFFEFE"/>
                </a:solidFill>
                <a:latin typeface="Inter Bold"/>
                <a:ea typeface="Inter Bold"/>
                <a:cs typeface="Inter Bold"/>
                <a:sym typeface="Inter Bold"/>
              </a:rPr>
              <a:t>02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9831871" y="6039509"/>
            <a:ext cx="1502125" cy="1502125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9831871" y="6377698"/>
            <a:ext cx="1417965" cy="816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4"/>
              </a:lnSpc>
            </a:pPr>
            <a:r>
              <a:rPr lang="en-US" b="true" sz="5354" spc="-187">
                <a:solidFill>
                  <a:srgbClr val="FFFEFE"/>
                </a:solidFill>
                <a:latin typeface="Inter Bold"/>
                <a:ea typeface="Inter Bold"/>
                <a:cs typeface="Inter Bold"/>
                <a:sym typeface="Inter Bold"/>
              </a:rPr>
              <a:t>03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704364" y="373857"/>
            <a:ext cx="8583636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4"/>
              </a:lnSpc>
            </a:pPr>
            <a:r>
              <a:rPr lang="en-US" sz="4500" spc="-126" b="true">
                <a:solidFill>
                  <a:srgbClr val="494949"/>
                </a:solidFill>
                <a:latin typeface="Inter Bold"/>
                <a:ea typeface="Inter Bold"/>
                <a:cs typeface="Inter Bold"/>
                <a:sym typeface="Inter Bold"/>
              </a:rPr>
              <a:t>Tipos de Estructuras Familiares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9831871" y="8284583"/>
            <a:ext cx="1502125" cy="1502125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9873951" y="8622773"/>
            <a:ext cx="1417965" cy="816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4"/>
              </a:lnSpc>
            </a:pPr>
            <a:r>
              <a:rPr lang="en-US" b="true" sz="5354" spc="-187">
                <a:solidFill>
                  <a:srgbClr val="FFFEFE"/>
                </a:solidFill>
                <a:latin typeface="Inter Bold"/>
                <a:ea typeface="Inter Bold"/>
                <a:cs typeface="Inter Bold"/>
                <a:sym typeface="Inter Bold"/>
              </a:rPr>
              <a:t>04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1520331" y="8170283"/>
            <a:ext cx="5738969" cy="1934545"/>
            <a:chOff x="0" y="0"/>
            <a:chExt cx="1803504" cy="60794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803504" cy="607942"/>
            </a:xfrm>
            <a:custGeom>
              <a:avLst/>
              <a:gdLst/>
              <a:ahLst/>
              <a:cxnLst/>
              <a:rect r="r" b="b" t="t" l="l"/>
              <a:pathLst>
                <a:path h="607942" w="1803504">
                  <a:moveTo>
                    <a:pt x="20235" y="0"/>
                  </a:moveTo>
                  <a:lnTo>
                    <a:pt x="1783269" y="0"/>
                  </a:lnTo>
                  <a:cubicBezTo>
                    <a:pt x="1794445" y="0"/>
                    <a:pt x="1803504" y="9060"/>
                    <a:pt x="1803504" y="20235"/>
                  </a:cubicBezTo>
                  <a:lnTo>
                    <a:pt x="1803504" y="587707"/>
                  </a:lnTo>
                  <a:cubicBezTo>
                    <a:pt x="1803504" y="598883"/>
                    <a:pt x="1794445" y="607942"/>
                    <a:pt x="1783269" y="607942"/>
                  </a:cubicBezTo>
                  <a:lnTo>
                    <a:pt x="20235" y="607942"/>
                  </a:lnTo>
                  <a:cubicBezTo>
                    <a:pt x="9060" y="607942"/>
                    <a:pt x="0" y="598883"/>
                    <a:pt x="0" y="587707"/>
                  </a:cubicBezTo>
                  <a:lnTo>
                    <a:pt x="0" y="20235"/>
                  </a:lnTo>
                  <a:cubicBezTo>
                    <a:pt x="0" y="9060"/>
                    <a:pt x="9060" y="0"/>
                    <a:pt x="20235" y="0"/>
                  </a:cubicBezTo>
                  <a:close/>
                </a:path>
              </a:pathLst>
            </a:custGeom>
            <a:solidFill>
              <a:srgbClr val="84B2B0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95250"/>
              <a:ext cx="1803504" cy="5126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2028747" y="8365386"/>
            <a:ext cx="4722138" cy="1468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59"/>
              </a:lnSpc>
            </a:pPr>
            <a:r>
              <a:rPr lang="en-US" b="true" sz="1849" spc="-3">
                <a:solidFill>
                  <a:srgbClr val="FFFEFE"/>
                </a:solidFill>
                <a:latin typeface="Inter Medium"/>
                <a:ea typeface="Inter Medium"/>
                <a:cs typeface="Inter Medium"/>
                <a:sym typeface="Inter Medium"/>
              </a:rPr>
              <a:t>4. Familia Reconstituida: Formada por la unión de dos familias tras un divorcio o viudez, incorporando padrastros y hermanastros.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DAGQZQFYo9k</dc:identifier>
  <dcterms:modified xsi:type="dcterms:W3CDTF">2011-08-01T06:04:30Z</dcterms:modified>
  <cp:revision>1</cp:revision>
  <dc:title>FAMILIA Y COMUNIDAD INPACTO EN LA EDUCACION</dc:title>
</cp:coreProperties>
</file>