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Prata"/>
      <p:regular r:id="rId15"/>
    </p:embeddedFont>
    <p:embeddedFont>
      <p:font typeface="Prata"/>
      <p:regular r:id="rId16"/>
    </p:embeddedFont>
    <p:embeddedFont>
      <p:font typeface="Raleway"/>
      <p:regular r:id="rId17"/>
    </p:embeddedFont>
    <p:embeddedFont>
      <p:font typeface="Raleway"/>
      <p:regular r:id="rId18"/>
    </p:embeddedFont>
    <p:embeddedFont>
      <p:font typeface="Raleway"/>
      <p:regular r:id="rId19"/>
    </p:embeddedFont>
    <p:embeddedFont>
      <p:font typeface="Raleway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380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La Computadora y sus Partes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957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La computadora es una herramienta valiosa que simplifica muchas actividades.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97669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Interpreta y ejecuta comandos para procesar información.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611654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38383C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619274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594747"/>
            <a:ext cx="294477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FCBB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by ESTIVEN MIRANDA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49886"/>
            <a:ext cx="114580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Funciones Principales de la Computadora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988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5" name="Text 2"/>
          <p:cNvSpPr/>
          <p:nvPr/>
        </p:nvSpPr>
        <p:spPr>
          <a:xfrm>
            <a:off x="878860" y="49413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4976693"/>
            <a:ext cx="33404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Operaciones de Entrada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467112"/>
            <a:ext cx="564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Receptora de información.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56884" y="48988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9" name="Text 6"/>
          <p:cNvSpPr/>
          <p:nvPr/>
        </p:nvSpPr>
        <p:spPr>
          <a:xfrm>
            <a:off x="7541955" y="49413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94000" y="497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Cálculo y Lógica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94000" y="5467112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Realiza operaciones y almacenamiento.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2836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3" name="Text 10"/>
          <p:cNvSpPr/>
          <p:nvPr/>
        </p:nvSpPr>
        <p:spPr>
          <a:xfrm>
            <a:off x="878860" y="632614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361509"/>
            <a:ext cx="33217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Procesamiento de Datos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851928"/>
            <a:ext cx="564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Clasifica, ordena, selecciona y automatiza.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456884" y="62836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7" name="Text 14"/>
          <p:cNvSpPr/>
          <p:nvPr/>
        </p:nvSpPr>
        <p:spPr>
          <a:xfrm>
            <a:off x="7541955" y="632614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8194000" y="6361509"/>
            <a:ext cx="30841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Operaciones de Salida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194000" y="6851928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Proporciona resultados de operaciones.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7413"/>
            <a:ext cx="110793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Clasificación de Datos en Computadoras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831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Datos Analógicos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6431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 máquinas conectadas, como temperatura o velocidad.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4045268"/>
            <a:ext cx="3978116" cy="272176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332928" y="24831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Datos Digitales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332928" y="306431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Proporcionados por el usuario, impulsos eléctricos codificados.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28" y="4045268"/>
            <a:ext cx="3978116" cy="272176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872067" y="24831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Datos Híbridos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872067" y="306431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Combinación de analógicos y digitales, convertidos por dispositivos.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067" y="4045268"/>
            <a:ext cx="3978116" cy="2721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0731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Unidad Central de Procesos (UCP)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16503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La UCP es el cerebro de la computadora, procesa toda la información.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378309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Está compuesta por un microprocesador.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4401145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80190" y="5251609"/>
            <a:ext cx="363640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Unidad Aritmético Lógica (UAL)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6280190" y="6096357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Realiza operaciones aritméticas, lógicas y comparaciones.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084" y="4401145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200084" y="5251609"/>
            <a:ext cx="32227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Unidad de Control (UC)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200084" y="5742027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Distribuye procesos a las áreas correspondientes.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6255" y="405646"/>
            <a:ext cx="5711071" cy="461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29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Dispositivos de Entrada y Salida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16255" y="1235393"/>
            <a:ext cx="2111931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Dispositivos de Entrada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516255" y="1613416"/>
            <a:ext cx="6619042" cy="235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Envían datos a la UCP. Ejemplos: teclado, ratón, escáner.</a:t>
            </a:r>
            <a:endParaRPr lang="en-US" sz="11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55" y="2015371"/>
            <a:ext cx="6619042" cy="74361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502723" y="1235393"/>
            <a:ext cx="1945243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Dispositivos de Salida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502723" y="1613416"/>
            <a:ext cx="6619042" cy="235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Reciben información de la computadora. Ejemplos: impresora, monitor.</a:t>
            </a:r>
            <a:endParaRPr lang="en-US" sz="11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23" y="2015371"/>
            <a:ext cx="6619042" cy="68108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731" y="582573"/>
            <a:ext cx="5288637" cy="661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41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Tipos de Memorias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6226731" y="1560909"/>
            <a:ext cx="7663339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Las memorias almacenan datos e instrucciones para la computadora.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6226731" y="2137291"/>
            <a:ext cx="7663339" cy="1218843"/>
          </a:xfrm>
          <a:prstGeom prst="roundRect">
            <a:avLst>
              <a:gd name="adj" fmla="val 2603"/>
            </a:avLst>
          </a:prstGeom>
          <a:solidFill>
            <a:srgbClr val="3A3B3C"/>
          </a:solidFill>
          <a:ln/>
        </p:spPr>
      </p:sp>
      <p:sp>
        <p:nvSpPr>
          <p:cNvPr id="6" name="Text 3"/>
          <p:cNvSpPr/>
          <p:nvPr/>
        </p:nvSpPr>
        <p:spPr>
          <a:xfrm>
            <a:off x="6438186" y="2348746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RAM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6438186" y="2806184"/>
            <a:ext cx="7240429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Volátil, acceso aleatorio. Se pierde al apagar.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26731" y="3567589"/>
            <a:ext cx="7663339" cy="1218843"/>
          </a:xfrm>
          <a:prstGeom prst="roundRect">
            <a:avLst>
              <a:gd name="adj" fmla="val 2603"/>
            </a:avLst>
          </a:prstGeom>
          <a:solidFill>
            <a:srgbClr val="3A3B3C"/>
          </a:solidFill>
          <a:ln/>
        </p:spPr>
      </p:sp>
      <p:sp>
        <p:nvSpPr>
          <p:cNvPr id="9" name="Text 6"/>
          <p:cNvSpPr/>
          <p:nvPr/>
        </p:nvSpPr>
        <p:spPr>
          <a:xfrm>
            <a:off x="6438186" y="3779044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ROM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6438186" y="4236482"/>
            <a:ext cx="7240429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Solo lectura, programas de fábrica. No se puede escribir.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6226731" y="4997887"/>
            <a:ext cx="7663339" cy="1218843"/>
          </a:xfrm>
          <a:prstGeom prst="roundRect">
            <a:avLst>
              <a:gd name="adj" fmla="val 2603"/>
            </a:avLst>
          </a:prstGeom>
          <a:solidFill>
            <a:srgbClr val="3A3B3C"/>
          </a:solidFill>
          <a:ln/>
        </p:spPr>
      </p:sp>
      <p:sp>
        <p:nvSpPr>
          <p:cNvPr id="12" name="Text 9"/>
          <p:cNvSpPr/>
          <p:nvPr/>
        </p:nvSpPr>
        <p:spPr>
          <a:xfrm>
            <a:off x="6438186" y="5209342"/>
            <a:ext cx="3409236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PROM/EPROM/EEPROM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6438186" y="5666780"/>
            <a:ext cx="7240429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Programables una o varias veces, con o sin borrado UV/eléctrico.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6226731" y="6428184"/>
            <a:ext cx="7663339" cy="1218843"/>
          </a:xfrm>
          <a:prstGeom prst="roundRect">
            <a:avLst>
              <a:gd name="adj" fmla="val 2603"/>
            </a:avLst>
          </a:prstGeom>
          <a:solidFill>
            <a:srgbClr val="3A3B3C"/>
          </a:solidFill>
          <a:ln/>
        </p:spPr>
      </p:sp>
      <p:sp>
        <p:nvSpPr>
          <p:cNvPr id="15" name="Text 12"/>
          <p:cNvSpPr/>
          <p:nvPr/>
        </p:nvSpPr>
        <p:spPr>
          <a:xfrm>
            <a:off x="6438186" y="6639639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Auxiliares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6438186" y="7097078"/>
            <a:ext cx="7240429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Almacenamiento permanente: discos duros, cintas.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41242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El Teclado de la Computadora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96835" y="892969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 teclado es el dispositivo de entrada más común.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396835" y="1201936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Se divide en cuatro partes principales para su estudio.</a:t>
            </a:r>
            <a:endParaRPr lang="en-US" sz="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4205" y="1974771"/>
            <a:ext cx="8301990" cy="83019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343221" y="4814709"/>
            <a:ext cx="191333" cy="239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15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205" y="1974771"/>
            <a:ext cx="8301990" cy="83019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028075" y="3129855"/>
            <a:ext cx="191333" cy="239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15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05" y="1974771"/>
            <a:ext cx="8301990" cy="83019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410873" y="3129855"/>
            <a:ext cx="191333" cy="239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15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205" y="1974771"/>
            <a:ext cx="8301990" cy="830199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095726" y="4814709"/>
            <a:ext cx="191333" cy="239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35" y="6253282"/>
            <a:ext cx="7088267" cy="549044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315879" y="2858810"/>
            <a:ext cx="149328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Teclado de Funciones</a:t>
            </a:r>
            <a:endParaRPr lang="en-US" sz="1100" dirty="0"/>
          </a:p>
        </p:txBody>
      </p:sp>
      <p:sp>
        <p:nvSpPr>
          <p:cNvPr id="15" name="Text 8"/>
          <p:cNvSpPr/>
          <p:nvPr/>
        </p:nvSpPr>
        <p:spPr>
          <a:xfrm>
            <a:off x="1073825" y="3103959"/>
            <a:ext cx="197750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Teclas F1-F12 para comandos rápidos.</a:t>
            </a:r>
            <a:endParaRPr lang="en-US" sz="850" dirty="0"/>
          </a:p>
        </p:txBody>
      </p:sp>
      <p:sp>
        <p:nvSpPr>
          <p:cNvPr id="16" name="Text 9"/>
          <p:cNvSpPr/>
          <p:nvPr/>
        </p:nvSpPr>
        <p:spPr>
          <a:xfrm>
            <a:off x="4812387" y="1510903"/>
            <a:ext cx="1503640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Teclado Alfanumérico</a:t>
            </a:r>
            <a:endParaRPr lang="en-US" sz="1100" dirty="0"/>
          </a:p>
        </p:txBody>
      </p:sp>
      <p:sp>
        <p:nvSpPr>
          <p:cNvPr id="17" name="Text 10"/>
          <p:cNvSpPr/>
          <p:nvPr/>
        </p:nvSpPr>
        <p:spPr>
          <a:xfrm>
            <a:off x="4308634" y="1756053"/>
            <a:ext cx="2511266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Letras, números, símbolos y teclas de comando.</a:t>
            </a:r>
            <a:endParaRPr lang="en-US" sz="850" dirty="0"/>
          </a:p>
        </p:txBody>
      </p:sp>
      <p:sp>
        <p:nvSpPr>
          <p:cNvPr id="18" name="Text 11"/>
          <p:cNvSpPr/>
          <p:nvPr/>
        </p:nvSpPr>
        <p:spPr>
          <a:xfrm>
            <a:off x="8357235" y="1510903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Teclado de Edición</a:t>
            </a:r>
            <a:endParaRPr lang="en-US" sz="1100" dirty="0"/>
          </a:p>
        </p:txBody>
      </p:sp>
      <p:sp>
        <p:nvSpPr>
          <p:cNvPr id="19" name="Text 12"/>
          <p:cNvSpPr/>
          <p:nvPr/>
        </p:nvSpPr>
        <p:spPr>
          <a:xfrm>
            <a:off x="7695009" y="1756053"/>
            <a:ext cx="274200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Movimiento del cursor, insertar o eliminar caracteres.</a:t>
            </a:r>
            <a:endParaRPr lang="en-US" sz="850" dirty="0"/>
          </a:p>
        </p:txBody>
      </p:sp>
      <p:sp>
        <p:nvSpPr>
          <p:cNvPr id="20" name="Text 13"/>
          <p:cNvSpPr/>
          <p:nvPr/>
        </p:nvSpPr>
        <p:spPr>
          <a:xfrm>
            <a:off x="11858863" y="2858810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Teclado Numérico</a:t>
            </a:r>
            <a:endParaRPr lang="en-US" sz="1100" dirty="0"/>
          </a:p>
        </p:txBody>
      </p:sp>
      <p:sp>
        <p:nvSpPr>
          <p:cNvPr id="21" name="Text 14"/>
          <p:cNvSpPr/>
          <p:nvPr/>
        </p:nvSpPr>
        <p:spPr>
          <a:xfrm>
            <a:off x="11422261" y="3103959"/>
            <a:ext cx="2290763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Números y operaciones aritméticas básicas.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8658" y="541377"/>
            <a:ext cx="4919067" cy="6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Ejercicios Prácticos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88658" y="1451372"/>
            <a:ext cx="7766685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Identifica las partes de una computadora y sus funciones.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88658" y="1987510"/>
            <a:ext cx="7766685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Dibuja un diagrama de bloques del teclado.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688658" y="2523649"/>
            <a:ext cx="196691" cy="1180505"/>
          </a:xfrm>
          <a:prstGeom prst="roundRect">
            <a:avLst>
              <a:gd name="adj" fmla="val 15006"/>
            </a:avLst>
          </a:prstGeom>
          <a:solidFill>
            <a:srgbClr val="3A3B3C"/>
          </a:solidFill>
          <a:ln/>
        </p:spPr>
      </p:sp>
      <p:sp>
        <p:nvSpPr>
          <p:cNvPr id="7" name="Text 4"/>
          <p:cNvSpPr/>
          <p:nvPr/>
        </p:nvSpPr>
        <p:spPr>
          <a:xfrm>
            <a:off x="1082040" y="2720340"/>
            <a:ext cx="2459474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Identificar Partes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082040" y="3145750"/>
            <a:ext cx="7373302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Reconoce componentes en un diagrama.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983694" y="3851672"/>
            <a:ext cx="196691" cy="1180505"/>
          </a:xfrm>
          <a:prstGeom prst="roundRect">
            <a:avLst>
              <a:gd name="adj" fmla="val 15006"/>
            </a:avLst>
          </a:prstGeom>
          <a:solidFill>
            <a:srgbClr val="3A3B3C"/>
          </a:solidFill>
          <a:ln/>
        </p:spPr>
      </p:sp>
      <p:sp>
        <p:nvSpPr>
          <p:cNvPr id="10" name="Text 7"/>
          <p:cNvSpPr/>
          <p:nvPr/>
        </p:nvSpPr>
        <p:spPr>
          <a:xfrm>
            <a:off x="1377077" y="4048363"/>
            <a:ext cx="2459474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Dispositivos E/S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377077" y="4473773"/>
            <a:ext cx="7078266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Enumera dispositivos de entrada y salida.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1278850" y="5179695"/>
            <a:ext cx="196691" cy="1180505"/>
          </a:xfrm>
          <a:prstGeom prst="roundRect">
            <a:avLst>
              <a:gd name="adj" fmla="val 15006"/>
            </a:avLst>
          </a:prstGeom>
          <a:solidFill>
            <a:srgbClr val="3A3B3C"/>
          </a:solidFill>
          <a:ln/>
        </p:spPr>
      </p:sp>
      <p:sp>
        <p:nvSpPr>
          <p:cNvPr id="13" name="Text 10"/>
          <p:cNvSpPr/>
          <p:nvPr/>
        </p:nvSpPr>
        <p:spPr>
          <a:xfrm>
            <a:off x="1672233" y="5376386"/>
            <a:ext cx="2623423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Dibujar Computadora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672233" y="5801797"/>
            <a:ext cx="6783110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Ilustra y etiqueta sus unidades.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574006" y="6507718"/>
            <a:ext cx="196691" cy="1180505"/>
          </a:xfrm>
          <a:prstGeom prst="roundRect">
            <a:avLst>
              <a:gd name="adj" fmla="val 15006"/>
            </a:avLst>
          </a:prstGeom>
          <a:solidFill>
            <a:srgbClr val="3A3B3C"/>
          </a:solidFill>
          <a:ln/>
        </p:spPr>
      </p:sp>
      <p:sp>
        <p:nvSpPr>
          <p:cNvPr id="16" name="Text 13"/>
          <p:cNvSpPr/>
          <p:nvPr/>
        </p:nvSpPr>
        <p:spPr>
          <a:xfrm>
            <a:off x="1967389" y="6704409"/>
            <a:ext cx="2459474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Funciones de Teclas</a:t>
            </a:r>
            <a:endParaRPr lang="en-US" sz="1900" dirty="0"/>
          </a:p>
        </p:txBody>
      </p:sp>
      <p:sp>
        <p:nvSpPr>
          <p:cNvPr id="17" name="Text 14"/>
          <p:cNvSpPr/>
          <p:nvPr/>
        </p:nvSpPr>
        <p:spPr>
          <a:xfrm>
            <a:off x="1967389" y="7129820"/>
            <a:ext cx="6487954" cy="314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Describe el uso de teclas específicas.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2025-06-16T09:48:43Z</dcterms:created>
  <dcterms:modified xsi:type="dcterms:W3CDTF">2025-06-16T09:48:43Z</dcterms:modified>
</cp:coreProperties>
</file>