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Montaser Arabic Bold" charset="1" panose="00000800000000000000"/>
      <p:regular r:id="rId12"/>
    </p:embeddedFont>
    <p:embeddedFont>
      <p:font typeface="Montaser Arabic" charset="1" panose="00000500000000000000"/>
      <p:regular r:id="rId13"/>
    </p:embeddedFont>
    <p:embeddedFont>
      <p:font typeface="Montserrat" charset="1" panose="000005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1028700" y="2609006"/>
            <a:ext cx="10664885" cy="3187012"/>
          </a:xfrm>
          <a:prstGeom prst="rect">
            <a:avLst/>
          </a:prstGeom>
        </p:spPr>
        <p:txBody>
          <a:bodyPr anchor="t" rtlCol="false" tIns="0" lIns="0" bIns="0" rIns="0">
            <a:spAutoFit/>
          </a:bodyPr>
          <a:lstStyle/>
          <a:p>
            <a:pPr algn="l">
              <a:lnSpc>
                <a:spcPts val="12812"/>
              </a:lnSpc>
              <a:spcBef>
                <a:spcPct val="0"/>
              </a:spcBef>
            </a:pPr>
            <a:r>
              <a:rPr lang="en-US" b="true" sz="9152">
                <a:solidFill>
                  <a:srgbClr val="095D40"/>
                </a:solidFill>
                <a:latin typeface="Montaser Arabic Bold"/>
                <a:ea typeface="Montaser Arabic Bold"/>
                <a:cs typeface="Montaser Arabic Bold"/>
                <a:sym typeface="Montaser Arabic Bold"/>
              </a:rPr>
              <a:t>La Constitución de Monte Cristi </a:t>
            </a:r>
          </a:p>
        </p:txBody>
      </p:sp>
      <p:grpSp>
        <p:nvGrpSpPr>
          <p:cNvPr name="Group 3" id="3"/>
          <p:cNvGrpSpPr/>
          <p:nvPr/>
        </p:nvGrpSpPr>
        <p:grpSpPr>
          <a:xfrm rot="-2700000">
            <a:off x="10301945" y="-6331643"/>
            <a:ext cx="7864532" cy="15138644"/>
            <a:chOff x="0" y="0"/>
            <a:chExt cx="2071317" cy="3987133"/>
          </a:xfrm>
        </p:grpSpPr>
        <p:sp>
          <p:nvSpPr>
            <p:cNvPr name="Freeform 4" id="4"/>
            <p:cNvSpPr/>
            <p:nvPr/>
          </p:nvSpPr>
          <p:spPr>
            <a:xfrm flipH="false" flipV="false" rot="0">
              <a:off x="0" y="0"/>
              <a:ext cx="2071317" cy="3987133"/>
            </a:xfrm>
            <a:custGeom>
              <a:avLst/>
              <a:gdLst/>
              <a:ahLst/>
              <a:cxnLst/>
              <a:rect r="r" b="b" t="t" l="l"/>
              <a:pathLst>
                <a:path h="3987133" w="2071317">
                  <a:moveTo>
                    <a:pt x="0" y="0"/>
                  </a:moveTo>
                  <a:lnTo>
                    <a:pt x="2071317" y="0"/>
                  </a:lnTo>
                  <a:lnTo>
                    <a:pt x="2071317" y="3987133"/>
                  </a:lnTo>
                  <a:lnTo>
                    <a:pt x="0" y="3987133"/>
                  </a:lnTo>
                  <a:close/>
                </a:path>
              </a:pathLst>
            </a:custGeom>
            <a:solidFill>
              <a:srgbClr val="FFFFFF"/>
            </a:solidFill>
          </p:spPr>
        </p:sp>
        <p:sp>
          <p:nvSpPr>
            <p:cNvPr name="TextBox 5" id="5"/>
            <p:cNvSpPr txBox="true"/>
            <p:nvPr/>
          </p:nvSpPr>
          <p:spPr>
            <a:xfrm>
              <a:off x="0" y="-38100"/>
              <a:ext cx="2071317" cy="40252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6372623"/>
            <a:ext cx="7560525" cy="507229"/>
          </a:xfrm>
          <a:prstGeom prst="rect">
            <a:avLst/>
          </a:prstGeom>
        </p:spPr>
        <p:txBody>
          <a:bodyPr anchor="t" rtlCol="false" tIns="0" lIns="0" bIns="0" rIns="0">
            <a:spAutoFit/>
          </a:bodyPr>
          <a:lstStyle/>
          <a:p>
            <a:pPr algn="l" marL="0" indent="0" lvl="0">
              <a:lnSpc>
                <a:spcPts val="4030"/>
              </a:lnSpc>
              <a:spcBef>
                <a:spcPct val="0"/>
              </a:spcBef>
            </a:pPr>
            <a:r>
              <a:rPr lang="en-US" sz="3276" spc="-65">
                <a:solidFill>
                  <a:srgbClr val="3B3A3A"/>
                </a:solidFill>
                <a:latin typeface="Montaser Arabic"/>
                <a:ea typeface="Montaser Arabic"/>
                <a:cs typeface="Montaser Arabic"/>
                <a:sym typeface="Montaser Arabic"/>
              </a:rPr>
              <a:t>Docente: Msc. Gladys Bonilla</a:t>
            </a:r>
          </a:p>
        </p:txBody>
      </p:sp>
      <p:sp>
        <p:nvSpPr>
          <p:cNvPr name="Freeform 7" id="7"/>
          <p:cNvSpPr/>
          <p:nvPr/>
        </p:nvSpPr>
        <p:spPr>
          <a:xfrm flipH="true" flipV="false" rot="0">
            <a:off x="6774782" y="6226984"/>
            <a:ext cx="11821212" cy="5007895"/>
          </a:xfrm>
          <a:custGeom>
            <a:avLst/>
            <a:gdLst/>
            <a:ahLst/>
            <a:cxnLst/>
            <a:rect r="r" b="b" t="t" l="l"/>
            <a:pathLst>
              <a:path h="5007895" w="11821212">
                <a:moveTo>
                  <a:pt x="11821212" y="0"/>
                </a:moveTo>
                <a:lnTo>
                  <a:pt x="0" y="0"/>
                </a:lnTo>
                <a:lnTo>
                  <a:pt x="0" y="5007895"/>
                </a:lnTo>
                <a:lnTo>
                  <a:pt x="11821212" y="5007895"/>
                </a:lnTo>
                <a:lnTo>
                  <a:pt x="11821212"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8" id="8"/>
          <p:cNvSpPr/>
          <p:nvPr/>
        </p:nvSpPr>
        <p:spPr>
          <a:xfrm flipH="false" flipV="false" rot="-10800000">
            <a:off x="506457" y="7058825"/>
            <a:ext cx="6683658" cy="1070717"/>
          </a:xfrm>
          <a:custGeom>
            <a:avLst/>
            <a:gdLst/>
            <a:ahLst/>
            <a:cxnLst/>
            <a:rect r="r" b="b" t="t" l="l"/>
            <a:pathLst>
              <a:path h="1070717" w="6683658">
                <a:moveTo>
                  <a:pt x="0" y="0"/>
                </a:moveTo>
                <a:lnTo>
                  <a:pt x="6683658" y="0"/>
                </a:lnTo>
                <a:lnTo>
                  <a:pt x="6683658" y="1070717"/>
                </a:lnTo>
                <a:lnTo>
                  <a:pt x="0" y="1070717"/>
                </a:lnTo>
                <a:lnTo>
                  <a:pt x="0" y="0"/>
                </a:lnTo>
                <a:close/>
              </a:path>
            </a:pathLst>
          </a:custGeom>
          <a:blipFill>
            <a:blip r:embed="rId4">
              <a:alphaModFix amt="56000"/>
            </a:blip>
            <a:stretch>
              <a:fillRect l="0" t="0" r="0" b="-79464"/>
            </a:stretch>
          </a:blipFill>
        </p:spPr>
      </p:sp>
      <p:grpSp>
        <p:nvGrpSpPr>
          <p:cNvPr name="Group 9" id="9"/>
          <p:cNvGrpSpPr/>
          <p:nvPr/>
        </p:nvGrpSpPr>
        <p:grpSpPr>
          <a:xfrm rot="-2700000">
            <a:off x="-5458679" y="4764810"/>
            <a:ext cx="7864532" cy="15138644"/>
            <a:chOff x="0" y="0"/>
            <a:chExt cx="2071317" cy="3987133"/>
          </a:xfrm>
        </p:grpSpPr>
        <p:sp>
          <p:nvSpPr>
            <p:cNvPr name="Freeform 10" id="10"/>
            <p:cNvSpPr/>
            <p:nvPr/>
          </p:nvSpPr>
          <p:spPr>
            <a:xfrm flipH="false" flipV="false" rot="0">
              <a:off x="0" y="0"/>
              <a:ext cx="2071317" cy="3987133"/>
            </a:xfrm>
            <a:custGeom>
              <a:avLst/>
              <a:gdLst/>
              <a:ahLst/>
              <a:cxnLst/>
              <a:rect r="r" b="b" t="t" l="l"/>
              <a:pathLst>
                <a:path h="3987133" w="2071317">
                  <a:moveTo>
                    <a:pt x="0" y="0"/>
                  </a:moveTo>
                  <a:lnTo>
                    <a:pt x="2071317" y="0"/>
                  </a:lnTo>
                  <a:lnTo>
                    <a:pt x="2071317" y="3987133"/>
                  </a:lnTo>
                  <a:lnTo>
                    <a:pt x="0" y="3987133"/>
                  </a:lnTo>
                  <a:close/>
                </a:path>
              </a:pathLst>
            </a:custGeom>
            <a:solidFill>
              <a:srgbClr val="FFFFFF"/>
            </a:solidFill>
          </p:spPr>
        </p:sp>
        <p:sp>
          <p:nvSpPr>
            <p:cNvPr name="TextBox 11" id="11"/>
            <p:cNvSpPr txBox="true"/>
            <p:nvPr/>
          </p:nvSpPr>
          <p:spPr>
            <a:xfrm>
              <a:off x="0" y="-38100"/>
              <a:ext cx="2071317" cy="4025233"/>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770509" y="-1541743"/>
            <a:ext cx="14753895" cy="3245857"/>
          </a:xfrm>
          <a:custGeom>
            <a:avLst/>
            <a:gdLst/>
            <a:ahLst/>
            <a:cxnLst/>
            <a:rect r="r" b="b" t="t" l="l"/>
            <a:pathLst>
              <a:path h="3245857" w="14753895">
                <a:moveTo>
                  <a:pt x="0" y="0"/>
                </a:moveTo>
                <a:lnTo>
                  <a:pt x="14753895" y="0"/>
                </a:lnTo>
                <a:lnTo>
                  <a:pt x="14753895" y="3245857"/>
                </a:lnTo>
                <a:lnTo>
                  <a:pt x="0" y="32458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2052227" y="2047014"/>
            <a:ext cx="2202663" cy="376497"/>
          </a:xfrm>
          <a:prstGeom prst="rect">
            <a:avLst/>
          </a:prstGeom>
        </p:spPr>
        <p:txBody>
          <a:bodyPr anchor="t" rtlCol="false" tIns="0" lIns="0" bIns="0" rIns="0">
            <a:spAutoFit/>
          </a:bodyPr>
          <a:lstStyle/>
          <a:p>
            <a:pPr algn="l">
              <a:lnSpc>
                <a:spcPts val="2912"/>
              </a:lnSpc>
            </a:pPr>
            <a:r>
              <a:rPr lang="en-US" sz="2368" spc="-47">
                <a:solidFill>
                  <a:srgbClr val="3B3A3A"/>
                </a:solidFill>
                <a:latin typeface="Montaser Arabic"/>
                <a:ea typeface="Montaser Arabic"/>
                <a:cs typeface="Montaser Arabic"/>
                <a:sym typeface="Montaser Arabic"/>
              </a:rPr>
              <a:t>UNACH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45208" y="0"/>
            <a:ext cx="15405354" cy="10492410"/>
            <a:chOff x="0" y="0"/>
            <a:chExt cx="5475623" cy="3729384"/>
          </a:xfrm>
        </p:grpSpPr>
        <p:sp>
          <p:nvSpPr>
            <p:cNvPr name="Freeform 3" id="3"/>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56C1CA"/>
            </a:solidFill>
          </p:spPr>
        </p:sp>
        <p:sp>
          <p:nvSpPr>
            <p:cNvPr name="Freeform 4" id="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blipFill>
              <a:blip r:embed="rId2"/>
              <a:stretch>
                <a:fillRect l="-1081" t="0" r="-1081" b="0"/>
              </a:stretch>
            </a:blipFill>
          </p:spPr>
        </p:sp>
      </p:grpSp>
      <p:grpSp>
        <p:nvGrpSpPr>
          <p:cNvPr name="Group 5" id="5"/>
          <p:cNvGrpSpPr/>
          <p:nvPr/>
        </p:nvGrpSpPr>
        <p:grpSpPr>
          <a:xfrm rot="-2497095">
            <a:off x="16665742" y="-7701051"/>
            <a:ext cx="3733048" cy="23631701"/>
            <a:chOff x="0" y="0"/>
            <a:chExt cx="983190" cy="6223987"/>
          </a:xfrm>
        </p:grpSpPr>
        <p:sp>
          <p:nvSpPr>
            <p:cNvPr name="Freeform 6" id="6"/>
            <p:cNvSpPr/>
            <p:nvPr/>
          </p:nvSpPr>
          <p:spPr>
            <a:xfrm flipH="false" flipV="false" rot="0">
              <a:off x="0" y="0"/>
              <a:ext cx="983190" cy="6223987"/>
            </a:xfrm>
            <a:custGeom>
              <a:avLst/>
              <a:gdLst/>
              <a:ahLst/>
              <a:cxnLst/>
              <a:rect r="r" b="b" t="t" l="l"/>
              <a:pathLst>
                <a:path h="6223987" w="983190">
                  <a:moveTo>
                    <a:pt x="0" y="0"/>
                  </a:moveTo>
                  <a:lnTo>
                    <a:pt x="983190" y="0"/>
                  </a:lnTo>
                  <a:lnTo>
                    <a:pt x="983190" y="6223987"/>
                  </a:lnTo>
                  <a:lnTo>
                    <a:pt x="0" y="6223987"/>
                  </a:lnTo>
                  <a:close/>
                </a:path>
              </a:pathLst>
            </a:custGeom>
            <a:solidFill>
              <a:srgbClr val="F4F4F4"/>
            </a:solidFill>
          </p:spPr>
        </p:sp>
        <p:sp>
          <p:nvSpPr>
            <p:cNvPr name="TextBox 7" id="7"/>
            <p:cNvSpPr txBox="true"/>
            <p:nvPr/>
          </p:nvSpPr>
          <p:spPr>
            <a:xfrm>
              <a:off x="0" y="-38100"/>
              <a:ext cx="983190" cy="6262087"/>
            </a:xfrm>
            <a:prstGeom prst="rect">
              <a:avLst/>
            </a:prstGeom>
          </p:spPr>
          <p:txBody>
            <a:bodyPr anchor="ctr" rtlCol="false" tIns="50800" lIns="50800" bIns="50800" rIns="50800"/>
            <a:lstStyle/>
            <a:p>
              <a:pPr algn="ctr">
                <a:lnSpc>
                  <a:spcPts val="2421"/>
                </a:lnSpc>
              </a:pPr>
            </a:p>
          </p:txBody>
        </p:sp>
      </p:grpSp>
      <p:sp>
        <p:nvSpPr>
          <p:cNvPr name="Freeform 8" id="8"/>
          <p:cNvSpPr/>
          <p:nvPr/>
        </p:nvSpPr>
        <p:spPr>
          <a:xfrm flipH="true" flipV="false" rot="0">
            <a:off x="13061349" y="0"/>
            <a:ext cx="5226651" cy="4114800"/>
          </a:xfrm>
          <a:custGeom>
            <a:avLst/>
            <a:gdLst/>
            <a:ahLst/>
            <a:cxnLst/>
            <a:rect r="r" b="b" t="t" l="l"/>
            <a:pathLst>
              <a:path h="4114800" w="5226651">
                <a:moveTo>
                  <a:pt x="5226651" y="0"/>
                </a:moveTo>
                <a:lnTo>
                  <a:pt x="0" y="0"/>
                </a:lnTo>
                <a:lnTo>
                  <a:pt x="0" y="4114800"/>
                </a:lnTo>
                <a:lnTo>
                  <a:pt x="5226651" y="4114800"/>
                </a:lnTo>
                <a:lnTo>
                  <a:pt x="522665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9" id="9"/>
          <p:cNvGrpSpPr/>
          <p:nvPr/>
        </p:nvGrpSpPr>
        <p:grpSpPr>
          <a:xfrm rot="-2497095">
            <a:off x="-2065072" y="7238866"/>
            <a:ext cx="3733048" cy="5612960"/>
            <a:chOff x="0" y="0"/>
            <a:chExt cx="983190" cy="1478310"/>
          </a:xfrm>
        </p:grpSpPr>
        <p:sp>
          <p:nvSpPr>
            <p:cNvPr name="Freeform 10" id="10"/>
            <p:cNvSpPr/>
            <p:nvPr/>
          </p:nvSpPr>
          <p:spPr>
            <a:xfrm flipH="false" flipV="false" rot="0">
              <a:off x="0" y="0"/>
              <a:ext cx="983190" cy="1478310"/>
            </a:xfrm>
            <a:custGeom>
              <a:avLst/>
              <a:gdLst/>
              <a:ahLst/>
              <a:cxnLst/>
              <a:rect r="r" b="b" t="t" l="l"/>
              <a:pathLst>
                <a:path h="1478310" w="983190">
                  <a:moveTo>
                    <a:pt x="0" y="0"/>
                  </a:moveTo>
                  <a:lnTo>
                    <a:pt x="983190" y="0"/>
                  </a:lnTo>
                  <a:lnTo>
                    <a:pt x="983190" y="1478310"/>
                  </a:lnTo>
                  <a:lnTo>
                    <a:pt x="0" y="1478310"/>
                  </a:lnTo>
                  <a:close/>
                </a:path>
              </a:pathLst>
            </a:custGeom>
            <a:solidFill>
              <a:srgbClr val="F4F4F4"/>
            </a:solidFill>
          </p:spPr>
        </p:sp>
        <p:sp>
          <p:nvSpPr>
            <p:cNvPr name="TextBox 11" id="11"/>
            <p:cNvSpPr txBox="true"/>
            <p:nvPr/>
          </p:nvSpPr>
          <p:spPr>
            <a:xfrm>
              <a:off x="0" y="-38100"/>
              <a:ext cx="983190" cy="1516410"/>
            </a:xfrm>
            <a:prstGeom prst="rect">
              <a:avLst/>
            </a:prstGeom>
          </p:spPr>
          <p:txBody>
            <a:bodyPr anchor="ctr" rtlCol="false" tIns="50800" lIns="50800" bIns="50800" rIns="50800"/>
            <a:lstStyle/>
            <a:p>
              <a:pPr algn="ctr">
                <a:lnSpc>
                  <a:spcPts val="2421"/>
                </a:lnSpc>
              </a:pPr>
            </a:p>
          </p:txBody>
        </p:sp>
      </p:grpSp>
      <p:sp>
        <p:nvSpPr>
          <p:cNvPr name="TextBox 12" id="12"/>
          <p:cNvSpPr txBox="true"/>
          <p:nvPr/>
        </p:nvSpPr>
        <p:spPr>
          <a:xfrm rot="0">
            <a:off x="1372650" y="2434999"/>
            <a:ext cx="9220050" cy="5517637"/>
          </a:xfrm>
          <a:prstGeom prst="rect">
            <a:avLst/>
          </a:prstGeom>
        </p:spPr>
        <p:txBody>
          <a:bodyPr anchor="t" rtlCol="false" tIns="0" lIns="0" bIns="0" rIns="0">
            <a:spAutoFit/>
          </a:bodyPr>
          <a:lstStyle/>
          <a:p>
            <a:pPr algn="just">
              <a:lnSpc>
                <a:spcPts val="4048"/>
              </a:lnSpc>
            </a:pPr>
            <a:r>
              <a:rPr lang="en-US" sz="2453" spc="7">
                <a:solidFill>
                  <a:srgbClr val="3B3A3A"/>
                </a:solidFill>
                <a:latin typeface="Montaser Arabic"/>
                <a:ea typeface="Montaser Arabic"/>
                <a:cs typeface="Montaser Arabic"/>
                <a:sym typeface="Montaser Arabic"/>
              </a:rPr>
              <a:t>La Constitución de Montecristi, aprobada en 2008 en Ecuador, es un documento fundamental que ha marcado un hito en la historia política y social del país.</a:t>
            </a:r>
          </a:p>
          <a:p>
            <a:pPr algn="just">
              <a:lnSpc>
                <a:spcPts val="4048"/>
              </a:lnSpc>
            </a:pPr>
            <a:r>
              <a:rPr lang="en-US" sz="2453" spc="7">
                <a:solidFill>
                  <a:srgbClr val="3B3A3A"/>
                </a:solidFill>
                <a:latin typeface="Montaser Arabic"/>
                <a:ea typeface="Montaser Arabic"/>
                <a:cs typeface="Montaser Arabic"/>
                <a:sym typeface="Montaser Arabic"/>
              </a:rPr>
              <a:t>Contexto Histórico:</a:t>
            </a:r>
          </a:p>
          <a:p>
            <a:pPr algn="just">
              <a:lnSpc>
                <a:spcPts val="4048"/>
              </a:lnSpc>
            </a:pPr>
          </a:p>
          <a:p>
            <a:pPr algn="just">
              <a:lnSpc>
                <a:spcPts val="4048"/>
              </a:lnSpc>
            </a:pPr>
            <a:r>
              <a:rPr lang="en-US" sz="2453" spc="7">
                <a:solidFill>
                  <a:srgbClr val="3B3A3A"/>
                </a:solidFill>
                <a:latin typeface="Montaser Arabic"/>
                <a:ea typeface="Montaser Arabic"/>
                <a:cs typeface="Montaser Arabic"/>
                <a:sym typeface="Montaser Arabic"/>
              </a:rPr>
              <a:t>La constitución fue el resultado de un proceso constituyente que buscaba responder a las demandas sociales y políticas de la época.</a:t>
            </a:r>
          </a:p>
          <a:p>
            <a:pPr algn="just" marL="0" indent="0" lvl="0">
              <a:lnSpc>
                <a:spcPts val="4048"/>
              </a:lnSpc>
            </a:pPr>
            <a:r>
              <a:rPr lang="en-US" sz="2453" spc="7">
                <a:solidFill>
                  <a:srgbClr val="3B3A3A"/>
                </a:solidFill>
                <a:latin typeface="Montaser Arabic"/>
                <a:ea typeface="Montaser Arabic"/>
                <a:cs typeface="Montaser Arabic"/>
                <a:sym typeface="Montaser Arabic"/>
              </a:rPr>
              <a:t>Se elaboró en un contexto de crisis política y social, donde se buscaba una mayor inclusión y reconocimiento de los derechos de diversos sectores de la población.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458524" y="1273719"/>
            <a:ext cx="19437171" cy="3137899"/>
            <a:chOff x="0" y="0"/>
            <a:chExt cx="5119255" cy="826442"/>
          </a:xfrm>
        </p:grpSpPr>
        <p:sp>
          <p:nvSpPr>
            <p:cNvPr name="Freeform 3" id="3"/>
            <p:cNvSpPr/>
            <p:nvPr/>
          </p:nvSpPr>
          <p:spPr>
            <a:xfrm flipH="false" flipV="false" rot="0">
              <a:off x="0" y="0"/>
              <a:ext cx="5119255" cy="826442"/>
            </a:xfrm>
            <a:custGeom>
              <a:avLst/>
              <a:gdLst/>
              <a:ahLst/>
              <a:cxnLst/>
              <a:rect r="r" b="b" t="t" l="l"/>
              <a:pathLst>
                <a:path h="826442" w="5119255">
                  <a:moveTo>
                    <a:pt x="0" y="0"/>
                  </a:moveTo>
                  <a:lnTo>
                    <a:pt x="5119255" y="0"/>
                  </a:lnTo>
                  <a:lnTo>
                    <a:pt x="5119255" y="826442"/>
                  </a:lnTo>
                  <a:lnTo>
                    <a:pt x="0" y="826442"/>
                  </a:lnTo>
                  <a:close/>
                </a:path>
              </a:pathLst>
            </a:custGeom>
            <a:solidFill>
              <a:srgbClr val="CF0909"/>
            </a:solidFill>
          </p:spPr>
        </p:sp>
        <p:sp>
          <p:nvSpPr>
            <p:cNvPr name="TextBox 4" id="4"/>
            <p:cNvSpPr txBox="true"/>
            <p:nvPr/>
          </p:nvSpPr>
          <p:spPr>
            <a:xfrm>
              <a:off x="0" y="-38100"/>
              <a:ext cx="5119255" cy="86454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410808" y="5278363"/>
            <a:ext cx="1378111" cy="1378111"/>
          </a:xfrm>
          <a:custGeom>
            <a:avLst/>
            <a:gdLst/>
            <a:ahLst/>
            <a:cxnLst/>
            <a:rect r="r" b="b" t="t" l="l"/>
            <a:pathLst>
              <a:path h="1378111" w="1378111">
                <a:moveTo>
                  <a:pt x="0" y="0"/>
                </a:moveTo>
                <a:lnTo>
                  <a:pt x="1378111" y="0"/>
                </a:lnTo>
                <a:lnTo>
                  <a:pt x="1378111" y="1378110"/>
                </a:lnTo>
                <a:lnTo>
                  <a:pt x="0" y="1378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8492915" y="5347161"/>
            <a:ext cx="1302170" cy="1309312"/>
          </a:xfrm>
          <a:custGeom>
            <a:avLst/>
            <a:gdLst/>
            <a:ahLst/>
            <a:cxnLst/>
            <a:rect r="r" b="b" t="t" l="l"/>
            <a:pathLst>
              <a:path h="1309312" w="1302170">
                <a:moveTo>
                  <a:pt x="0" y="0"/>
                </a:moveTo>
                <a:lnTo>
                  <a:pt x="1302170" y="0"/>
                </a:lnTo>
                <a:lnTo>
                  <a:pt x="1302170" y="1309312"/>
                </a:lnTo>
                <a:lnTo>
                  <a:pt x="0" y="13093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7" id="7"/>
          <p:cNvSpPr/>
          <p:nvPr/>
        </p:nvSpPr>
        <p:spPr>
          <a:xfrm flipH="false" flipV="false" rot="0">
            <a:off x="13053271" y="5143500"/>
            <a:ext cx="3784515" cy="4114800"/>
          </a:xfrm>
          <a:custGeom>
            <a:avLst/>
            <a:gdLst/>
            <a:ahLst/>
            <a:cxnLst/>
            <a:rect r="r" b="b" t="t" l="l"/>
            <a:pathLst>
              <a:path h="4114800" w="3784515">
                <a:moveTo>
                  <a:pt x="0" y="0"/>
                </a:moveTo>
                <a:lnTo>
                  <a:pt x="3784515" y="0"/>
                </a:lnTo>
                <a:lnTo>
                  <a:pt x="378451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753302" y="1720238"/>
            <a:ext cx="8781396" cy="2130559"/>
          </a:xfrm>
          <a:prstGeom prst="rect">
            <a:avLst/>
          </a:prstGeom>
        </p:spPr>
        <p:txBody>
          <a:bodyPr anchor="t" rtlCol="false" tIns="0" lIns="0" bIns="0" rIns="0">
            <a:spAutoFit/>
          </a:bodyPr>
          <a:lstStyle/>
          <a:p>
            <a:pPr algn="ctr" marL="0" indent="0" lvl="0">
              <a:lnSpc>
                <a:spcPts val="8567"/>
              </a:lnSpc>
              <a:spcBef>
                <a:spcPct val="0"/>
              </a:spcBef>
            </a:pPr>
            <a:r>
              <a:rPr lang="en-US" b="true" sz="6119">
                <a:solidFill>
                  <a:srgbClr val="FFFFFF"/>
                </a:solidFill>
                <a:latin typeface="Montaser Arabic Bold"/>
                <a:ea typeface="Montaser Arabic Bold"/>
                <a:cs typeface="Montaser Arabic Bold"/>
                <a:sym typeface="Montaser Arabic Bold"/>
              </a:rPr>
              <a:t>Principios Fundamentales</a:t>
            </a:r>
          </a:p>
        </p:txBody>
      </p:sp>
      <p:sp>
        <p:nvSpPr>
          <p:cNvPr name="TextBox 9" id="9"/>
          <p:cNvSpPr txBox="true"/>
          <p:nvPr/>
        </p:nvSpPr>
        <p:spPr>
          <a:xfrm rot="0">
            <a:off x="1907008" y="6923525"/>
            <a:ext cx="4385711" cy="2376252"/>
          </a:xfrm>
          <a:prstGeom prst="rect">
            <a:avLst/>
          </a:prstGeom>
        </p:spPr>
        <p:txBody>
          <a:bodyPr anchor="t" rtlCol="false" tIns="0" lIns="0" bIns="0" rIns="0">
            <a:spAutoFit/>
          </a:bodyPr>
          <a:lstStyle/>
          <a:p>
            <a:pPr algn="ctr" marL="0" indent="0" lvl="0">
              <a:lnSpc>
                <a:spcPts val="3169"/>
              </a:lnSpc>
              <a:spcBef>
                <a:spcPct val="0"/>
              </a:spcBef>
            </a:pPr>
            <a:r>
              <a:rPr lang="en-US" sz="1920" spc="5">
                <a:solidFill>
                  <a:srgbClr val="3B3A3A"/>
                </a:solidFill>
                <a:latin typeface="Montserrat"/>
                <a:ea typeface="Montserrat"/>
                <a:cs typeface="Montserrat"/>
                <a:sym typeface="Montserrat"/>
              </a:rPr>
              <a:t>Derechos Humanos: La Constitución de Montecristi amplía y garantiza una serie de derechos fundamentales, incluyendo derechos colectivos para pueblos indígenas y afroecuatorianos.</a:t>
            </a:r>
          </a:p>
        </p:txBody>
      </p:sp>
      <p:sp>
        <p:nvSpPr>
          <p:cNvPr name="TextBox 10" id="10"/>
          <p:cNvSpPr txBox="true"/>
          <p:nvPr/>
        </p:nvSpPr>
        <p:spPr>
          <a:xfrm rot="0">
            <a:off x="6951145" y="6923525"/>
            <a:ext cx="4385711" cy="2376252"/>
          </a:xfrm>
          <a:prstGeom prst="rect">
            <a:avLst/>
          </a:prstGeom>
        </p:spPr>
        <p:txBody>
          <a:bodyPr anchor="t" rtlCol="false" tIns="0" lIns="0" bIns="0" rIns="0">
            <a:spAutoFit/>
          </a:bodyPr>
          <a:lstStyle/>
          <a:p>
            <a:pPr algn="ctr" marL="0" indent="0" lvl="0">
              <a:lnSpc>
                <a:spcPts val="3169"/>
              </a:lnSpc>
              <a:spcBef>
                <a:spcPct val="0"/>
              </a:spcBef>
            </a:pPr>
            <a:r>
              <a:rPr lang="en-US" sz="1920" spc="5">
                <a:solidFill>
                  <a:srgbClr val="3B3A3A"/>
                </a:solidFill>
                <a:latin typeface="Montserrat"/>
                <a:ea typeface="Montserrat"/>
                <a:cs typeface="Montserrat"/>
                <a:sym typeface="Montserrat"/>
              </a:rPr>
              <a:t>Plurinacionalidad: Reconoce a Ecuador como un Estado plurinacional, lo que implica el reconocimiento de diversas nacionalidades y culturas dentro del país.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F0909"/>
        </a:solidFill>
      </p:bgPr>
    </p:bg>
    <p:spTree>
      <p:nvGrpSpPr>
        <p:cNvPr id="1" name=""/>
        <p:cNvGrpSpPr/>
        <p:nvPr/>
      </p:nvGrpSpPr>
      <p:grpSpPr>
        <a:xfrm>
          <a:off x="0" y="0"/>
          <a:ext cx="0" cy="0"/>
          <a:chOff x="0" y="0"/>
          <a:chExt cx="0" cy="0"/>
        </a:xfrm>
      </p:grpSpPr>
      <p:sp>
        <p:nvSpPr>
          <p:cNvPr name="Freeform 2" id="2"/>
          <p:cNvSpPr/>
          <p:nvPr/>
        </p:nvSpPr>
        <p:spPr>
          <a:xfrm flipH="false" flipV="false" rot="0">
            <a:off x="0" y="7099748"/>
            <a:ext cx="3187252" cy="3187252"/>
          </a:xfrm>
          <a:custGeom>
            <a:avLst/>
            <a:gdLst/>
            <a:ahLst/>
            <a:cxnLst/>
            <a:rect r="r" b="b" t="t" l="l"/>
            <a:pathLst>
              <a:path h="3187252" w="3187252">
                <a:moveTo>
                  <a:pt x="0" y="0"/>
                </a:moveTo>
                <a:lnTo>
                  <a:pt x="3187252" y="0"/>
                </a:lnTo>
                <a:lnTo>
                  <a:pt x="3187252" y="3187252"/>
                </a:lnTo>
                <a:lnTo>
                  <a:pt x="0" y="31872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136241" y="0"/>
            <a:ext cx="4151759" cy="4151759"/>
          </a:xfrm>
          <a:custGeom>
            <a:avLst/>
            <a:gdLst/>
            <a:ahLst/>
            <a:cxnLst/>
            <a:rect r="r" b="b" t="t" l="l"/>
            <a:pathLst>
              <a:path h="4151759" w="4151759">
                <a:moveTo>
                  <a:pt x="0" y="0"/>
                </a:moveTo>
                <a:lnTo>
                  <a:pt x="4151759" y="0"/>
                </a:lnTo>
                <a:lnTo>
                  <a:pt x="4151759" y="4151759"/>
                </a:lnTo>
                <a:lnTo>
                  <a:pt x="0" y="4151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413547"/>
            <a:ext cx="9986040" cy="2126530"/>
          </a:xfrm>
          <a:prstGeom prst="rect">
            <a:avLst/>
          </a:prstGeom>
        </p:spPr>
        <p:txBody>
          <a:bodyPr anchor="t" rtlCol="false" tIns="0" lIns="0" bIns="0" rIns="0">
            <a:spAutoFit/>
          </a:bodyPr>
          <a:lstStyle/>
          <a:p>
            <a:pPr algn="l">
              <a:lnSpc>
                <a:spcPts val="8567"/>
              </a:lnSpc>
            </a:pPr>
            <a:r>
              <a:rPr lang="en-US" sz="6119" b="true">
                <a:solidFill>
                  <a:srgbClr val="FFFFFF"/>
                </a:solidFill>
                <a:latin typeface="Montaser Arabic Bold"/>
                <a:ea typeface="Montaser Arabic Bold"/>
                <a:cs typeface="Montaser Arabic Bold"/>
                <a:sym typeface="Montaser Arabic Bold"/>
              </a:rPr>
              <a:t>Estructura del Estado:</a:t>
            </a:r>
          </a:p>
          <a:p>
            <a:pPr algn="l" marL="0" indent="0" lvl="0">
              <a:lnSpc>
                <a:spcPts val="8567"/>
              </a:lnSpc>
              <a:spcBef>
                <a:spcPct val="0"/>
              </a:spcBef>
            </a:pPr>
          </a:p>
        </p:txBody>
      </p:sp>
      <p:sp>
        <p:nvSpPr>
          <p:cNvPr name="TextBox 5" id="5"/>
          <p:cNvSpPr txBox="true"/>
          <p:nvPr/>
        </p:nvSpPr>
        <p:spPr>
          <a:xfrm rot="0">
            <a:off x="1028700" y="1821914"/>
            <a:ext cx="14667489" cy="1341076"/>
          </a:xfrm>
          <a:prstGeom prst="rect">
            <a:avLst/>
          </a:prstGeom>
        </p:spPr>
        <p:txBody>
          <a:bodyPr anchor="t" rtlCol="false" tIns="0" lIns="0" bIns="0" rIns="0">
            <a:spAutoFit/>
          </a:bodyPr>
          <a:lstStyle/>
          <a:p>
            <a:pPr algn="just" marL="475146" indent="-237573" lvl="1">
              <a:lnSpc>
                <a:spcPts val="3631"/>
              </a:lnSpc>
              <a:buFont typeface="Arial"/>
              <a:buChar char="•"/>
            </a:pPr>
            <a:r>
              <a:rPr lang="en-US" sz="2200" spc="6">
                <a:solidFill>
                  <a:srgbClr val="F4F4F4"/>
                </a:solidFill>
                <a:latin typeface="Montserrat"/>
                <a:ea typeface="Montserrat"/>
                <a:cs typeface="Montserrat"/>
                <a:sym typeface="Montserrat"/>
              </a:rPr>
              <a:t>Establece un sistema de gobierno que busca la separación de poderes y la participación ciudadana en la toma de decisiones.</a:t>
            </a:r>
          </a:p>
          <a:p>
            <a:pPr algn="just" marL="475146" indent="-237573" lvl="1">
              <a:lnSpc>
                <a:spcPts val="3631"/>
              </a:lnSpc>
              <a:buFont typeface="Arial"/>
              <a:buChar char="•"/>
            </a:pPr>
            <a:r>
              <a:rPr lang="en-US" sz="2200" spc="6">
                <a:solidFill>
                  <a:srgbClr val="F4F4F4"/>
                </a:solidFill>
                <a:latin typeface="Montserrat"/>
                <a:ea typeface="Montserrat"/>
                <a:cs typeface="Montserrat"/>
                <a:sym typeface="Montserrat"/>
              </a:rPr>
              <a:t>Introduce mecanismos de control y balance entre los diferentes poderes del Estado.</a:t>
            </a:r>
          </a:p>
        </p:txBody>
      </p:sp>
      <p:sp>
        <p:nvSpPr>
          <p:cNvPr name="TextBox 6" id="6"/>
          <p:cNvSpPr txBox="true"/>
          <p:nvPr/>
        </p:nvSpPr>
        <p:spPr>
          <a:xfrm rot="0">
            <a:off x="1028700" y="3573262"/>
            <a:ext cx="12143547" cy="1042695"/>
          </a:xfrm>
          <a:prstGeom prst="rect">
            <a:avLst/>
          </a:prstGeom>
        </p:spPr>
        <p:txBody>
          <a:bodyPr anchor="t" rtlCol="false" tIns="0" lIns="0" bIns="0" rIns="0">
            <a:spAutoFit/>
          </a:bodyPr>
          <a:lstStyle/>
          <a:p>
            <a:pPr algn="l" marL="0" indent="0" lvl="0">
              <a:lnSpc>
                <a:spcPts val="8567"/>
              </a:lnSpc>
              <a:spcBef>
                <a:spcPct val="0"/>
              </a:spcBef>
            </a:pPr>
            <a:r>
              <a:rPr lang="en-US" b="true" sz="6119">
                <a:solidFill>
                  <a:srgbClr val="FFFFFF"/>
                </a:solidFill>
                <a:latin typeface="Montaser Arabic Bold"/>
                <a:ea typeface="Montaser Arabic Bold"/>
                <a:cs typeface="Montaser Arabic Bold"/>
                <a:sym typeface="Montaser Arabic Bold"/>
              </a:rPr>
              <a:t>Modificaciones y Desafíos:</a:t>
            </a:r>
          </a:p>
        </p:txBody>
      </p:sp>
      <p:sp>
        <p:nvSpPr>
          <p:cNvPr name="TextBox 7" id="7"/>
          <p:cNvSpPr txBox="true"/>
          <p:nvPr/>
        </p:nvSpPr>
        <p:spPr>
          <a:xfrm rot="0">
            <a:off x="1028700" y="4911090"/>
            <a:ext cx="14667489" cy="1798276"/>
          </a:xfrm>
          <a:prstGeom prst="rect">
            <a:avLst/>
          </a:prstGeom>
        </p:spPr>
        <p:txBody>
          <a:bodyPr anchor="t" rtlCol="false" tIns="0" lIns="0" bIns="0" rIns="0">
            <a:spAutoFit/>
          </a:bodyPr>
          <a:lstStyle/>
          <a:p>
            <a:pPr algn="just">
              <a:lnSpc>
                <a:spcPts val="3631"/>
              </a:lnSpc>
            </a:pPr>
            <a:r>
              <a:rPr lang="en-US" sz="2200" spc="6">
                <a:solidFill>
                  <a:srgbClr val="F4F4F4"/>
                </a:solidFill>
                <a:latin typeface="Montserrat"/>
                <a:ea typeface="Montserrat"/>
                <a:cs typeface="Montserrat"/>
                <a:sym typeface="Montserrat"/>
              </a:rPr>
              <a:t>Desde su aprobación, la Constitución ha sido objeto de modificaciones. La primera fue impulsada por el entonces presidente Rafael Correa.</a:t>
            </a:r>
          </a:p>
          <a:p>
            <a:pPr algn="just">
              <a:lnSpc>
                <a:spcPts val="3631"/>
              </a:lnSpc>
            </a:pPr>
            <a:r>
              <a:rPr lang="en-US" sz="2200" spc="6">
                <a:solidFill>
                  <a:srgbClr val="F4F4F4"/>
                </a:solidFill>
                <a:latin typeface="Montserrat"/>
                <a:ea typeface="Montserrat"/>
                <a:cs typeface="Montserrat"/>
                <a:sym typeface="Montserrat"/>
              </a:rPr>
              <a:t>A lo largo de los años, ha enfrentado críticas y desafíos, especialmente en relación con su rigidez y la interpretación de ciertos artículos.</a:t>
            </a:r>
          </a:p>
        </p:txBody>
      </p:sp>
      <p:sp>
        <p:nvSpPr>
          <p:cNvPr name="TextBox 8" id="8"/>
          <p:cNvSpPr txBox="true"/>
          <p:nvPr/>
        </p:nvSpPr>
        <p:spPr>
          <a:xfrm rot="0">
            <a:off x="2525633" y="6985448"/>
            <a:ext cx="12143547" cy="2126530"/>
          </a:xfrm>
          <a:prstGeom prst="rect">
            <a:avLst/>
          </a:prstGeom>
        </p:spPr>
        <p:txBody>
          <a:bodyPr anchor="t" rtlCol="false" tIns="0" lIns="0" bIns="0" rIns="0">
            <a:spAutoFit/>
          </a:bodyPr>
          <a:lstStyle/>
          <a:p>
            <a:pPr algn="l">
              <a:lnSpc>
                <a:spcPts val="8567"/>
              </a:lnSpc>
            </a:pPr>
            <a:r>
              <a:rPr lang="en-US" sz="6119" b="true">
                <a:solidFill>
                  <a:srgbClr val="FFFFFF"/>
                </a:solidFill>
                <a:latin typeface="Montaser Arabic Bold"/>
                <a:ea typeface="Montaser Arabic Bold"/>
                <a:cs typeface="Montaser Arabic Bold"/>
                <a:sym typeface="Montaser Arabic Bold"/>
              </a:rPr>
              <a:t>Impacto Social:</a:t>
            </a:r>
          </a:p>
          <a:p>
            <a:pPr algn="l" marL="0" indent="0" lvl="0">
              <a:lnSpc>
                <a:spcPts val="8567"/>
              </a:lnSpc>
              <a:spcBef>
                <a:spcPct val="0"/>
              </a:spcBef>
            </a:pPr>
          </a:p>
        </p:txBody>
      </p:sp>
      <p:sp>
        <p:nvSpPr>
          <p:cNvPr name="TextBox 9" id="9"/>
          <p:cNvSpPr txBox="true"/>
          <p:nvPr/>
        </p:nvSpPr>
        <p:spPr>
          <a:xfrm rot="0">
            <a:off x="2591811" y="8165216"/>
            <a:ext cx="14667489" cy="1798276"/>
          </a:xfrm>
          <a:prstGeom prst="rect">
            <a:avLst/>
          </a:prstGeom>
        </p:spPr>
        <p:txBody>
          <a:bodyPr anchor="t" rtlCol="false" tIns="0" lIns="0" bIns="0" rIns="0">
            <a:spAutoFit/>
          </a:bodyPr>
          <a:lstStyle/>
          <a:p>
            <a:pPr algn="just">
              <a:lnSpc>
                <a:spcPts val="3631"/>
              </a:lnSpc>
            </a:pPr>
            <a:r>
              <a:rPr lang="en-US" sz="2200" spc="6">
                <a:solidFill>
                  <a:srgbClr val="F4F4F4"/>
                </a:solidFill>
                <a:latin typeface="Montserrat"/>
                <a:ea typeface="Montserrat"/>
                <a:cs typeface="Montserrat"/>
                <a:sym typeface="Montserrat"/>
              </a:rPr>
              <a:t>Ha tenido un impacto significativo en la vida política y social del país, promoviendo un mayor reconocimiento de los derechos de las minorías y fomentando la participación ciudadana.</a:t>
            </a:r>
          </a:p>
          <a:p>
            <a:pPr algn="just">
              <a:lnSpc>
                <a:spcPts val="3631"/>
              </a:lnSpc>
            </a:pPr>
            <a:r>
              <a:rPr lang="en-US" sz="2200" spc="6">
                <a:solidFill>
                  <a:srgbClr val="F4F4F4"/>
                </a:solidFill>
                <a:latin typeface="Montserrat"/>
                <a:ea typeface="Montserrat"/>
                <a:cs typeface="Montserrat"/>
                <a:sym typeface="Montserrat"/>
              </a:rPr>
              <a:t>La Constitución ha sido vista como un avance hacia un modelo de desarrollo más inclusivo y sostenible.</a:t>
            </a:r>
          </a:p>
          <a:p>
            <a:pPr algn="just">
              <a:lnSpc>
                <a:spcPts val="3631"/>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880839" y="7925628"/>
            <a:ext cx="5242525" cy="839849"/>
          </a:xfrm>
          <a:custGeom>
            <a:avLst/>
            <a:gdLst/>
            <a:ahLst/>
            <a:cxnLst/>
            <a:rect r="r" b="b" t="t" l="l"/>
            <a:pathLst>
              <a:path h="839849" w="5242525">
                <a:moveTo>
                  <a:pt x="0" y="0"/>
                </a:moveTo>
                <a:lnTo>
                  <a:pt x="5242525" y="0"/>
                </a:lnTo>
                <a:lnTo>
                  <a:pt x="5242525" y="839849"/>
                </a:lnTo>
                <a:lnTo>
                  <a:pt x="0" y="839849"/>
                </a:lnTo>
                <a:lnTo>
                  <a:pt x="0" y="0"/>
                </a:lnTo>
                <a:close/>
              </a:path>
            </a:pathLst>
          </a:custGeom>
          <a:blipFill>
            <a:blip r:embed="rId2">
              <a:alphaModFix amt="56000"/>
            </a:blip>
            <a:stretch>
              <a:fillRect l="0" t="0" r="0" b="-79464"/>
            </a:stretch>
          </a:blipFill>
        </p:spPr>
      </p:sp>
      <p:grpSp>
        <p:nvGrpSpPr>
          <p:cNvPr name="Group 3" id="3"/>
          <p:cNvGrpSpPr/>
          <p:nvPr/>
        </p:nvGrpSpPr>
        <p:grpSpPr>
          <a:xfrm rot="0">
            <a:off x="880839" y="4886055"/>
            <a:ext cx="5242525" cy="4372245"/>
            <a:chOff x="0" y="0"/>
            <a:chExt cx="1622250" cy="1352950"/>
          </a:xfrm>
        </p:grpSpPr>
        <p:sp>
          <p:nvSpPr>
            <p:cNvPr name="Freeform 4" id="4"/>
            <p:cNvSpPr/>
            <p:nvPr/>
          </p:nvSpPr>
          <p:spPr>
            <a:xfrm flipH="false" flipV="false" rot="0">
              <a:off x="0" y="0"/>
              <a:ext cx="1622250" cy="1352950"/>
            </a:xfrm>
            <a:custGeom>
              <a:avLst/>
              <a:gdLst/>
              <a:ahLst/>
              <a:cxnLst/>
              <a:rect r="r" b="b" t="t" l="l"/>
              <a:pathLst>
                <a:path h="1352950" w="1622250">
                  <a:moveTo>
                    <a:pt x="33965" y="0"/>
                  </a:moveTo>
                  <a:lnTo>
                    <a:pt x="1588284" y="0"/>
                  </a:lnTo>
                  <a:cubicBezTo>
                    <a:pt x="1607043" y="0"/>
                    <a:pt x="1622250" y="15207"/>
                    <a:pt x="1622250" y="33965"/>
                  </a:cubicBezTo>
                  <a:lnTo>
                    <a:pt x="1622250" y="1318985"/>
                  </a:lnTo>
                  <a:cubicBezTo>
                    <a:pt x="1622250" y="1337743"/>
                    <a:pt x="1607043" y="1352950"/>
                    <a:pt x="1588284" y="1352950"/>
                  </a:cubicBezTo>
                  <a:lnTo>
                    <a:pt x="33965" y="1352950"/>
                  </a:lnTo>
                  <a:cubicBezTo>
                    <a:pt x="24957" y="1352950"/>
                    <a:pt x="16318" y="1349371"/>
                    <a:pt x="9948" y="1343002"/>
                  </a:cubicBezTo>
                  <a:cubicBezTo>
                    <a:pt x="3578" y="1336632"/>
                    <a:pt x="0" y="1327993"/>
                    <a:pt x="0" y="1318985"/>
                  </a:cubicBezTo>
                  <a:lnTo>
                    <a:pt x="0" y="33965"/>
                  </a:lnTo>
                  <a:cubicBezTo>
                    <a:pt x="0" y="15207"/>
                    <a:pt x="15207" y="0"/>
                    <a:pt x="33965" y="0"/>
                  </a:cubicBezTo>
                  <a:close/>
                </a:path>
              </a:pathLst>
            </a:custGeom>
            <a:solidFill>
              <a:srgbClr val="CF0909"/>
            </a:solidFill>
          </p:spPr>
        </p:sp>
        <p:sp>
          <p:nvSpPr>
            <p:cNvPr name="TextBox 5" id="5"/>
            <p:cNvSpPr txBox="true"/>
            <p:nvPr/>
          </p:nvSpPr>
          <p:spPr>
            <a:xfrm>
              <a:off x="0" y="-38100"/>
              <a:ext cx="1622250" cy="139105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2547875" y="3899826"/>
            <a:ext cx="2231594" cy="2231594"/>
          </a:xfrm>
          <a:custGeom>
            <a:avLst/>
            <a:gdLst/>
            <a:ahLst/>
            <a:cxnLst/>
            <a:rect r="r" b="b" t="t" l="l"/>
            <a:pathLst>
              <a:path h="2231594" w="2231594">
                <a:moveTo>
                  <a:pt x="0" y="0"/>
                </a:moveTo>
                <a:lnTo>
                  <a:pt x="2231594" y="0"/>
                </a:lnTo>
                <a:lnTo>
                  <a:pt x="2231594" y="2231594"/>
                </a:lnTo>
                <a:lnTo>
                  <a:pt x="0" y="223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rnd">
            <a:noFill/>
            <a:prstDash val="solid"/>
            <a:round/>
          </a:ln>
        </p:spPr>
      </p:sp>
      <p:sp>
        <p:nvSpPr>
          <p:cNvPr name="Freeform 7" id="7"/>
          <p:cNvSpPr/>
          <p:nvPr/>
        </p:nvSpPr>
        <p:spPr>
          <a:xfrm flipH="false" flipV="false" rot="-10800000">
            <a:off x="6522061" y="7925628"/>
            <a:ext cx="5242525" cy="839849"/>
          </a:xfrm>
          <a:custGeom>
            <a:avLst/>
            <a:gdLst/>
            <a:ahLst/>
            <a:cxnLst/>
            <a:rect r="r" b="b" t="t" l="l"/>
            <a:pathLst>
              <a:path h="839849" w="5242525">
                <a:moveTo>
                  <a:pt x="0" y="0"/>
                </a:moveTo>
                <a:lnTo>
                  <a:pt x="5242525" y="0"/>
                </a:lnTo>
                <a:lnTo>
                  <a:pt x="5242525" y="839849"/>
                </a:lnTo>
                <a:lnTo>
                  <a:pt x="0" y="839849"/>
                </a:lnTo>
                <a:lnTo>
                  <a:pt x="0" y="0"/>
                </a:lnTo>
                <a:close/>
              </a:path>
            </a:pathLst>
          </a:custGeom>
          <a:blipFill>
            <a:blip r:embed="rId2">
              <a:alphaModFix amt="56000"/>
            </a:blip>
            <a:stretch>
              <a:fillRect l="0" t="0" r="0" b="-79464"/>
            </a:stretch>
          </a:blipFill>
        </p:spPr>
      </p:sp>
      <p:grpSp>
        <p:nvGrpSpPr>
          <p:cNvPr name="Group 8" id="8"/>
          <p:cNvGrpSpPr/>
          <p:nvPr/>
        </p:nvGrpSpPr>
        <p:grpSpPr>
          <a:xfrm rot="0">
            <a:off x="6522061" y="4886055"/>
            <a:ext cx="5242525" cy="4372245"/>
            <a:chOff x="0" y="0"/>
            <a:chExt cx="1622250" cy="1352950"/>
          </a:xfrm>
        </p:grpSpPr>
        <p:sp>
          <p:nvSpPr>
            <p:cNvPr name="Freeform 9" id="9"/>
            <p:cNvSpPr/>
            <p:nvPr/>
          </p:nvSpPr>
          <p:spPr>
            <a:xfrm flipH="false" flipV="false" rot="0">
              <a:off x="0" y="0"/>
              <a:ext cx="1622250" cy="1352950"/>
            </a:xfrm>
            <a:custGeom>
              <a:avLst/>
              <a:gdLst/>
              <a:ahLst/>
              <a:cxnLst/>
              <a:rect r="r" b="b" t="t" l="l"/>
              <a:pathLst>
                <a:path h="1352950" w="1622250">
                  <a:moveTo>
                    <a:pt x="33965" y="0"/>
                  </a:moveTo>
                  <a:lnTo>
                    <a:pt x="1588284" y="0"/>
                  </a:lnTo>
                  <a:cubicBezTo>
                    <a:pt x="1607043" y="0"/>
                    <a:pt x="1622250" y="15207"/>
                    <a:pt x="1622250" y="33965"/>
                  </a:cubicBezTo>
                  <a:lnTo>
                    <a:pt x="1622250" y="1318985"/>
                  </a:lnTo>
                  <a:cubicBezTo>
                    <a:pt x="1622250" y="1337743"/>
                    <a:pt x="1607043" y="1352950"/>
                    <a:pt x="1588284" y="1352950"/>
                  </a:cubicBezTo>
                  <a:lnTo>
                    <a:pt x="33965" y="1352950"/>
                  </a:lnTo>
                  <a:cubicBezTo>
                    <a:pt x="24957" y="1352950"/>
                    <a:pt x="16318" y="1349371"/>
                    <a:pt x="9948" y="1343002"/>
                  </a:cubicBezTo>
                  <a:cubicBezTo>
                    <a:pt x="3578" y="1336632"/>
                    <a:pt x="0" y="1327993"/>
                    <a:pt x="0" y="1318985"/>
                  </a:cubicBezTo>
                  <a:lnTo>
                    <a:pt x="0" y="33965"/>
                  </a:lnTo>
                  <a:cubicBezTo>
                    <a:pt x="0" y="15207"/>
                    <a:pt x="15207" y="0"/>
                    <a:pt x="33965" y="0"/>
                  </a:cubicBezTo>
                  <a:close/>
                </a:path>
              </a:pathLst>
            </a:custGeom>
            <a:solidFill>
              <a:srgbClr val="CF0909"/>
            </a:solidFill>
          </p:spPr>
        </p:sp>
        <p:sp>
          <p:nvSpPr>
            <p:cNvPr name="TextBox 10" id="10"/>
            <p:cNvSpPr txBox="true"/>
            <p:nvPr/>
          </p:nvSpPr>
          <p:spPr>
            <a:xfrm>
              <a:off x="0" y="-38100"/>
              <a:ext cx="1622250" cy="139105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8189097" y="3899826"/>
            <a:ext cx="2231594" cy="2231594"/>
          </a:xfrm>
          <a:custGeom>
            <a:avLst/>
            <a:gdLst/>
            <a:ahLst/>
            <a:cxnLst/>
            <a:rect r="r" b="b" t="t" l="l"/>
            <a:pathLst>
              <a:path h="2231594" w="2231594">
                <a:moveTo>
                  <a:pt x="0" y="0"/>
                </a:moveTo>
                <a:lnTo>
                  <a:pt x="2231595" y="0"/>
                </a:lnTo>
                <a:lnTo>
                  <a:pt x="2231595" y="2231594"/>
                </a:lnTo>
                <a:lnTo>
                  <a:pt x="0" y="223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rnd">
            <a:noFill/>
            <a:prstDash val="solid"/>
            <a:round/>
          </a:ln>
        </p:spPr>
      </p:sp>
      <p:sp>
        <p:nvSpPr>
          <p:cNvPr name="Freeform 12" id="12"/>
          <p:cNvSpPr/>
          <p:nvPr/>
        </p:nvSpPr>
        <p:spPr>
          <a:xfrm flipH="false" flipV="false" rot="-10800000">
            <a:off x="12164636" y="7925628"/>
            <a:ext cx="5242525" cy="839849"/>
          </a:xfrm>
          <a:custGeom>
            <a:avLst/>
            <a:gdLst/>
            <a:ahLst/>
            <a:cxnLst/>
            <a:rect r="r" b="b" t="t" l="l"/>
            <a:pathLst>
              <a:path h="839849" w="5242525">
                <a:moveTo>
                  <a:pt x="0" y="0"/>
                </a:moveTo>
                <a:lnTo>
                  <a:pt x="5242525" y="0"/>
                </a:lnTo>
                <a:lnTo>
                  <a:pt x="5242525" y="839849"/>
                </a:lnTo>
                <a:lnTo>
                  <a:pt x="0" y="839849"/>
                </a:lnTo>
                <a:lnTo>
                  <a:pt x="0" y="0"/>
                </a:lnTo>
                <a:close/>
              </a:path>
            </a:pathLst>
          </a:custGeom>
          <a:blipFill>
            <a:blip r:embed="rId2">
              <a:alphaModFix amt="56000"/>
            </a:blip>
            <a:stretch>
              <a:fillRect l="0" t="0" r="0" b="-79464"/>
            </a:stretch>
          </a:blipFill>
        </p:spPr>
      </p:sp>
      <p:grpSp>
        <p:nvGrpSpPr>
          <p:cNvPr name="Group 13" id="13"/>
          <p:cNvGrpSpPr/>
          <p:nvPr/>
        </p:nvGrpSpPr>
        <p:grpSpPr>
          <a:xfrm rot="0">
            <a:off x="12164636" y="4886055"/>
            <a:ext cx="5242525" cy="4372245"/>
            <a:chOff x="0" y="0"/>
            <a:chExt cx="1622250" cy="1352950"/>
          </a:xfrm>
        </p:grpSpPr>
        <p:sp>
          <p:nvSpPr>
            <p:cNvPr name="Freeform 14" id="14"/>
            <p:cNvSpPr/>
            <p:nvPr/>
          </p:nvSpPr>
          <p:spPr>
            <a:xfrm flipH="false" flipV="false" rot="0">
              <a:off x="0" y="0"/>
              <a:ext cx="1622250" cy="1352950"/>
            </a:xfrm>
            <a:custGeom>
              <a:avLst/>
              <a:gdLst/>
              <a:ahLst/>
              <a:cxnLst/>
              <a:rect r="r" b="b" t="t" l="l"/>
              <a:pathLst>
                <a:path h="1352950" w="1622250">
                  <a:moveTo>
                    <a:pt x="33965" y="0"/>
                  </a:moveTo>
                  <a:lnTo>
                    <a:pt x="1588284" y="0"/>
                  </a:lnTo>
                  <a:cubicBezTo>
                    <a:pt x="1607043" y="0"/>
                    <a:pt x="1622250" y="15207"/>
                    <a:pt x="1622250" y="33965"/>
                  </a:cubicBezTo>
                  <a:lnTo>
                    <a:pt x="1622250" y="1318985"/>
                  </a:lnTo>
                  <a:cubicBezTo>
                    <a:pt x="1622250" y="1337743"/>
                    <a:pt x="1607043" y="1352950"/>
                    <a:pt x="1588284" y="1352950"/>
                  </a:cubicBezTo>
                  <a:lnTo>
                    <a:pt x="33965" y="1352950"/>
                  </a:lnTo>
                  <a:cubicBezTo>
                    <a:pt x="24957" y="1352950"/>
                    <a:pt x="16318" y="1349371"/>
                    <a:pt x="9948" y="1343002"/>
                  </a:cubicBezTo>
                  <a:cubicBezTo>
                    <a:pt x="3578" y="1336632"/>
                    <a:pt x="0" y="1327993"/>
                    <a:pt x="0" y="1318985"/>
                  </a:cubicBezTo>
                  <a:lnTo>
                    <a:pt x="0" y="33965"/>
                  </a:lnTo>
                  <a:cubicBezTo>
                    <a:pt x="0" y="15207"/>
                    <a:pt x="15207" y="0"/>
                    <a:pt x="33965" y="0"/>
                  </a:cubicBezTo>
                  <a:close/>
                </a:path>
              </a:pathLst>
            </a:custGeom>
            <a:solidFill>
              <a:srgbClr val="CF0909"/>
            </a:solidFill>
          </p:spPr>
        </p:sp>
        <p:sp>
          <p:nvSpPr>
            <p:cNvPr name="TextBox 15" id="15"/>
            <p:cNvSpPr txBox="true"/>
            <p:nvPr/>
          </p:nvSpPr>
          <p:spPr>
            <a:xfrm>
              <a:off x="0" y="-38100"/>
              <a:ext cx="1622250" cy="139105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3831672" y="3899826"/>
            <a:ext cx="2231594" cy="2231594"/>
          </a:xfrm>
          <a:custGeom>
            <a:avLst/>
            <a:gdLst/>
            <a:ahLst/>
            <a:cxnLst/>
            <a:rect r="r" b="b" t="t" l="l"/>
            <a:pathLst>
              <a:path h="2231594" w="2231594">
                <a:moveTo>
                  <a:pt x="0" y="0"/>
                </a:moveTo>
                <a:lnTo>
                  <a:pt x="2231595" y="0"/>
                </a:lnTo>
                <a:lnTo>
                  <a:pt x="2231595" y="2231594"/>
                </a:lnTo>
                <a:lnTo>
                  <a:pt x="0" y="223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rnd">
            <a:noFill/>
            <a:prstDash val="solid"/>
            <a:round/>
          </a:ln>
        </p:spPr>
      </p:sp>
      <p:grpSp>
        <p:nvGrpSpPr>
          <p:cNvPr name="Group 17" id="17"/>
          <p:cNvGrpSpPr/>
          <p:nvPr/>
        </p:nvGrpSpPr>
        <p:grpSpPr>
          <a:xfrm rot="0">
            <a:off x="14317286" y="-3286934"/>
            <a:ext cx="6573868" cy="657386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AEEA00"/>
            </a:solidFill>
            <a:ln cap="sq">
              <a:noFill/>
              <a:prstDash val="solid"/>
              <a:miter/>
            </a:ln>
          </p:spPr>
        </p:sp>
        <p:sp>
          <p:nvSpPr>
            <p:cNvPr name="TextBox 19" id="19"/>
            <p:cNvSpPr txBox="true"/>
            <p:nvPr/>
          </p:nvSpPr>
          <p:spPr>
            <a:xfrm>
              <a:off x="139700" y="101600"/>
              <a:ext cx="533400" cy="571500"/>
            </a:xfrm>
            <a:prstGeom prst="rect">
              <a:avLst/>
            </a:prstGeom>
          </p:spPr>
          <p:txBody>
            <a:bodyPr anchor="ctr" rtlCol="false" tIns="50800" lIns="50800" bIns="50800" rIns="50800"/>
            <a:lstStyle/>
            <a:p>
              <a:pPr algn="ctr">
                <a:lnSpc>
                  <a:spcPts val="2421"/>
                </a:lnSpc>
              </a:pPr>
            </a:p>
          </p:txBody>
        </p:sp>
      </p:grpSp>
      <p:sp>
        <p:nvSpPr>
          <p:cNvPr name="TextBox 20" id="20"/>
          <p:cNvSpPr txBox="true"/>
          <p:nvPr/>
        </p:nvSpPr>
        <p:spPr>
          <a:xfrm rot="0">
            <a:off x="5037596" y="1596284"/>
            <a:ext cx="8212809" cy="1722517"/>
          </a:xfrm>
          <a:prstGeom prst="rect">
            <a:avLst/>
          </a:prstGeom>
        </p:spPr>
        <p:txBody>
          <a:bodyPr anchor="t" rtlCol="false" tIns="0" lIns="0" bIns="0" rIns="0">
            <a:spAutoFit/>
          </a:bodyPr>
          <a:lstStyle/>
          <a:p>
            <a:pPr algn="ctr" marL="0" indent="0" lvl="0">
              <a:lnSpc>
                <a:spcPts val="6908"/>
              </a:lnSpc>
              <a:spcBef>
                <a:spcPct val="0"/>
              </a:spcBef>
            </a:pPr>
            <a:r>
              <a:rPr lang="en-US" b="true" sz="4934">
                <a:solidFill>
                  <a:srgbClr val="095D40"/>
                </a:solidFill>
                <a:latin typeface="Montaser Arabic Bold"/>
                <a:ea typeface="Montaser Arabic Bold"/>
                <a:cs typeface="Montaser Arabic Bold"/>
                <a:sym typeface="Montaser Arabic Bold"/>
              </a:rPr>
              <a:t>Características Constitución Monte Cristi</a:t>
            </a:r>
          </a:p>
        </p:txBody>
      </p:sp>
      <p:sp>
        <p:nvSpPr>
          <p:cNvPr name="TextBox 21" id="21"/>
          <p:cNvSpPr txBox="true"/>
          <p:nvPr/>
        </p:nvSpPr>
        <p:spPr>
          <a:xfrm rot="0">
            <a:off x="1310623" y="5845951"/>
            <a:ext cx="4382956" cy="2693110"/>
          </a:xfrm>
          <a:prstGeom prst="rect">
            <a:avLst/>
          </a:prstGeom>
        </p:spPr>
        <p:txBody>
          <a:bodyPr anchor="t" rtlCol="false" tIns="0" lIns="0" bIns="0" rIns="0">
            <a:spAutoFit/>
          </a:bodyPr>
          <a:lstStyle/>
          <a:p>
            <a:pPr algn="ctr" marL="0" indent="0" lvl="0">
              <a:lnSpc>
                <a:spcPts val="3090"/>
              </a:lnSpc>
              <a:spcBef>
                <a:spcPct val="0"/>
              </a:spcBef>
            </a:pPr>
            <a:r>
              <a:rPr lang="en-US" sz="1873" spc="5">
                <a:solidFill>
                  <a:srgbClr val="F4F4F4"/>
                </a:solidFill>
                <a:latin typeface="Montserrat"/>
                <a:ea typeface="Montserrat"/>
                <a:cs typeface="Montserrat"/>
                <a:sym typeface="Montserrat"/>
              </a:rPr>
              <a:t>Pluralismo Jurídico: Reconoce y respeta la diversidad de sistemas jurídicos, permitiendo la coexistencia de normas indígenas y nacionales. Esto refleja un enfoque inclusivo hacia las diferentes culturas y tradiciones del país.</a:t>
            </a:r>
          </a:p>
        </p:txBody>
      </p:sp>
      <p:sp>
        <p:nvSpPr>
          <p:cNvPr name="TextBox 22" id="22"/>
          <p:cNvSpPr txBox="true"/>
          <p:nvPr/>
        </p:nvSpPr>
        <p:spPr>
          <a:xfrm rot="0">
            <a:off x="6951846" y="5845951"/>
            <a:ext cx="4382956" cy="3082247"/>
          </a:xfrm>
          <a:prstGeom prst="rect">
            <a:avLst/>
          </a:prstGeom>
        </p:spPr>
        <p:txBody>
          <a:bodyPr anchor="t" rtlCol="false" tIns="0" lIns="0" bIns="0" rIns="0">
            <a:spAutoFit/>
          </a:bodyPr>
          <a:lstStyle/>
          <a:p>
            <a:pPr algn="ctr" marL="0" indent="0" lvl="0">
              <a:lnSpc>
                <a:spcPts val="3090"/>
              </a:lnSpc>
              <a:spcBef>
                <a:spcPct val="0"/>
              </a:spcBef>
            </a:pPr>
            <a:r>
              <a:rPr lang="en-US" sz="1873" spc="5">
                <a:solidFill>
                  <a:srgbClr val="F4F4F4"/>
                </a:solidFill>
                <a:latin typeface="Montserrat"/>
                <a:ea typeface="Montserrat"/>
                <a:cs typeface="Montserrat"/>
                <a:sym typeface="Montserrat"/>
              </a:rPr>
              <a:t>Límites al Poder: Establece múltiples restricciones al ejercicio del poder estatal, buscando evitar abusos y garantizar la separación de poderes. Esto incluye la creación de mecanismos de control y equilibrio entre las distintas ramas del gobierno.</a:t>
            </a:r>
          </a:p>
        </p:txBody>
      </p:sp>
      <p:sp>
        <p:nvSpPr>
          <p:cNvPr name="TextBox 23" id="23"/>
          <p:cNvSpPr txBox="true"/>
          <p:nvPr/>
        </p:nvSpPr>
        <p:spPr>
          <a:xfrm rot="0">
            <a:off x="12594421" y="5845951"/>
            <a:ext cx="4382956" cy="2693110"/>
          </a:xfrm>
          <a:prstGeom prst="rect">
            <a:avLst/>
          </a:prstGeom>
        </p:spPr>
        <p:txBody>
          <a:bodyPr anchor="t" rtlCol="false" tIns="0" lIns="0" bIns="0" rIns="0">
            <a:spAutoFit/>
          </a:bodyPr>
          <a:lstStyle/>
          <a:p>
            <a:pPr algn="ctr" marL="0" indent="0" lvl="0">
              <a:lnSpc>
                <a:spcPts val="3090"/>
              </a:lnSpc>
              <a:spcBef>
                <a:spcPct val="0"/>
              </a:spcBef>
            </a:pPr>
            <a:r>
              <a:rPr lang="en-US" sz="1873" spc="5">
                <a:solidFill>
                  <a:srgbClr val="F4F4F4"/>
                </a:solidFill>
                <a:latin typeface="Montserrat"/>
                <a:ea typeface="Montserrat"/>
                <a:cs typeface="Montserrat"/>
                <a:sym typeface="Montserrat"/>
              </a:rPr>
              <a:t>Derechos Territoriales: La Constitución aborda la importancia de los derechos territoriales, especialmente en relación con las comunidades indígenas, lo que resalta un compromiso con la justicia social y la equidad.</a:t>
            </a:r>
          </a:p>
        </p:txBody>
      </p:sp>
      <p:grpSp>
        <p:nvGrpSpPr>
          <p:cNvPr name="Group 24" id="24"/>
          <p:cNvGrpSpPr/>
          <p:nvPr/>
        </p:nvGrpSpPr>
        <p:grpSpPr>
          <a:xfrm rot="0">
            <a:off x="14469686" y="-3134534"/>
            <a:ext cx="6573868" cy="657386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AEEA00"/>
            </a:solidFill>
            <a:ln cap="sq">
              <a:noFill/>
              <a:prstDash val="solid"/>
              <a:miter/>
            </a:ln>
          </p:spPr>
        </p:sp>
        <p:sp>
          <p:nvSpPr>
            <p:cNvPr name="TextBox 26" id="26"/>
            <p:cNvSpPr txBox="true"/>
            <p:nvPr/>
          </p:nvSpPr>
          <p:spPr>
            <a:xfrm>
              <a:off x="139700" y="101600"/>
              <a:ext cx="533400" cy="571500"/>
            </a:xfrm>
            <a:prstGeom prst="rect">
              <a:avLst/>
            </a:prstGeom>
          </p:spPr>
          <p:txBody>
            <a:bodyPr anchor="ctr" rtlCol="false" tIns="50800" lIns="50800" bIns="50800" rIns="50800"/>
            <a:lstStyle/>
            <a:p>
              <a:pPr algn="ctr">
                <a:lnSpc>
                  <a:spcPts val="2421"/>
                </a:lnSpc>
              </a:pPr>
            </a:p>
          </p:txBody>
        </p:sp>
      </p:grpSp>
      <p:grpSp>
        <p:nvGrpSpPr>
          <p:cNvPr name="Group 27" id="27"/>
          <p:cNvGrpSpPr/>
          <p:nvPr/>
        </p:nvGrpSpPr>
        <p:grpSpPr>
          <a:xfrm rot="0">
            <a:off x="-880289" y="8652195"/>
            <a:ext cx="6573868" cy="6573868"/>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AEEA00"/>
            </a:solidFill>
            <a:ln cap="sq">
              <a:noFill/>
              <a:prstDash val="solid"/>
              <a:miter/>
            </a:ln>
          </p:spPr>
        </p:sp>
        <p:sp>
          <p:nvSpPr>
            <p:cNvPr name="TextBox 29" id="29"/>
            <p:cNvSpPr txBox="true"/>
            <p:nvPr/>
          </p:nvSpPr>
          <p:spPr>
            <a:xfrm>
              <a:off x="139700" y="101600"/>
              <a:ext cx="533400" cy="571500"/>
            </a:xfrm>
            <a:prstGeom prst="rect">
              <a:avLst/>
            </a:prstGeom>
          </p:spPr>
          <p:txBody>
            <a:bodyPr anchor="ctr" rtlCol="false" tIns="50800" lIns="50800" bIns="50800" rIns="50800"/>
            <a:lstStyle/>
            <a:p>
              <a:pPr algn="ctr">
                <a:lnSpc>
                  <a:spcPts val="2421"/>
                </a:lnSpc>
              </a:pPr>
            </a:p>
          </p:txBody>
        </p:sp>
      </p:grpSp>
      <p:grpSp>
        <p:nvGrpSpPr>
          <p:cNvPr name="Group 30" id="30"/>
          <p:cNvGrpSpPr/>
          <p:nvPr/>
        </p:nvGrpSpPr>
        <p:grpSpPr>
          <a:xfrm rot="0">
            <a:off x="-2406095" y="8345552"/>
            <a:ext cx="6573868" cy="657386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0000">
                <a:alpha val="0"/>
              </a:srgbClr>
            </a:solidFill>
            <a:ln w="381000" cap="sq">
              <a:solidFill>
                <a:srgbClr val="CF0909"/>
              </a:solidFill>
              <a:prstDash val="solid"/>
              <a:miter/>
            </a:ln>
          </p:spPr>
        </p:sp>
        <p:sp>
          <p:nvSpPr>
            <p:cNvPr name="TextBox 32" id="32"/>
            <p:cNvSpPr txBox="true"/>
            <p:nvPr/>
          </p:nvSpPr>
          <p:spPr>
            <a:xfrm>
              <a:off x="139700" y="101600"/>
              <a:ext cx="533400" cy="571500"/>
            </a:xfrm>
            <a:prstGeom prst="rect">
              <a:avLst/>
            </a:prstGeom>
          </p:spPr>
          <p:txBody>
            <a:bodyPr anchor="ctr" rtlCol="false" tIns="50800" lIns="50800" bIns="50800" rIns="50800"/>
            <a:lstStyle/>
            <a:p>
              <a:pPr algn="ctr">
                <a:lnSpc>
                  <a:spcPts val="2421"/>
                </a:lnSpc>
              </a:pPr>
            </a:p>
          </p:txBody>
        </p:sp>
      </p:grpSp>
      <p:grpSp>
        <p:nvGrpSpPr>
          <p:cNvPr name="Group 33" id="33"/>
          <p:cNvGrpSpPr/>
          <p:nvPr/>
        </p:nvGrpSpPr>
        <p:grpSpPr>
          <a:xfrm rot="0">
            <a:off x="14469686" y="-2253605"/>
            <a:ext cx="6573868" cy="6573868"/>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0000">
                <a:alpha val="0"/>
              </a:srgbClr>
            </a:solidFill>
            <a:ln w="381000" cap="sq">
              <a:solidFill>
                <a:srgbClr val="CF0909"/>
              </a:solidFill>
              <a:prstDash val="solid"/>
              <a:miter/>
            </a:ln>
          </p:spPr>
        </p:sp>
        <p:sp>
          <p:nvSpPr>
            <p:cNvPr name="TextBox 35" id="35"/>
            <p:cNvSpPr txBox="true"/>
            <p:nvPr/>
          </p:nvSpPr>
          <p:spPr>
            <a:xfrm>
              <a:off x="139700" y="101600"/>
              <a:ext cx="533400" cy="571500"/>
            </a:xfrm>
            <a:prstGeom prst="rect">
              <a:avLst/>
            </a:prstGeom>
          </p:spPr>
          <p:txBody>
            <a:bodyPr anchor="ctr" rtlCol="false" tIns="50800" lIns="50800" bIns="50800" rIns="50800"/>
            <a:lstStyle/>
            <a:p>
              <a:pPr algn="ctr">
                <a:lnSpc>
                  <a:spcPts val="2421"/>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880904" y="0"/>
            <a:ext cx="8603573" cy="10287000"/>
            <a:chOff x="0" y="0"/>
            <a:chExt cx="8603361" cy="10286746"/>
          </a:xfrm>
        </p:grpSpPr>
        <p:sp>
          <p:nvSpPr>
            <p:cNvPr name="Freeform 3" id="3"/>
            <p:cNvSpPr/>
            <p:nvPr/>
          </p:nvSpPr>
          <p:spPr>
            <a:xfrm flipH="false" flipV="false" rot="0">
              <a:off x="-2794" y="-128"/>
              <a:ext cx="8606155" cy="10286874"/>
            </a:xfrm>
            <a:custGeom>
              <a:avLst/>
              <a:gdLst/>
              <a:ahLst/>
              <a:cxnLst/>
              <a:rect r="r" b="b" t="t" l="l"/>
              <a:pathLst>
                <a:path h="10286874" w="8606155">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29711" t="0" r="-29711" b="0"/>
              </a:stretch>
            </a:blipFill>
          </p:spPr>
        </p:sp>
      </p:grpSp>
      <p:grpSp>
        <p:nvGrpSpPr>
          <p:cNvPr name="Group 4" id="4"/>
          <p:cNvGrpSpPr/>
          <p:nvPr/>
        </p:nvGrpSpPr>
        <p:grpSpPr>
          <a:xfrm rot="-4571454">
            <a:off x="7375561" y="7033489"/>
            <a:ext cx="8088844" cy="487354"/>
            <a:chOff x="0" y="0"/>
            <a:chExt cx="14285852" cy="860725"/>
          </a:xfrm>
        </p:grpSpPr>
        <p:sp>
          <p:nvSpPr>
            <p:cNvPr name="Freeform 5" id="5"/>
            <p:cNvSpPr/>
            <p:nvPr/>
          </p:nvSpPr>
          <p:spPr>
            <a:xfrm flipH="false" flipV="false" rot="0">
              <a:off x="0" y="0"/>
              <a:ext cx="14285852" cy="860725"/>
            </a:xfrm>
            <a:custGeom>
              <a:avLst/>
              <a:gdLst/>
              <a:ahLst/>
              <a:cxnLst/>
              <a:rect r="r" b="b" t="t" l="l"/>
              <a:pathLst>
                <a:path h="860725" w="14285852">
                  <a:moveTo>
                    <a:pt x="203200" y="0"/>
                  </a:moveTo>
                  <a:lnTo>
                    <a:pt x="14285852" y="0"/>
                  </a:lnTo>
                  <a:lnTo>
                    <a:pt x="14082652" y="860725"/>
                  </a:lnTo>
                  <a:lnTo>
                    <a:pt x="0" y="860725"/>
                  </a:lnTo>
                  <a:lnTo>
                    <a:pt x="203200" y="0"/>
                  </a:lnTo>
                  <a:close/>
                </a:path>
              </a:pathLst>
            </a:custGeom>
            <a:solidFill>
              <a:srgbClr val="CF0909"/>
            </a:solidFill>
          </p:spPr>
        </p:sp>
        <p:sp>
          <p:nvSpPr>
            <p:cNvPr name="TextBox 6" id="6"/>
            <p:cNvSpPr txBox="true"/>
            <p:nvPr/>
          </p:nvSpPr>
          <p:spPr>
            <a:xfrm>
              <a:off x="101600" y="-38100"/>
              <a:ext cx="14082652" cy="898825"/>
            </a:xfrm>
            <a:prstGeom prst="rect">
              <a:avLst/>
            </a:prstGeom>
          </p:spPr>
          <p:txBody>
            <a:bodyPr anchor="ctr" rtlCol="false" tIns="50800" lIns="50800" bIns="50800" rIns="50800"/>
            <a:lstStyle/>
            <a:p>
              <a:pPr algn="ctr">
                <a:lnSpc>
                  <a:spcPts val="2421"/>
                </a:lnSpc>
              </a:pPr>
            </a:p>
          </p:txBody>
        </p:sp>
      </p:grpSp>
      <p:sp>
        <p:nvSpPr>
          <p:cNvPr name="TextBox 7" id="7"/>
          <p:cNvSpPr txBox="true"/>
          <p:nvPr/>
        </p:nvSpPr>
        <p:spPr>
          <a:xfrm rot="0">
            <a:off x="1615316" y="337804"/>
            <a:ext cx="8602680" cy="1722517"/>
          </a:xfrm>
          <a:prstGeom prst="rect">
            <a:avLst/>
          </a:prstGeom>
        </p:spPr>
        <p:txBody>
          <a:bodyPr anchor="t" rtlCol="false" tIns="0" lIns="0" bIns="0" rIns="0">
            <a:spAutoFit/>
          </a:bodyPr>
          <a:lstStyle/>
          <a:p>
            <a:pPr algn="l" marL="0" indent="0" lvl="0">
              <a:lnSpc>
                <a:spcPts val="6908"/>
              </a:lnSpc>
              <a:spcBef>
                <a:spcPct val="0"/>
              </a:spcBef>
            </a:pPr>
            <a:r>
              <a:rPr lang="en-US" b="true" sz="4934">
                <a:solidFill>
                  <a:srgbClr val="095D40"/>
                </a:solidFill>
                <a:latin typeface="Montaser Arabic Bold"/>
                <a:ea typeface="Montaser Arabic Bold"/>
                <a:cs typeface="Montaser Arabic Bold"/>
                <a:sym typeface="Montaser Arabic Bold"/>
              </a:rPr>
              <a:t>El proceso de concentración del poder.</a:t>
            </a:r>
          </a:p>
        </p:txBody>
      </p:sp>
      <p:grpSp>
        <p:nvGrpSpPr>
          <p:cNvPr name="Group 8" id="8"/>
          <p:cNvGrpSpPr/>
          <p:nvPr/>
        </p:nvGrpSpPr>
        <p:grpSpPr>
          <a:xfrm rot="-4607105">
            <a:off x="10858725" y="282787"/>
            <a:ext cx="4368397" cy="300533"/>
            <a:chOff x="0" y="0"/>
            <a:chExt cx="12511083" cy="860725"/>
          </a:xfrm>
        </p:grpSpPr>
        <p:sp>
          <p:nvSpPr>
            <p:cNvPr name="Freeform 9" id="9"/>
            <p:cNvSpPr/>
            <p:nvPr/>
          </p:nvSpPr>
          <p:spPr>
            <a:xfrm flipH="false" flipV="false" rot="0">
              <a:off x="0" y="0"/>
              <a:ext cx="12511083" cy="860725"/>
            </a:xfrm>
            <a:custGeom>
              <a:avLst/>
              <a:gdLst/>
              <a:ahLst/>
              <a:cxnLst/>
              <a:rect r="r" b="b" t="t" l="l"/>
              <a:pathLst>
                <a:path h="860725" w="12511083">
                  <a:moveTo>
                    <a:pt x="203200" y="0"/>
                  </a:moveTo>
                  <a:lnTo>
                    <a:pt x="12511083" y="0"/>
                  </a:lnTo>
                  <a:lnTo>
                    <a:pt x="12307883" y="860725"/>
                  </a:lnTo>
                  <a:lnTo>
                    <a:pt x="0" y="860725"/>
                  </a:lnTo>
                  <a:lnTo>
                    <a:pt x="203200" y="0"/>
                  </a:lnTo>
                  <a:close/>
                </a:path>
              </a:pathLst>
            </a:custGeom>
            <a:solidFill>
              <a:srgbClr val="AEEA00"/>
            </a:solidFill>
          </p:spPr>
        </p:sp>
        <p:sp>
          <p:nvSpPr>
            <p:cNvPr name="TextBox 10" id="10"/>
            <p:cNvSpPr txBox="true"/>
            <p:nvPr/>
          </p:nvSpPr>
          <p:spPr>
            <a:xfrm>
              <a:off x="101600" y="-38100"/>
              <a:ext cx="12307883" cy="898825"/>
            </a:xfrm>
            <a:prstGeom prst="rect">
              <a:avLst/>
            </a:prstGeom>
          </p:spPr>
          <p:txBody>
            <a:bodyPr anchor="ctr" rtlCol="false" tIns="50800" lIns="50800" bIns="50800" rIns="50800"/>
            <a:lstStyle/>
            <a:p>
              <a:pPr algn="ctr">
                <a:lnSpc>
                  <a:spcPts val="2421"/>
                </a:lnSpc>
              </a:pPr>
            </a:p>
          </p:txBody>
        </p:sp>
      </p:grpSp>
      <p:sp>
        <p:nvSpPr>
          <p:cNvPr name="AutoShape 11" id="11"/>
          <p:cNvSpPr/>
          <p:nvPr/>
        </p:nvSpPr>
        <p:spPr>
          <a:xfrm flipV="true">
            <a:off x="10870539" y="3653159"/>
            <a:ext cx="1830372" cy="7343575"/>
          </a:xfrm>
          <a:prstGeom prst="line">
            <a:avLst/>
          </a:prstGeom>
          <a:ln cap="flat" w="85725">
            <a:solidFill>
              <a:srgbClr val="F4F4F4"/>
            </a:solidFill>
            <a:prstDash val="solid"/>
            <a:headEnd type="none" len="sm" w="sm"/>
            <a:tailEnd type="none" len="sm" w="sm"/>
          </a:ln>
        </p:spPr>
      </p:sp>
      <p:sp>
        <p:nvSpPr>
          <p:cNvPr name="TextBox 12" id="12"/>
          <p:cNvSpPr txBox="true"/>
          <p:nvPr/>
        </p:nvSpPr>
        <p:spPr>
          <a:xfrm rot="0">
            <a:off x="1615316" y="2508040"/>
            <a:ext cx="8347270" cy="1929482"/>
          </a:xfrm>
          <a:prstGeom prst="rect">
            <a:avLst/>
          </a:prstGeom>
        </p:spPr>
        <p:txBody>
          <a:bodyPr anchor="t" rtlCol="false" tIns="0" lIns="0" bIns="0" rIns="0">
            <a:spAutoFit/>
          </a:bodyPr>
          <a:lstStyle/>
          <a:p>
            <a:pPr algn="just" marL="0" indent="0" lvl="0">
              <a:lnSpc>
                <a:spcPts val="3143"/>
              </a:lnSpc>
              <a:spcBef>
                <a:spcPct val="0"/>
              </a:spcBef>
            </a:pPr>
            <a:r>
              <a:rPr lang="en-US" sz="1904" spc="5">
                <a:solidFill>
                  <a:srgbClr val="000000"/>
                </a:solidFill>
                <a:latin typeface="Montserrat"/>
                <a:ea typeface="Montserrat"/>
                <a:cs typeface="Montserrat"/>
                <a:sym typeface="Montserrat"/>
              </a:rPr>
              <a:t>Consolidación del Poder Ejecutivo: Durante el gobierno de Correa, se implementaron reformas que fortalecieron el poder del Ejecutivo, limitando la autonomía de otras instituciones del Estado. Esto incluyó la creación de un marco legal que restringió las libertades públicas y aumentó el control sobre los medios de comunicación.</a:t>
            </a:r>
          </a:p>
        </p:txBody>
      </p:sp>
      <p:sp>
        <p:nvSpPr>
          <p:cNvPr name="TextBox 13" id="13"/>
          <p:cNvSpPr txBox="true"/>
          <p:nvPr/>
        </p:nvSpPr>
        <p:spPr>
          <a:xfrm rot="0">
            <a:off x="1615316" y="4669295"/>
            <a:ext cx="8347270" cy="1929482"/>
          </a:xfrm>
          <a:prstGeom prst="rect">
            <a:avLst/>
          </a:prstGeom>
        </p:spPr>
        <p:txBody>
          <a:bodyPr anchor="t" rtlCol="false" tIns="0" lIns="0" bIns="0" rIns="0">
            <a:spAutoFit/>
          </a:bodyPr>
          <a:lstStyle/>
          <a:p>
            <a:pPr algn="just" marL="0" indent="0" lvl="0">
              <a:lnSpc>
                <a:spcPts val="3143"/>
              </a:lnSpc>
              <a:spcBef>
                <a:spcPct val="0"/>
              </a:spcBef>
            </a:pPr>
            <a:r>
              <a:rPr lang="en-US" sz="1904" spc="5">
                <a:solidFill>
                  <a:srgbClr val="000000"/>
                </a:solidFill>
                <a:latin typeface="Montserrat"/>
                <a:ea typeface="Montserrat"/>
                <a:cs typeface="Montserrat"/>
                <a:sym typeface="Montserrat"/>
              </a:rPr>
              <a:t>Control de Instituciones: Se observó una tendencia a coordinar los poderes del Estado bajo la dirección del Ejecutivo. Esto generó preocupaciones sobre la independencia del poder judicial y la capacidad de la Asamblea Nacional para actuar como un contrapeso efectivo.</a:t>
            </a:r>
          </a:p>
        </p:txBody>
      </p:sp>
      <p:sp>
        <p:nvSpPr>
          <p:cNvPr name="TextBox 14" id="14"/>
          <p:cNvSpPr txBox="true"/>
          <p:nvPr/>
        </p:nvSpPr>
        <p:spPr>
          <a:xfrm rot="0">
            <a:off x="1615316" y="7046452"/>
            <a:ext cx="8347270" cy="2430189"/>
          </a:xfrm>
          <a:prstGeom prst="rect">
            <a:avLst/>
          </a:prstGeom>
        </p:spPr>
        <p:txBody>
          <a:bodyPr anchor="t" rtlCol="false" tIns="0" lIns="0" bIns="0" rIns="0">
            <a:spAutoFit/>
          </a:bodyPr>
          <a:lstStyle/>
          <a:p>
            <a:pPr algn="just" marL="0" indent="0" lvl="0">
              <a:lnSpc>
                <a:spcPts val="3262"/>
              </a:lnSpc>
              <a:spcBef>
                <a:spcPct val="0"/>
              </a:spcBef>
            </a:pPr>
            <a:r>
              <a:rPr lang="en-US" sz="1977" spc="5">
                <a:solidFill>
                  <a:srgbClr val="000000"/>
                </a:solidFill>
                <a:latin typeface="Montserrat"/>
                <a:ea typeface="Montserrat"/>
                <a:cs typeface="Montserrat"/>
                <a:sym typeface="Montserrat"/>
              </a:rPr>
              <a:t>Poder Electoral y de Control: Además de los poderes tradicionales (Ejecutivo, Legislativo y Judicial), Ecuador cuenta con instituciones como el Consejo Nacional Electoral y la Contraloría General del Estado. Sin embargo, la percepción es que estas instituciones han sido influenciadas por el poder central, lo que ha llevado a una mayor concentración.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DAGZZAekwcU</dc:identifier>
  <dcterms:modified xsi:type="dcterms:W3CDTF">2011-08-01T06:04:30Z</dcterms:modified>
  <cp:revision>1</cp:revision>
  <dc:title>Presentación informe financiero profesional corporativo </dc:title>
</cp:coreProperties>
</file>