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notesMasterIdLst>
    <p:notesMasterId r:id="rId10"/>
  </p:notesMasterIdLst>
  <p:sldSz cx="14630400" cy="8229600"/>
  <p:notesSz cx="8229600" cy="14630400"/>
  <p:embeddedFontLst>
    <p:embeddedFont>
      <p:font typeface="Sora Medium"/>
      <p:regular r:id="rId15"/>
    </p:embeddedFont>
    <p:embeddedFont>
      <p:font typeface="Sora Medium"/>
      <p:regular r:id="rId16"/>
    </p:embeddedFont>
    <p:embeddedFont>
      <p:font typeface="Noto Sans TC"/>
      <p:regular r:id="rId17"/>
    </p:embeddedFont>
    <p:embeddedFont>
      <p:font typeface="Noto Sans TC"/>
      <p:regular r:id="rId18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5" Type="http://schemas.openxmlformats.org/officeDocument/2006/relationships/font" Target="fonts/font1.fntdata"/><Relationship Id="rId16" Type="http://schemas.openxmlformats.org/officeDocument/2006/relationships/font" Target="fonts/font2.fntdata"/><Relationship Id="rId17" Type="http://schemas.openxmlformats.org/officeDocument/2006/relationships/font" Target="fonts/font3.fntdata"/><Relationship Id="rId18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2" Type="http://schemas.openxmlformats.org/officeDocument/2006/relationships/image" Target="../media/image-1009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png"/><Relationship Id="rId4" Type="http://schemas.openxmlformats.org/officeDocument/2006/relationships/image" Target="../media/image-2-4.png"/><Relationship Id="rId5" Type="http://schemas.openxmlformats.org/officeDocument/2006/relationships/image" Target="../media/image-2-5.png"/><Relationship Id="rId6" Type="http://schemas.openxmlformats.org/officeDocument/2006/relationships/slideLayout" Target="../slideLayouts/slideLayout3.xml"/><Relationship Id="rId7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png"/><Relationship Id="rId4" Type="http://schemas.openxmlformats.org/officeDocument/2006/relationships/image" Target="../media/image-3-4.png"/><Relationship Id="rId5" Type="http://schemas.openxmlformats.org/officeDocument/2006/relationships/image" Target="../media/image-3-5.png"/><Relationship Id="rId6" Type="http://schemas.openxmlformats.org/officeDocument/2006/relationships/slideLayout" Target="../slideLayouts/slideLayout4.xml"/><Relationship Id="rId7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974294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El Impacto del Podcast en la Educación: Una Nueva Era del Aprendizaje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440793"/>
            <a:ext cx="7556421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Los podcasts educativos están experimentando un crecimiento exponencial a nivel global. En España, el 51% de los usuarios de internet escucha podcasts mensualmente, lo que demuestra su enorme potencial para transformar las metodologías de enseñanza y aprendizaje.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4256" y="596979"/>
            <a:ext cx="7715488" cy="12756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000"/>
              </a:lnSpc>
              <a:buNone/>
            </a:pPr>
            <a:r>
              <a:rPr lang="en-US" sz="400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Panorama Actual: El Aula Sonora</a:t>
            </a:r>
            <a:endParaRPr lang="en-US" sz="40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256" y="2178725"/>
            <a:ext cx="1020485" cy="122455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938814" y="2382798"/>
            <a:ext cx="3997643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Educadores Adoptan Podcasts</a:t>
            </a:r>
            <a:endParaRPr lang="en-US" sz="2000" dirty="0"/>
          </a:p>
        </p:txBody>
      </p:sp>
      <p:sp>
        <p:nvSpPr>
          <p:cNvPr id="6" name="Text 2"/>
          <p:cNvSpPr/>
          <p:nvPr/>
        </p:nvSpPr>
        <p:spPr>
          <a:xfrm>
            <a:off x="1938814" y="2824043"/>
            <a:ext cx="6490930" cy="326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El 25% de los educadores usa podcasts semanalmente en sus clases.</a:t>
            </a:r>
            <a:endParaRPr lang="en-US" sz="16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256" y="3403283"/>
            <a:ext cx="1020485" cy="1502331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938814" y="3607356"/>
            <a:ext cx="3785235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Integración en Cursos Online</a:t>
            </a:r>
            <a:endParaRPr lang="en-US" sz="2000" dirty="0"/>
          </a:p>
        </p:txBody>
      </p:sp>
      <p:sp>
        <p:nvSpPr>
          <p:cNvPr id="9" name="Text 4"/>
          <p:cNvSpPr/>
          <p:nvPr/>
        </p:nvSpPr>
        <p:spPr>
          <a:xfrm>
            <a:off x="1938814" y="4048601"/>
            <a:ext cx="6490930" cy="6529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Cursos y MOOCs usan audio como componente principal de aprendizaje.</a:t>
            </a:r>
            <a:endParaRPr lang="en-US" sz="160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256" y="4905613"/>
            <a:ext cx="1020485" cy="122455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938814" y="5109686"/>
            <a:ext cx="2551271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Plataformas Clave</a:t>
            </a:r>
            <a:endParaRPr lang="en-US" sz="2000" dirty="0"/>
          </a:p>
        </p:txBody>
      </p:sp>
      <p:sp>
        <p:nvSpPr>
          <p:cNvPr id="12" name="Text 6"/>
          <p:cNvSpPr/>
          <p:nvPr/>
        </p:nvSpPr>
        <p:spPr>
          <a:xfrm>
            <a:off x="1938814" y="5550932"/>
            <a:ext cx="6490930" cy="326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Spotify y Google Podcasts albergan miles de títulos educativos.</a:t>
            </a:r>
            <a:endParaRPr lang="en-US" sz="160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256" y="6130171"/>
            <a:ext cx="1020485" cy="1502331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938814" y="6334244"/>
            <a:ext cx="2551271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Éxito de Duolingo</a:t>
            </a:r>
            <a:endParaRPr lang="en-US" sz="2000" dirty="0"/>
          </a:p>
        </p:txBody>
      </p:sp>
      <p:sp>
        <p:nvSpPr>
          <p:cNvPr id="15" name="Text 8"/>
          <p:cNvSpPr/>
          <p:nvPr/>
        </p:nvSpPr>
        <p:spPr>
          <a:xfrm>
            <a:off x="1938814" y="6775490"/>
            <a:ext cx="6490930" cy="6529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El podcast de Duolingo Spanish tiene más de 100 millones de descargas, mejorando la comprensión auditiva un 30%.</a:t>
            </a:r>
            <a:endParaRPr lang="en-US" sz="1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73391" y="845463"/>
            <a:ext cx="7556659" cy="6134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00"/>
              </a:lnSpc>
              <a:buNone/>
            </a:pPr>
            <a:r>
              <a:rPr lang="en-US" sz="38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Beneficios Pedagógicos Clave</a:t>
            </a:r>
            <a:endParaRPr lang="en-US" sz="38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3391" y="1753195"/>
            <a:ext cx="490657" cy="490657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173391" y="2489121"/>
            <a:ext cx="2426494" cy="6134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Flexibilidad de Aprendizaje</a:t>
            </a:r>
            <a:endParaRPr lang="en-US" sz="1900" dirty="0"/>
          </a:p>
        </p:txBody>
      </p:sp>
      <p:sp>
        <p:nvSpPr>
          <p:cNvPr id="6" name="Text 2"/>
          <p:cNvSpPr/>
          <p:nvPr/>
        </p:nvSpPr>
        <p:spPr>
          <a:xfrm>
            <a:off x="6173391" y="3220283"/>
            <a:ext cx="2426494" cy="9422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Acceso al contenido en cualquier momento y lugar, 24/7.</a:t>
            </a:r>
            <a:endParaRPr lang="en-US" sz="15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5153" y="1753195"/>
            <a:ext cx="490657" cy="490657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845153" y="2489121"/>
            <a:ext cx="2426494" cy="6134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Mejora de la Retención</a:t>
            </a:r>
            <a:endParaRPr lang="en-US" sz="1900" dirty="0"/>
          </a:p>
        </p:txBody>
      </p:sp>
      <p:sp>
        <p:nvSpPr>
          <p:cNvPr id="9" name="Text 4"/>
          <p:cNvSpPr/>
          <p:nvPr/>
        </p:nvSpPr>
        <p:spPr>
          <a:xfrm>
            <a:off x="8845153" y="3220283"/>
            <a:ext cx="2426494" cy="12563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El audio estimula la memoria auditiva, aumentando la retención un 20%.</a:t>
            </a:r>
            <a:endParaRPr lang="en-US" sz="150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16916" y="1753195"/>
            <a:ext cx="490657" cy="49065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1516916" y="2489121"/>
            <a:ext cx="2426494" cy="6134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Desarrollo de Habilidades</a:t>
            </a:r>
            <a:endParaRPr lang="en-US" sz="1900" dirty="0"/>
          </a:p>
        </p:txBody>
      </p:sp>
      <p:sp>
        <p:nvSpPr>
          <p:cNvPr id="12" name="Text 6"/>
          <p:cNvSpPr/>
          <p:nvPr/>
        </p:nvSpPr>
        <p:spPr>
          <a:xfrm>
            <a:off x="11516916" y="3220283"/>
            <a:ext cx="2426494" cy="9422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Fomenta la escucha activa, la concentración y el pensamiento crítico.</a:t>
            </a:r>
            <a:endParaRPr lang="en-US" sz="150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3391" y="4967288"/>
            <a:ext cx="490657" cy="490657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6173391" y="5703213"/>
            <a:ext cx="2426494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Personalización</a:t>
            </a:r>
            <a:endParaRPr lang="en-US" sz="1900" dirty="0"/>
          </a:p>
        </p:txBody>
      </p:sp>
      <p:sp>
        <p:nvSpPr>
          <p:cNvPr id="15" name="Text 8"/>
          <p:cNvSpPr/>
          <p:nvPr/>
        </p:nvSpPr>
        <p:spPr>
          <a:xfrm>
            <a:off x="6173391" y="6127671"/>
            <a:ext cx="2426494" cy="12563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Adaptación a diferentes ritmos y estilos de aprendizaje de los estudiantes.</a:t>
            </a:r>
            <a:endParaRPr lang="en-US" sz="15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486983"/>
            <a:ext cx="1026009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Ejemplos de Uso Práctico en el Aula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4535924"/>
            <a:ext cx="510302" cy="510302"/>
          </a:xfrm>
          <a:prstGeom prst="roundRect">
            <a:avLst>
              <a:gd name="adj" fmla="val 6667"/>
            </a:avLst>
          </a:prstGeom>
          <a:solidFill>
            <a:srgbClr val="26262B"/>
          </a:solidFill>
          <a:ln/>
        </p:spPr>
      </p:sp>
      <p:sp>
        <p:nvSpPr>
          <p:cNvPr id="5" name="Text 2"/>
          <p:cNvSpPr/>
          <p:nvPr/>
        </p:nvSpPr>
        <p:spPr>
          <a:xfrm>
            <a:off x="1530906" y="461379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Clases Invertidas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530906" y="5104209"/>
            <a:ext cx="564249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Los estudiantes escuchan lecciones antes de clase para debates interactivos.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7456884" y="4535924"/>
            <a:ext cx="510302" cy="510302"/>
          </a:xfrm>
          <a:prstGeom prst="roundRect">
            <a:avLst>
              <a:gd name="adj" fmla="val 6667"/>
            </a:avLst>
          </a:prstGeom>
          <a:solidFill>
            <a:srgbClr val="26262B"/>
          </a:solidFill>
          <a:ln/>
        </p:spPr>
      </p:sp>
      <p:sp>
        <p:nvSpPr>
          <p:cNvPr id="8" name="Text 5"/>
          <p:cNvSpPr/>
          <p:nvPr/>
        </p:nvSpPr>
        <p:spPr>
          <a:xfrm>
            <a:off x="8194000" y="4613791"/>
            <a:ext cx="402526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Recursos Complementarios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8194000" y="5104209"/>
            <a:ext cx="564261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Refuerzo de conceptos complejos o ampliación de temas curriculares.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6283643"/>
            <a:ext cx="510302" cy="510302"/>
          </a:xfrm>
          <a:prstGeom prst="roundRect">
            <a:avLst>
              <a:gd name="adj" fmla="val 6667"/>
            </a:avLst>
          </a:prstGeom>
          <a:solidFill>
            <a:srgbClr val="26262B"/>
          </a:solidFill>
          <a:ln/>
        </p:spPr>
      </p:sp>
      <p:sp>
        <p:nvSpPr>
          <p:cNvPr id="11" name="Text 8"/>
          <p:cNvSpPr/>
          <p:nvPr/>
        </p:nvSpPr>
        <p:spPr>
          <a:xfrm>
            <a:off x="1530906" y="6361509"/>
            <a:ext cx="316218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Desarrollo de Idiomas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530906" y="6851928"/>
            <a:ext cx="564249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Práctica de escucha, acentuación y fluidez, como los podcasts de BBC Learning English.</a:t>
            </a:r>
            <a:endParaRPr lang="en-US" sz="1750" dirty="0"/>
          </a:p>
        </p:txBody>
      </p:sp>
      <p:sp>
        <p:nvSpPr>
          <p:cNvPr id="13" name="Shape 10"/>
          <p:cNvSpPr/>
          <p:nvPr/>
        </p:nvSpPr>
        <p:spPr>
          <a:xfrm>
            <a:off x="7456884" y="6283643"/>
            <a:ext cx="510302" cy="510302"/>
          </a:xfrm>
          <a:prstGeom prst="roundRect">
            <a:avLst>
              <a:gd name="adj" fmla="val 6667"/>
            </a:avLst>
          </a:prstGeom>
          <a:solidFill>
            <a:srgbClr val="26262B"/>
          </a:solidFill>
          <a:ln/>
        </p:spPr>
      </p:sp>
      <p:sp>
        <p:nvSpPr>
          <p:cNvPr id="14" name="Text 11"/>
          <p:cNvSpPr/>
          <p:nvPr/>
        </p:nvSpPr>
        <p:spPr>
          <a:xfrm>
            <a:off x="8194000" y="6361509"/>
            <a:ext cx="357330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Proyectos Colaborativos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8194000" y="6851928"/>
            <a:ext cx="564261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La creación de podcasts por estudiantes desarrolla habilidades del siglo XXI.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98840"/>
            <a:ext cx="1020901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Accesibilidad e Inclusión Educativa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327077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Beneficia a estudiantes con estilos de aprendizaje auditivos.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3132177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Herramienta vital para estudiantes con dislexia o dificultades de lectura, reduciendo barreras de texto.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3937278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Reduce barreras de acceso a contenido educativo para comunidades remotas o con conectividad limitada.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4742378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Coste cero para el usuario final, acceso universal con un smartphone o dispositivo básico.</a:t>
            </a:r>
            <a:endParaRPr lang="en-US" sz="1750" dirty="0"/>
          </a:p>
        </p:txBody>
      </p:sp>
      <p:pic>
        <p:nvPicPr>
          <p:cNvPr id="7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99521" y="2502932"/>
            <a:ext cx="6244709" cy="427267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68140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0689" y="3273028"/>
            <a:ext cx="10089118" cy="6703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250"/>
              </a:lnSpc>
              <a:buNone/>
            </a:pPr>
            <a:r>
              <a:rPr lang="en-US" sz="420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Desafíos y Consideraciones Actuales</a:t>
            </a:r>
            <a:endParaRPr lang="en-US" sz="4200" dirty="0"/>
          </a:p>
        </p:txBody>
      </p:sp>
      <p:sp>
        <p:nvSpPr>
          <p:cNvPr id="4" name="Shape 1"/>
          <p:cNvSpPr/>
          <p:nvPr/>
        </p:nvSpPr>
        <p:spPr>
          <a:xfrm>
            <a:off x="750689" y="4265057"/>
            <a:ext cx="6457236" cy="1579245"/>
          </a:xfrm>
          <a:prstGeom prst="roundRect">
            <a:avLst>
              <a:gd name="adj" fmla="val 2037"/>
            </a:avLst>
          </a:prstGeom>
          <a:solidFill>
            <a:srgbClr val="26262B"/>
          </a:solidFill>
          <a:ln/>
        </p:spPr>
      </p:sp>
      <p:sp>
        <p:nvSpPr>
          <p:cNvPr id="5" name="Text 2"/>
          <p:cNvSpPr/>
          <p:nvPr/>
        </p:nvSpPr>
        <p:spPr>
          <a:xfrm>
            <a:off x="965121" y="4479488"/>
            <a:ext cx="3003947" cy="3351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1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Calidad de Contenido</a:t>
            </a:r>
            <a:endParaRPr lang="en-US" sz="2100" dirty="0"/>
          </a:p>
        </p:txBody>
      </p:sp>
      <p:sp>
        <p:nvSpPr>
          <p:cNvPr id="6" name="Text 3"/>
          <p:cNvSpPr/>
          <p:nvPr/>
        </p:nvSpPr>
        <p:spPr>
          <a:xfrm>
            <a:off x="965121" y="4943356"/>
            <a:ext cx="6028373" cy="6865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Necesidad de rigor académico, precisión y producción profesional.</a:t>
            </a:r>
            <a:endParaRPr lang="en-US" sz="1650" dirty="0"/>
          </a:p>
        </p:txBody>
      </p:sp>
      <p:sp>
        <p:nvSpPr>
          <p:cNvPr id="7" name="Shape 4"/>
          <p:cNvSpPr/>
          <p:nvPr/>
        </p:nvSpPr>
        <p:spPr>
          <a:xfrm>
            <a:off x="7422356" y="4265057"/>
            <a:ext cx="6457355" cy="1579245"/>
          </a:xfrm>
          <a:prstGeom prst="roundRect">
            <a:avLst>
              <a:gd name="adj" fmla="val 2037"/>
            </a:avLst>
          </a:prstGeom>
          <a:solidFill>
            <a:srgbClr val="26262B"/>
          </a:solidFill>
          <a:ln/>
        </p:spPr>
      </p:sp>
      <p:sp>
        <p:nvSpPr>
          <p:cNvPr id="8" name="Text 5"/>
          <p:cNvSpPr/>
          <p:nvPr/>
        </p:nvSpPr>
        <p:spPr>
          <a:xfrm>
            <a:off x="7636788" y="4479488"/>
            <a:ext cx="2681407" cy="3351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1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Brecha Digital</a:t>
            </a:r>
            <a:endParaRPr lang="en-US" sz="2100" dirty="0"/>
          </a:p>
        </p:txBody>
      </p:sp>
      <p:sp>
        <p:nvSpPr>
          <p:cNvPr id="9" name="Text 6"/>
          <p:cNvSpPr/>
          <p:nvPr/>
        </p:nvSpPr>
        <p:spPr>
          <a:xfrm>
            <a:off x="7636788" y="4943356"/>
            <a:ext cx="6028492" cy="6865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Acceso limitado a dispositivos o internet en algunas regiones.</a:t>
            </a: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750689" y="6058733"/>
            <a:ext cx="6457236" cy="1579245"/>
          </a:xfrm>
          <a:prstGeom prst="roundRect">
            <a:avLst>
              <a:gd name="adj" fmla="val 2037"/>
            </a:avLst>
          </a:prstGeom>
          <a:solidFill>
            <a:srgbClr val="26262B"/>
          </a:solidFill>
          <a:ln/>
        </p:spPr>
      </p:sp>
      <p:sp>
        <p:nvSpPr>
          <p:cNvPr id="11" name="Text 8"/>
          <p:cNvSpPr/>
          <p:nvPr/>
        </p:nvSpPr>
        <p:spPr>
          <a:xfrm>
            <a:off x="965121" y="6273165"/>
            <a:ext cx="3672602" cy="3351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1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Evaluación del Aprendizaje</a:t>
            </a:r>
            <a:endParaRPr lang="en-US" sz="2100" dirty="0"/>
          </a:p>
        </p:txBody>
      </p:sp>
      <p:sp>
        <p:nvSpPr>
          <p:cNvPr id="12" name="Text 9"/>
          <p:cNvSpPr/>
          <p:nvPr/>
        </p:nvSpPr>
        <p:spPr>
          <a:xfrm>
            <a:off x="965121" y="6737033"/>
            <a:ext cx="6028373" cy="6865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Diseño de métodos efectivos para medir la comprensión y el progreso.</a:t>
            </a:r>
            <a:endParaRPr lang="en-US" sz="1650" dirty="0"/>
          </a:p>
        </p:txBody>
      </p:sp>
      <p:sp>
        <p:nvSpPr>
          <p:cNvPr id="13" name="Shape 10"/>
          <p:cNvSpPr/>
          <p:nvPr/>
        </p:nvSpPr>
        <p:spPr>
          <a:xfrm>
            <a:off x="7422356" y="6058733"/>
            <a:ext cx="6457355" cy="1579245"/>
          </a:xfrm>
          <a:prstGeom prst="roundRect">
            <a:avLst>
              <a:gd name="adj" fmla="val 2037"/>
            </a:avLst>
          </a:prstGeom>
          <a:solidFill>
            <a:srgbClr val="26262B"/>
          </a:solidFill>
          <a:ln/>
        </p:spPr>
      </p:sp>
      <p:sp>
        <p:nvSpPr>
          <p:cNvPr id="14" name="Text 11"/>
          <p:cNvSpPr/>
          <p:nvPr/>
        </p:nvSpPr>
        <p:spPr>
          <a:xfrm>
            <a:off x="7636788" y="6273165"/>
            <a:ext cx="2690932" cy="3351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1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Formación Docente</a:t>
            </a:r>
            <a:endParaRPr lang="en-US" sz="2100" dirty="0"/>
          </a:p>
        </p:txBody>
      </p:sp>
      <p:sp>
        <p:nvSpPr>
          <p:cNvPr id="15" name="Text 12"/>
          <p:cNvSpPr/>
          <p:nvPr/>
        </p:nvSpPr>
        <p:spPr>
          <a:xfrm>
            <a:off x="7636788" y="6737033"/>
            <a:ext cx="6028492" cy="6865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Capacitar a educadores en la creación e integración de podcasts.</a:t>
            </a:r>
            <a:endParaRPr lang="en-US" sz="16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15420" y="573762"/>
            <a:ext cx="7685961" cy="1301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100"/>
              </a:lnSpc>
              <a:buNone/>
            </a:pPr>
            <a:r>
              <a:rPr lang="en-US" sz="410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El Futuro del Podcast Educativo</a:t>
            </a:r>
            <a:endParaRPr lang="en-US" sz="4100" dirty="0"/>
          </a:p>
        </p:txBody>
      </p:sp>
      <p:sp>
        <p:nvSpPr>
          <p:cNvPr id="4" name="Shape 1"/>
          <p:cNvSpPr/>
          <p:nvPr/>
        </p:nvSpPr>
        <p:spPr>
          <a:xfrm>
            <a:off x="6215420" y="2188012"/>
            <a:ext cx="208240" cy="1249799"/>
          </a:xfrm>
          <a:prstGeom prst="roundRect">
            <a:avLst>
              <a:gd name="adj" fmla="val 15005"/>
            </a:avLst>
          </a:prstGeom>
          <a:solidFill>
            <a:srgbClr val="26262B"/>
          </a:solidFill>
          <a:ln/>
        </p:spPr>
      </p:sp>
      <p:sp>
        <p:nvSpPr>
          <p:cNvPr id="5" name="Text 2"/>
          <p:cNvSpPr/>
          <p:nvPr/>
        </p:nvSpPr>
        <p:spPr>
          <a:xfrm>
            <a:off x="6631900" y="2396252"/>
            <a:ext cx="2603778" cy="3253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Interactividad</a:t>
            </a:r>
            <a:endParaRPr lang="en-US" sz="2050" dirty="0"/>
          </a:p>
        </p:txBody>
      </p:sp>
      <p:sp>
        <p:nvSpPr>
          <p:cNvPr id="6" name="Text 3"/>
          <p:cNvSpPr/>
          <p:nvPr/>
        </p:nvSpPr>
        <p:spPr>
          <a:xfrm>
            <a:off x="6631900" y="2846546"/>
            <a:ext cx="7269480" cy="3333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Podcasts con cuestionarios, encuestas y enlaces dinámicos.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6527840" y="3594021"/>
            <a:ext cx="208240" cy="1249799"/>
          </a:xfrm>
          <a:prstGeom prst="roundRect">
            <a:avLst>
              <a:gd name="adj" fmla="val 15005"/>
            </a:avLst>
          </a:prstGeom>
          <a:solidFill>
            <a:srgbClr val="26262B"/>
          </a:solidFill>
          <a:ln/>
        </p:spPr>
      </p:sp>
      <p:sp>
        <p:nvSpPr>
          <p:cNvPr id="8" name="Text 5"/>
          <p:cNvSpPr/>
          <p:nvPr/>
        </p:nvSpPr>
        <p:spPr>
          <a:xfrm>
            <a:off x="6944320" y="3802261"/>
            <a:ext cx="2637592" cy="3253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IA y Personalización</a:t>
            </a:r>
            <a:endParaRPr lang="en-US" sz="2050" dirty="0"/>
          </a:p>
        </p:txBody>
      </p:sp>
      <p:sp>
        <p:nvSpPr>
          <p:cNvPr id="9" name="Text 6"/>
          <p:cNvSpPr/>
          <p:nvPr/>
        </p:nvSpPr>
        <p:spPr>
          <a:xfrm>
            <a:off x="6944320" y="4252555"/>
            <a:ext cx="6957060" cy="3333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Contenido adaptativo generado por IA, ajustado al estudiante.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6840260" y="5000030"/>
            <a:ext cx="208240" cy="1249799"/>
          </a:xfrm>
          <a:prstGeom prst="roundRect">
            <a:avLst>
              <a:gd name="adj" fmla="val 15005"/>
            </a:avLst>
          </a:prstGeom>
          <a:solidFill>
            <a:srgbClr val="26262B"/>
          </a:solidFill>
          <a:ln/>
        </p:spPr>
      </p:sp>
      <p:sp>
        <p:nvSpPr>
          <p:cNvPr id="11" name="Text 8"/>
          <p:cNvSpPr/>
          <p:nvPr/>
        </p:nvSpPr>
        <p:spPr>
          <a:xfrm>
            <a:off x="7256740" y="5208270"/>
            <a:ext cx="3737610" cy="3253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Realidad Aumentada/Virtual</a:t>
            </a:r>
            <a:endParaRPr lang="en-US" sz="2050" dirty="0"/>
          </a:p>
        </p:txBody>
      </p:sp>
      <p:sp>
        <p:nvSpPr>
          <p:cNvPr id="12" name="Text 9"/>
          <p:cNvSpPr/>
          <p:nvPr/>
        </p:nvSpPr>
        <p:spPr>
          <a:xfrm>
            <a:off x="7256740" y="5658564"/>
            <a:ext cx="6644640" cy="3333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Experiencias de aprendizaje inmersivas con audio espacial.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7152799" y="6406039"/>
            <a:ext cx="208240" cy="1249799"/>
          </a:xfrm>
          <a:prstGeom prst="roundRect">
            <a:avLst>
              <a:gd name="adj" fmla="val 15005"/>
            </a:avLst>
          </a:prstGeom>
          <a:solidFill>
            <a:srgbClr val="26262B"/>
          </a:solidFill>
          <a:ln/>
        </p:spPr>
      </p:sp>
      <p:sp>
        <p:nvSpPr>
          <p:cNvPr id="14" name="Text 11"/>
          <p:cNvSpPr/>
          <p:nvPr/>
        </p:nvSpPr>
        <p:spPr>
          <a:xfrm>
            <a:off x="7569279" y="6614279"/>
            <a:ext cx="2603778" cy="3253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Micro-aprendizaje</a:t>
            </a:r>
            <a:endParaRPr lang="en-US" sz="2050" dirty="0"/>
          </a:p>
        </p:txBody>
      </p:sp>
      <p:sp>
        <p:nvSpPr>
          <p:cNvPr id="15" name="Text 12"/>
          <p:cNvSpPr/>
          <p:nvPr/>
        </p:nvSpPr>
        <p:spPr>
          <a:xfrm>
            <a:off x="7569279" y="7064573"/>
            <a:ext cx="6332101" cy="3333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Cápsulas de audio ultracortas para aprendizaje rápido.</a:t>
            </a:r>
            <a:endParaRPr lang="en-US" sz="1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96635" y="548402"/>
            <a:ext cx="7750731" cy="12442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Conclusión: Una Herramienta Imprescindible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96635" y="2190512"/>
            <a:ext cx="2417683" cy="6568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150"/>
              </a:lnSpc>
              <a:buNone/>
            </a:pPr>
            <a:r>
              <a:rPr lang="en-US" sz="51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1</a:t>
            </a:r>
            <a:endParaRPr lang="en-US" sz="5150" dirty="0"/>
          </a:p>
        </p:txBody>
      </p:sp>
      <p:sp>
        <p:nvSpPr>
          <p:cNvPr id="5" name="Text 2"/>
          <p:cNvSpPr/>
          <p:nvPr/>
        </p:nvSpPr>
        <p:spPr>
          <a:xfrm>
            <a:off x="696635" y="3095982"/>
            <a:ext cx="2417683" cy="6219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Transformación Digital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696635" y="3837384"/>
            <a:ext cx="2417683" cy="9554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El podcast es un pilar en la transformación educativa.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3363039" y="2190512"/>
            <a:ext cx="2417802" cy="6568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150"/>
              </a:lnSpc>
              <a:buNone/>
            </a:pPr>
            <a:r>
              <a:rPr lang="en-US" sz="51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2</a:t>
            </a:r>
            <a:endParaRPr lang="en-US" sz="5150" dirty="0"/>
          </a:p>
        </p:txBody>
      </p:sp>
      <p:sp>
        <p:nvSpPr>
          <p:cNvPr id="8" name="Text 5"/>
          <p:cNvSpPr/>
          <p:nvPr/>
        </p:nvSpPr>
        <p:spPr>
          <a:xfrm>
            <a:off x="3363039" y="3095982"/>
            <a:ext cx="2417802" cy="6219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Potencial Inexplorado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3363039" y="3837384"/>
            <a:ext cx="2417802" cy="6369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Ofrece un potencial para innovar metodologías.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6029563" y="2190512"/>
            <a:ext cx="2417683" cy="6568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150"/>
              </a:lnSpc>
              <a:buNone/>
            </a:pPr>
            <a:r>
              <a:rPr lang="en-US" sz="51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3</a:t>
            </a:r>
            <a:endParaRPr lang="en-US" sz="5150" dirty="0"/>
          </a:p>
        </p:txBody>
      </p:sp>
      <p:sp>
        <p:nvSpPr>
          <p:cNvPr id="11" name="Text 8"/>
          <p:cNvSpPr/>
          <p:nvPr/>
        </p:nvSpPr>
        <p:spPr>
          <a:xfrm>
            <a:off x="6029563" y="3095982"/>
            <a:ext cx="2417683" cy="6219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Inversión en Futuro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6029563" y="3837384"/>
            <a:ext cx="2417683" cy="6369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Invertir en podcasting es invertir en el aprendizaje.</a:t>
            </a:r>
            <a:endParaRPr lang="en-US" sz="1550" dirty="0"/>
          </a:p>
        </p:txBody>
      </p:sp>
      <p:sp>
        <p:nvSpPr>
          <p:cNvPr id="13" name="Text 10"/>
          <p:cNvSpPr/>
          <p:nvPr/>
        </p:nvSpPr>
        <p:spPr>
          <a:xfrm>
            <a:off x="3363039" y="5389840"/>
            <a:ext cx="2417802" cy="6568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150"/>
              </a:lnSpc>
              <a:buNone/>
            </a:pPr>
            <a:r>
              <a:rPr lang="en-US" sz="51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4</a:t>
            </a:r>
            <a:endParaRPr lang="en-US" sz="5150" dirty="0"/>
          </a:p>
        </p:txBody>
      </p:sp>
      <p:sp>
        <p:nvSpPr>
          <p:cNvPr id="14" name="Text 11"/>
          <p:cNvSpPr/>
          <p:nvPr/>
        </p:nvSpPr>
        <p:spPr>
          <a:xfrm>
            <a:off x="3363039" y="6295311"/>
            <a:ext cx="2417802" cy="310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Explora y Crea</a:t>
            </a:r>
            <a:endParaRPr lang="en-US" sz="1950" dirty="0"/>
          </a:p>
        </p:txBody>
      </p:sp>
      <p:sp>
        <p:nvSpPr>
          <p:cNvPr id="15" name="Text 12"/>
          <p:cNvSpPr/>
          <p:nvPr/>
        </p:nvSpPr>
        <p:spPr>
          <a:xfrm>
            <a:off x="3363039" y="6725722"/>
            <a:ext cx="2417802" cy="9554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Te invitamos a usar el audio para enriquecer la educación.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2025-06-15T01:09:10Z</dcterms:created>
  <dcterms:modified xsi:type="dcterms:W3CDTF">2025-06-15T01:09:10Z</dcterms:modified>
</cp:coreProperties>
</file>