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14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  <p:sldId id="263" r:id="rId4"/>
    <p:sldId id="258" r:id="rId5"/>
    <p:sldId id="259" r:id="rId6"/>
    <p:sldId id="260" r:id="rId7"/>
    <p:sldId id="261" r:id="rId8"/>
    <p:sldId id="267" r:id="rId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6FE6-974B-404C-96DE-9F63DF81174E}" type="datetimeFigureOut">
              <a:rPr lang="es-EC" smtClean="0"/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5284-A90B-40BE-8BC9-63B0B57B2E0D}" type="slidenum">
              <a:rPr lang="es-EC" smtClean="0"/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6FE6-974B-404C-96DE-9F63DF81174E}" type="datetimeFigureOut">
              <a:rPr lang="es-EC" smtClean="0"/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5284-A90B-40BE-8BC9-63B0B57B2E0D}" type="slidenum">
              <a:rPr lang="es-EC" smtClean="0"/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6FE6-974B-404C-96DE-9F63DF81174E}" type="datetimeFigureOut">
              <a:rPr lang="es-EC" smtClean="0"/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5284-A90B-40BE-8BC9-63B0B57B2E0D}" type="slidenum">
              <a:rPr lang="es-EC" smtClean="0"/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6FE6-974B-404C-96DE-9F63DF81174E}" type="datetimeFigureOut">
              <a:rPr lang="es-EC" smtClean="0"/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5284-A90B-40BE-8BC9-63B0B57B2E0D}" type="slidenum">
              <a:rPr lang="es-EC" smtClean="0"/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6FE6-974B-404C-96DE-9F63DF81174E}" type="datetimeFigureOut">
              <a:rPr lang="es-EC" smtClean="0"/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5284-A90B-40BE-8BC9-63B0B57B2E0D}" type="slidenum">
              <a:rPr lang="es-EC" smtClean="0"/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6FE6-974B-404C-96DE-9F63DF81174E}" type="datetimeFigureOut">
              <a:rPr lang="es-EC" smtClean="0"/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5284-A90B-40BE-8BC9-63B0B57B2E0D}" type="slidenum">
              <a:rPr lang="es-EC" smtClean="0"/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6FE6-974B-404C-96DE-9F63DF81174E}" type="datetimeFigureOut">
              <a:rPr lang="es-EC" smtClean="0"/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5284-A90B-40BE-8BC9-63B0B57B2E0D}" type="slidenum">
              <a:rPr lang="es-EC" smtClean="0"/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6FE6-974B-404C-96DE-9F63DF81174E}" type="datetimeFigureOut">
              <a:rPr lang="es-EC" smtClean="0"/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5284-A90B-40BE-8BC9-63B0B57B2E0D}" type="slidenum">
              <a:rPr lang="es-EC" smtClean="0"/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6FE6-974B-404C-96DE-9F63DF81174E}" type="datetimeFigureOut">
              <a:rPr lang="es-EC" smtClean="0"/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5284-A90B-40BE-8BC9-63B0B57B2E0D}" type="slidenum">
              <a:rPr lang="es-EC" smtClean="0"/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8A26FE6-974B-404C-96DE-9F63DF81174E}" type="datetimeFigureOut">
              <a:rPr lang="es-EC" smtClean="0"/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6A5284-A90B-40BE-8BC9-63B0B57B2E0D}" type="slidenum">
              <a:rPr lang="es-EC" smtClean="0"/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6FE6-974B-404C-96DE-9F63DF81174E}" type="datetimeFigureOut">
              <a:rPr lang="es-EC" smtClean="0"/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5284-A90B-40BE-8BC9-63B0B57B2E0D}" type="slidenum">
              <a:rPr lang="es-EC" smtClean="0"/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8A26FE6-974B-404C-96DE-9F63DF81174E}" type="datetimeFigureOut">
              <a:rPr lang="es-EC" smtClean="0"/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F6A5284-A90B-40BE-8BC9-63B0B57B2E0D}" type="slidenum">
              <a:rPr lang="es-EC" smtClean="0"/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0221" y="278665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s-EC" sz="2800" dirty="0"/>
              <a:t>Universidad Nacional de Chimborazo </a:t>
            </a:r>
            <a:br>
              <a:rPr lang="es-EC" sz="2800" dirty="0"/>
            </a:br>
            <a:r>
              <a:rPr lang="es-EC" sz="2800" dirty="0"/>
              <a:t>Facultad de Ciencias de la Educación Humanas y Tecnologías</a:t>
            </a:r>
            <a:br>
              <a:rPr lang="es-EC" sz="2800" dirty="0"/>
            </a:br>
            <a:r>
              <a:rPr lang="es-EC" sz="2800" dirty="0"/>
              <a:t>Educación Inicial  </a:t>
            </a: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47135" y="2575249"/>
            <a:ext cx="9102946" cy="11103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3600" dirty="0">
                <a:solidFill>
                  <a:schemeClr val="tx1"/>
                </a:solidFill>
              </a:rPr>
              <a:t>Pedagogo, Educador y Filósofo</a:t>
            </a:r>
            <a:endParaRPr lang="es-E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S" sz="3600" b="1" dirty="0">
                <a:solidFill>
                  <a:schemeClr val="tx1"/>
                </a:solidFill>
              </a:rPr>
              <a:t> </a:t>
            </a:r>
            <a:r>
              <a:rPr lang="es-EC" sz="3600" b="1" dirty="0">
                <a:solidFill>
                  <a:srgbClr val="202122"/>
                </a:solidFill>
                <a:latin typeface="Arabic Typesetting" panose="020F0502020204030204" pitchFamily="66" charset="-78"/>
                <a:cs typeface="Arabic Typesetting" panose="020F0502020204030204" pitchFamily="66" charset="-78"/>
              </a:rPr>
              <a:t>Paulo </a:t>
            </a:r>
            <a:r>
              <a:rPr lang="es-EC" sz="3600" b="1" dirty="0" err="1">
                <a:solidFill>
                  <a:srgbClr val="202122"/>
                </a:solidFill>
                <a:latin typeface="Arabic Typesetting" panose="020F0502020204030204" pitchFamily="66" charset="-78"/>
                <a:cs typeface="Arabic Typesetting" panose="020F0502020204030204" pitchFamily="66" charset="-78"/>
              </a:rPr>
              <a:t>Reglus</a:t>
            </a:r>
            <a:r>
              <a:rPr lang="es-EC" sz="3600" b="1" dirty="0">
                <a:solidFill>
                  <a:srgbClr val="202122"/>
                </a:solidFill>
                <a:latin typeface="Arabic Typesetting" panose="020F0502020204030204" pitchFamily="66" charset="-78"/>
                <a:cs typeface="Arabic Typesetting" panose="020F0502020204030204" pitchFamily="66" charset="-78"/>
              </a:rPr>
              <a:t> </a:t>
            </a:r>
            <a:r>
              <a:rPr lang="es-EC" sz="3600" b="1" dirty="0" err="1">
                <a:solidFill>
                  <a:srgbClr val="202122"/>
                </a:solidFill>
                <a:latin typeface="Arabic Typesetting" panose="020F0502020204030204" pitchFamily="66" charset="-78"/>
                <a:cs typeface="Arabic Typesetting" panose="020F0502020204030204" pitchFamily="66" charset="-78"/>
              </a:rPr>
              <a:t>Neves</a:t>
            </a:r>
            <a:r>
              <a:rPr lang="es-EC" sz="3600" b="1" dirty="0">
                <a:solidFill>
                  <a:srgbClr val="202122"/>
                </a:solidFill>
                <a:latin typeface="Arabic Typesetting" panose="020F0502020204030204" pitchFamily="66" charset="-78"/>
                <a:cs typeface="Arabic Typesetting" panose="020F0502020204030204" pitchFamily="66" charset="-78"/>
              </a:rPr>
              <a:t> Freire</a:t>
            </a:r>
            <a:endParaRPr lang="es-EC" sz="3600" b="1" dirty="0">
              <a:solidFill>
                <a:srgbClr val="202122"/>
              </a:solidFill>
              <a:latin typeface="Arabic Typesetting" panose="020F0502020204030204" pitchFamily="66" charset="-78"/>
              <a:cs typeface="Arabic Typesetting" panose="020F0502020204030204" pitchFamily="66" charset="-78"/>
            </a:endParaRPr>
          </a:p>
          <a:p>
            <a:pPr marL="0" indent="0" algn="ctr">
              <a:buNone/>
            </a:pPr>
            <a:endParaRPr lang="es-EC" sz="3600" b="1" dirty="0">
              <a:solidFill>
                <a:srgbClr val="202122"/>
              </a:solidFill>
              <a:latin typeface="Arabic Typesetting" panose="020F0502020204030204" pitchFamily="66" charset="-78"/>
              <a:cs typeface="Arabic Typesetting" panose="020F0502020204030204" pitchFamily="66" charset="-78"/>
            </a:endParaRPr>
          </a:p>
          <a:p>
            <a:pPr marL="0" indent="0" algn="ctr">
              <a:buNone/>
            </a:pPr>
            <a:endParaRPr lang="es-EC" sz="3600" b="1" dirty="0">
              <a:solidFill>
                <a:schemeClr val="tx1"/>
              </a:solidFill>
              <a:latin typeface="Arabic Typesetting" panose="020F0502020204030204" pitchFamily="66" charset="-78"/>
              <a:cs typeface="Arabic Typesetting" panose="020F0502020204030204" pitchFamily="66" charset="-78"/>
            </a:endParaRP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2050" name="Picture 2" descr="Archivo:Universidad Nacional de Chimborazo logo.jpg - Wikipedia, la  enciclopedia libr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0" y="199982"/>
            <a:ext cx="1791477" cy="176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6"/>
          <p:cNvSpPr/>
          <p:nvPr/>
        </p:nvSpPr>
        <p:spPr>
          <a:xfrm>
            <a:off x="4668435" y="478001"/>
            <a:ext cx="2029598" cy="417041"/>
          </a:xfrm>
          <a:prstGeom prst="roundRect">
            <a:avLst/>
          </a:prstGeom>
          <a:solidFill>
            <a:srgbClr val="A777A5">
              <a:alpha val="49804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575" b="1" dirty="0">
                <a:solidFill>
                  <a:srgbClr val="202122"/>
                </a:solidFill>
                <a:latin typeface="Arabic Typesetting" panose="020F0502020204030204" pitchFamily="66" charset="-78"/>
                <a:cs typeface="Arabic Typesetting" panose="020F0502020204030204" pitchFamily="66" charset="-78"/>
              </a:rPr>
              <a:t>Paulo Reglus Neves Freire</a:t>
            </a:r>
            <a:endParaRPr lang="es-EC" sz="1575" dirty="0">
              <a:solidFill>
                <a:schemeClr val="tx1"/>
              </a:solidFill>
              <a:latin typeface="Arabic Typesetting" panose="020F0502020204030204" pitchFamily="66" charset="-78"/>
              <a:cs typeface="Arabic Typesetting" panose="020F0502020204030204" pitchFamily="66" charset="-78"/>
            </a:endParaRPr>
          </a:p>
        </p:txBody>
      </p:sp>
      <p:sp>
        <p:nvSpPr>
          <p:cNvPr id="5" name="Rectángulo: esquinas redondeadas 9"/>
          <p:cNvSpPr/>
          <p:nvPr/>
        </p:nvSpPr>
        <p:spPr>
          <a:xfrm>
            <a:off x="2486143" y="1272850"/>
            <a:ext cx="2029597" cy="417041"/>
          </a:xfrm>
          <a:prstGeom prst="roundRect">
            <a:avLst/>
          </a:prstGeom>
          <a:solidFill>
            <a:srgbClr val="A777A5">
              <a:alpha val="49804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15" dirty="0">
                <a:solidFill>
                  <a:schemeClr val="tx1"/>
                </a:solidFill>
              </a:rPr>
              <a:t>Nació el 19 de septiembre de 1921 en Recife (Brasil). </a:t>
            </a:r>
            <a:endParaRPr lang="es-EC" sz="1015" dirty="0">
              <a:solidFill>
                <a:schemeClr val="tx1"/>
              </a:solidFill>
            </a:endParaRPr>
          </a:p>
        </p:txBody>
      </p:sp>
      <p:sp>
        <p:nvSpPr>
          <p:cNvPr id="6" name="Rectángulo: esquinas redondeadas 10"/>
          <p:cNvSpPr/>
          <p:nvPr/>
        </p:nvSpPr>
        <p:spPr>
          <a:xfrm>
            <a:off x="4668435" y="4661613"/>
            <a:ext cx="2069524" cy="1162987"/>
          </a:xfrm>
          <a:prstGeom prst="roundRect">
            <a:avLst/>
          </a:prstGeom>
          <a:solidFill>
            <a:srgbClr val="A777A5">
              <a:alpha val="49804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015" dirty="0">
                <a:solidFill>
                  <a:schemeClr val="tx1"/>
                </a:solidFill>
              </a:rPr>
              <a:t>Trabajó principalmente entre los pobres que no sabían leer ni escribir, Freire empezó a adoptar un método no ortodoxo de lo que puede ser considerado una variación de la teología de la liberación. </a:t>
            </a:r>
            <a:endParaRPr lang="es-EC" sz="1015" dirty="0">
              <a:solidFill>
                <a:schemeClr val="tx1"/>
              </a:solidFill>
            </a:endParaRPr>
          </a:p>
        </p:txBody>
      </p:sp>
      <p:sp>
        <p:nvSpPr>
          <p:cNvPr id="7" name="Rectángulo: esquinas redondeadas 12"/>
          <p:cNvSpPr/>
          <p:nvPr/>
        </p:nvSpPr>
        <p:spPr>
          <a:xfrm>
            <a:off x="2486143" y="2575952"/>
            <a:ext cx="2029597" cy="417041"/>
          </a:xfrm>
          <a:prstGeom prst="roundRect">
            <a:avLst/>
          </a:prstGeom>
          <a:solidFill>
            <a:srgbClr val="A777A5">
              <a:alpha val="49804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15" dirty="0">
                <a:solidFill>
                  <a:srgbClr val="202122"/>
                </a:solidFill>
              </a:rPr>
              <a:t>Hijo de una familia de clase media pobre de </a:t>
            </a:r>
            <a:r>
              <a:rPr lang="es-ES" sz="1015" dirty="0">
                <a:solidFill>
                  <a:schemeClr val="tx1"/>
                </a:solidFill>
              </a:rPr>
              <a:t>Recife, Brasil.</a:t>
            </a:r>
            <a:endParaRPr lang="es-EC" sz="1015" dirty="0">
              <a:solidFill>
                <a:schemeClr val="tx1"/>
              </a:solidFill>
            </a:endParaRPr>
          </a:p>
        </p:txBody>
      </p:sp>
      <p:sp>
        <p:nvSpPr>
          <p:cNvPr id="8" name="Rectángulo: esquinas redondeadas 13"/>
          <p:cNvSpPr/>
          <p:nvPr/>
        </p:nvSpPr>
        <p:spPr>
          <a:xfrm>
            <a:off x="6850726" y="1912870"/>
            <a:ext cx="2029597" cy="417041"/>
          </a:xfrm>
          <a:prstGeom prst="roundRect">
            <a:avLst/>
          </a:prstGeom>
          <a:solidFill>
            <a:srgbClr val="A777A5">
              <a:alpha val="49804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15" dirty="0">
                <a:solidFill>
                  <a:schemeClr val="tx1"/>
                </a:solidFill>
              </a:rPr>
              <a:t>Freire ingresó en la Universidad de Recife.</a:t>
            </a:r>
            <a:endParaRPr lang="es-EC" sz="1015" dirty="0">
              <a:solidFill>
                <a:schemeClr val="tx1"/>
              </a:solidFill>
            </a:endParaRPr>
          </a:p>
        </p:txBody>
      </p:sp>
      <p:sp>
        <p:nvSpPr>
          <p:cNvPr id="9" name="Rectángulo: esquinas redondeadas 14"/>
          <p:cNvSpPr/>
          <p:nvPr/>
        </p:nvSpPr>
        <p:spPr>
          <a:xfrm>
            <a:off x="2486143" y="1915270"/>
            <a:ext cx="2029597" cy="417041"/>
          </a:xfrm>
          <a:prstGeom prst="roundRect">
            <a:avLst/>
          </a:prstGeom>
          <a:solidFill>
            <a:srgbClr val="A777A5">
              <a:alpha val="49804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15" dirty="0">
                <a:solidFill>
                  <a:schemeClr val="tx1"/>
                </a:solidFill>
              </a:rPr>
              <a:t>Fallece en </a:t>
            </a:r>
            <a:r>
              <a:rPr lang="es-EC" sz="1015" dirty="0">
                <a:solidFill>
                  <a:schemeClr val="tx1"/>
                </a:solidFill>
              </a:rPr>
              <a:t>São Paulo el 2 de mayo de  1997.</a:t>
            </a:r>
            <a:endParaRPr lang="es-EC" sz="1015" dirty="0">
              <a:solidFill>
                <a:schemeClr val="tx1"/>
              </a:solidFill>
            </a:endParaRPr>
          </a:p>
        </p:txBody>
      </p:sp>
      <p:sp>
        <p:nvSpPr>
          <p:cNvPr id="10" name="Rectángulo: esquinas redondeadas 15"/>
          <p:cNvSpPr/>
          <p:nvPr/>
        </p:nvSpPr>
        <p:spPr>
          <a:xfrm>
            <a:off x="6850726" y="1307813"/>
            <a:ext cx="2029597" cy="417041"/>
          </a:xfrm>
          <a:prstGeom prst="roundRect">
            <a:avLst/>
          </a:prstGeom>
          <a:solidFill>
            <a:srgbClr val="A777A5">
              <a:alpha val="49804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15" dirty="0">
                <a:solidFill>
                  <a:schemeClr val="tx1"/>
                </a:solidFill>
              </a:rPr>
              <a:t>Fue un pedagogo, educador y filósofo brasileño.</a:t>
            </a:r>
            <a:endParaRPr lang="es-EC" sz="1015" dirty="0">
              <a:solidFill>
                <a:schemeClr val="tx1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3500943" y="1066186"/>
            <a:ext cx="4443027" cy="8746"/>
          </a:xfrm>
          <a:prstGeom prst="line">
            <a:avLst/>
          </a:prstGeom>
          <a:ln>
            <a:solidFill>
              <a:srgbClr val="A777A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1842" y="1272850"/>
            <a:ext cx="2198151" cy="1527715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>
            <a:off x="5683234" y="895043"/>
            <a:ext cx="0" cy="174958"/>
          </a:xfrm>
          <a:prstGeom prst="straightConnector1">
            <a:avLst/>
          </a:prstGeom>
          <a:ln>
            <a:solidFill>
              <a:srgbClr val="AC72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7943969" y="1074932"/>
            <a:ext cx="0" cy="174958"/>
          </a:xfrm>
          <a:prstGeom prst="straightConnector1">
            <a:avLst/>
          </a:prstGeom>
          <a:ln>
            <a:solidFill>
              <a:srgbClr val="AC72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3500941" y="1074932"/>
            <a:ext cx="0" cy="174958"/>
          </a:xfrm>
          <a:prstGeom prst="straightConnector1">
            <a:avLst/>
          </a:prstGeom>
          <a:ln>
            <a:solidFill>
              <a:srgbClr val="AC72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3495399" y="1689892"/>
            <a:ext cx="0" cy="174958"/>
          </a:xfrm>
          <a:prstGeom prst="straightConnector1">
            <a:avLst/>
          </a:prstGeom>
          <a:ln>
            <a:solidFill>
              <a:srgbClr val="AC72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3505747" y="2332312"/>
            <a:ext cx="0" cy="174958"/>
          </a:xfrm>
          <a:prstGeom prst="straightConnector1">
            <a:avLst/>
          </a:prstGeom>
          <a:ln>
            <a:solidFill>
              <a:srgbClr val="AC72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: esquinas redondeadas 36"/>
          <p:cNvSpPr/>
          <p:nvPr/>
        </p:nvSpPr>
        <p:spPr>
          <a:xfrm>
            <a:off x="6828846" y="2844747"/>
            <a:ext cx="1032998" cy="374563"/>
          </a:xfrm>
          <a:prstGeom prst="roundRect">
            <a:avLst/>
          </a:prstGeom>
          <a:solidFill>
            <a:srgbClr val="A777A5">
              <a:alpha val="49804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15" dirty="0">
                <a:solidFill>
                  <a:schemeClr val="tx1"/>
                </a:solidFill>
              </a:rPr>
              <a:t>Filosofía</a:t>
            </a:r>
            <a:endParaRPr lang="es-EC" sz="1015" dirty="0">
              <a:solidFill>
                <a:schemeClr val="tx1"/>
              </a:solidFill>
            </a:endParaRPr>
          </a:p>
        </p:txBody>
      </p:sp>
      <p:sp>
        <p:nvSpPr>
          <p:cNvPr id="19" name="Rectángulo: esquinas redondeadas 37"/>
          <p:cNvSpPr/>
          <p:nvPr/>
        </p:nvSpPr>
        <p:spPr>
          <a:xfrm>
            <a:off x="6929171" y="3289119"/>
            <a:ext cx="2029597" cy="1221581"/>
          </a:xfrm>
          <a:prstGeom prst="roundRect">
            <a:avLst/>
          </a:prstGeom>
          <a:solidFill>
            <a:srgbClr val="A777A5">
              <a:alpha val="49804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15" b="1" dirty="0">
                <a:solidFill>
                  <a:schemeClr val="tx1"/>
                </a:solidFill>
              </a:rPr>
              <a:t>Ocupación:</a:t>
            </a:r>
            <a:endParaRPr lang="es-ES" sz="1015" b="1" dirty="0">
              <a:solidFill>
                <a:schemeClr val="tx1"/>
              </a:solidFill>
            </a:endParaRPr>
          </a:p>
          <a:p>
            <a:pPr marL="160655" indent="-160655" algn="just">
              <a:buFont typeface="Arial" panose="020B0604020202020204" pitchFamily="34" charset="0"/>
              <a:buChar char="•"/>
            </a:pPr>
            <a:r>
              <a:rPr lang="es-ES" sz="1015" dirty="0">
                <a:solidFill>
                  <a:schemeClr val="tx1"/>
                </a:solidFill>
              </a:rPr>
              <a:t>Profesor .    </a:t>
            </a:r>
            <a:endParaRPr lang="es-ES" sz="1015" dirty="0">
              <a:solidFill>
                <a:schemeClr val="tx1"/>
              </a:solidFill>
            </a:endParaRPr>
          </a:p>
          <a:p>
            <a:pPr marL="160655" indent="-160655" algn="just">
              <a:buFont typeface="Arial" panose="020B0604020202020204" pitchFamily="34" charset="0"/>
              <a:buChar char="•"/>
            </a:pPr>
            <a:r>
              <a:rPr lang="es-ES" sz="1015" dirty="0">
                <a:solidFill>
                  <a:schemeClr val="tx1"/>
                </a:solidFill>
              </a:rPr>
              <a:t>Escritor. </a:t>
            </a:r>
            <a:endParaRPr lang="es-ES" sz="1015" dirty="0">
              <a:solidFill>
                <a:schemeClr val="tx1"/>
              </a:solidFill>
            </a:endParaRPr>
          </a:p>
          <a:p>
            <a:pPr marL="160655" indent="-160655" algn="just">
              <a:buFont typeface="Arial" panose="020B0604020202020204" pitchFamily="34" charset="0"/>
              <a:buChar char="•"/>
            </a:pPr>
            <a:r>
              <a:rPr lang="es-ES" sz="1015" dirty="0">
                <a:solidFill>
                  <a:schemeClr val="tx1"/>
                </a:solidFill>
              </a:rPr>
              <a:t>Abogado.</a:t>
            </a:r>
            <a:endParaRPr lang="es-ES" sz="1015" dirty="0">
              <a:solidFill>
                <a:schemeClr val="tx1"/>
              </a:solidFill>
            </a:endParaRPr>
          </a:p>
          <a:p>
            <a:pPr marL="160655" indent="-160655" algn="just">
              <a:buFont typeface="Arial" panose="020B0604020202020204" pitchFamily="34" charset="0"/>
              <a:buChar char="•"/>
            </a:pPr>
            <a:r>
              <a:rPr lang="es-ES" sz="1015" dirty="0">
                <a:solidFill>
                  <a:schemeClr val="tx1"/>
                </a:solidFill>
              </a:rPr>
              <a:t>Economista.</a:t>
            </a:r>
            <a:endParaRPr lang="es-ES" sz="1015" dirty="0">
              <a:solidFill>
                <a:schemeClr val="tx1"/>
              </a:solidFill>
            </a:endParaRPr>
          </a:p>
          <a:p>
            <a:pPr marL="160655" indent="-160655" algn="just">
              <a:buFont typeface="Arial" panose="020B0604020202020204" pitchFamily="34" charset="0"/>
              <a:buChar char="•"/>
            </a:pPr>
            <a:r>
              <a:rPr lang="es-ES" sz="1015" dirty="0">
                <a:solidFill>
                  <a:schemeClr val="tx1"/>
                </a:solidFill>
              </a:rPr>
              <a:t>Filósofo.</a:t>
            </a:r>
            <a:endParaRPr lang="es-ES" sz="1015" dirty="0">
              <a:solidFill>
                <a:schemeClr val="tx1"/>
              </a:solidFill>
            </a:endParaRPr>
          </a:p>
          <a:p>
            <a:pPr marL="160655" indent="-160655" algn="just">
              <a:buFont typeface="Arial" panose="020B0604020202020204" pitchFamily="34" charset="0"/>
              <a:buChar char="•"/>
            </a:pPr>
            <a:r>
              <a:rPr lang="es-ES" sz="1015" dirty="0">
                <a:solidFill>
                  <a:schemeClr val="tx1"/>
                </a:solidFill>
              </a:rPr>
              <a:t>Pedagogo y poeta.</a:t>
            </a:r>
            <a:endParaRPr lang="es-ES" sz="1015" dirty="0">
              <a:solidFill>
                <a:schemeClr val="tx1"/>
              </a:solidFill>
            </a:endParaRPr>
          </a:p>
          <a:p>
            <a:pPr marL="160655" indent="-160655" algn="just">
              <a:buFont typeface="Arial" panose="020B0604020202020204" pitchFamily="34" charset="0"/>
              <a:buChar char="•"/>
            </a:pPr>
            <a:endParaRPr lang="es-EC" sz="1015" dirty="0">
              <a:solidFill>
                <a:schemeClr val="tx1"/>
              </a:solidFill>
            </a:endParaRPr>
          </a:p>
        </p:txBody>
      </p:sp>
      <p:sp>
        <p:nvSpPr>
          <p:cNvPr id="20" name="Rectángulo: esquinas redondeadas 38"/>
          <p:cNvSpPr/>
          <p:nvPr/>
        </p:nvSpPr>
        <p:spPr>
          <a:xfrm>
            <a:off x="2480601" y="3203752"/>
            <a:ext cx="2029597" cy="417041"/>
          </a:xfrm>
          <a:prstGeom prst="roundRect">
            <a:avLst/>
          </a:prstGeom>
          <a:solidFill>
            <a:srgbClr val="A777A5">
              <a:alpha val="49804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575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s-EC" sz="1015" dirty="0">
                <a:solidFill>
                  <a:srgbClr val="202122"/>
                </a:solidFill>
              </a:rPr>
              <a:t>En 1944 se casó con </a:t>
            </a:r>
            <a:r>
              <a:rPr lang="es-EC" sz="1015" dirty="0" err="1">
                <a:solidFill>
                  <a:srgbClr val="202122"/>
                </a:solidFill>
              </a:rPr>
              <a:t>Elza</a:t>
            </a:r>
            <a:r>
              <a:rPr lang="es-EC" sz="1015" dirty="0">
                <a:solidFill>
                  <a:srgbClr val="202122"/>
                </a:solidFill>
              </a:rPr>
              <a:t> María  Oliveira.</a:t>
            </a:r>
            <a:endParaRPr lang="es-EC" sz="1015" dirty="0">
              <a:solidFill>
                <a:schemeClr val="tx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029708" y="2436567"/>
            <a:ext cx="185061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15" dirty="0"/>
              <a:t>Donde estudió:</a:t>
            </a:r>
            <a:endParaRPr lang="es-EC" sz="1015" dirty="0"/>
          </a:p>
        </p:txBody>
      </p:sp>
      <p:sp>
        <p:nvSpPr>
          <p:cNvPr id="22" name="Rectángulo: esquinas redondeadas 40"/>
          <p:cNvSpPr/>
          <p:nvPr/>
        </p:nvSpPr>
        <p:spPr>
          <a:xfrm>
            <a:off x="8044507" y="2841543"/>
            <a:ext cx="991145" cy="354605"/>
          </a:xfrm>
          <a:prstGeom prst="roundRect">
            <a:avLst/>
          </a:prstGeom>
          <a:solidFill>
            <a:srgbClr val="A777A5">
              <a:alpha val="49804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575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s-EC" sz="1015" dirty="0">
                <a:solidFill>
                  <a:srgbClr val="202122"/>
                </a:solidFill>
              </a:rPr>
              <a:t>Psicología del Lenguaje</a:t>
            </a:r>
            <a:endParaRPr lang="es-EC" sz="1015" dirty="0">
              <a:solidFill>
                <a:schemeClr val="tx1"/>
              </a:solidFill>
            </a:endParaRPr>
          </a:p>
        </p:txBody>
      </p:sp>
      <p:cxnSp>
        <p:nvCxnSpPr>
          <p:cNvPr id="23" name="Conector recto 22"/>
          <p:cNvCxnSpPr/>
          <p:nvPr/>
        </p:nvCxnSpPr>
        <p:spPr>
          <a:xfrm flipH="1">
            <a:off x="7321801" y="2644316"/>
            <a:ext cx="1253606" cy="0"/>
          </a:xfrm>
          <a:prstGeom prst="line">
            <a:avLst/>
          </a:prstGeom>
          <a:ln>
            <a:solidFill>
              <a:srgbClr val="A777A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7934700" y="1724854"/>
            <a:ext cx="0" cy="174958"/>
          </a:xfrm>
          <a:prstGeom prst="straightConnector1">
            <a:avLst/>
          </a:prstGeom>
          <a:ln>
            <a:solidFill>
              <a:srgbClr val="AC72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7321801" y="2644317"/>
            <a:ext cx="0" cy="174958"/>
          </a:xfrm>
          <a:prstGeom prst="straightConnector1">
            <a:avLst/>
          </a:prstGeom>
          <a:ln>
            <a:solidFill>
              <a:srgbClr val="AC72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8575407" y="2644316"/>
            <a:ext cx="0" cy="184147"/>
          </a:xfrm>
          <a:prstGeom prst="straightConnector1">
            <a:avLst/>
          </a:prstGeom>
          <a:ln>
            <a:solidFill>
              <a:srgbClr val="AC72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7943969" y="2315844"/>
            <a:ext cx="0" cy="174958"/>
          </a:xfrm>
          <a:prstGeom prst="straightConnector1">
            <a:avLst/>
          </a:prstGeom>
          <a:ln>
            <a:solidFill>
              <a:srgbClr val="AC72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3509552" y="2992993"/>
            <a:ext cx="0" cy="174958"/>
          </a:xfrm>
          <a:prstGeom prst="straightConnector1">
            <a:avLst/>
          </a:prstGeom>
          <a:ln>
            <a:solidFill>
              <a:srgbClr val="AC72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: esquinas redondeadas 53"/>
          <p:cNvSpPr/>
          <p:nvPr/>
        </p:nvSpPr>
        <p:spPr>
          <a:xfrm>
            <a:off x="6968985" y="4752591"/>
            <a:ext cx="1972061" cy="868928"/>
          </a:xfrm>
          <a:prstGeom prst="roundRect">
            <a:avLst/>
          </a:prstGeom>
          <a:solidFill>
            <a:srgbClr val="A777A5">
              <a:alpha val="49804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15" dirty="0">
                <a:solidFill>
                  <a:srgbClr val="202122"/>
                </a:solidFill>
              </a:rPr>
              <a:t>Se incorporó en la burocracia estatal, pero nunca practicó la abogacía, sino que prefirió dar clases de portugués en secundaria.</a:t>
            </a:r>
            <a:endParaRPr lang="es-EC" sz="1015" dirty="0">
              <a:solidFill>
                <a:schemeClr val="tx1"/>
              </a:solidFill>
            </a:endParaRPr>
          </a:p>
        </p:txBody>
      </p:sp>
      <p:cxnSp>
        <p:nvCxnSpPr>
          <p:cNvPr id="31" name="Conector recto de flecha 30"/>
          <p:cNvCxnSpPr/>
          <p:nvPr/>
        </p:nvCxnSpPr>
        <p:spPr>
          <a:xfrm>
            <a:off x="7934700" y="4510701"/>
            <a:ext cx="0" cy="174958"/>
          </a:xfrm>
          <a:prstGeom prst="straightConnector1">
            <a:avLst/>
          </a:prstGeom>
          <a:ln>
            <a:solidFill>
              <a:srgbClr val="AC72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 flipH="1">
            <a:off x="6789992" y="5174857"/>
            <a:ext cx="178994" cy="0"/>
          </a:xfrm>
          <a:prstGeom prst="straightConnector1">
            <a:avLst/>
          </a:prstGeom>
          <a:ln>
            <a:solidFill>
              <a:srgbClr val="AC72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264528" y="4685659"/>
            <a:ext cx="3682322" cy="2193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/>
              <a:t>Glosario: </a:t>
            </a:r>
            <a:endParaRPr lang="es-ES" sz="1200" b="1" dirty="0"/>
          </a:p>
          <a:p>
            <a:pPr algn="just"/>
            <a:r>
              <a:rPr lang="es-ES" sz="1200" b="1" dirty="0"/>
              <a:t>Ortodoxo: </a:t>
            </a:r>
            <a:r>
              <a:rPr lang="es-ES" sz="1200" dirty="0"/>
              <a:t>Es considerado como el único camino correcto que lleva a la verdad</a:t>
            </a:r>
            <a:r>
              <a:rPr lang="es-EC" sz="1200" dirty="0"/>
              <a:t>.</a:t>
            </a:r>
            <a:endParaRPr lang="es-EC" sz="1200" dirty="0"/>
          </a:p>
          <a:p>
            <a:pPr algn="just"/>
            <a:r>
              <a:rPr lang="es-ES" sz="1200" b="1" dirty="0"/>
              <a:t>Teología: </a:t>
            </a:r>
            <a:r>
              <a:rPr lang="es-ES" sz="1200" dirty="0"/>
              <a:t> Disciplina que estudia los sucesos y atributos de Dios.</a:t>
            </a:r>
            <a:endParaRPr lang="es-ES" sz="1200" dirty="0"/>
          </a:p>
          <a:p>
            <a:pPr algn="just"/>
            <a:r>
              <a:rPr lang="es-ES" sz="1200" b="1" dirty="0"/>
              <a:t>Burocracia: </a:t>
            </a:r>
            <a:r>
              <a:rPr lang="es-ES" sz="1200" dirty="0"/>
              <a:t>Organización regulada por normas que establecen un orden racional para distribuir y gestionar los asuntos que le son propios.</a:t>
            </a:r>
            <a:endParaRPr lang="es-ES" sz="1200" dirty="0"/>
          </a:p>
          <a:p>
            <a:pPr algn="just"/>
            <a:endParaRPr lang="es-ES" sz="1015" b="1" dirty="0">
              <a:solidFill>
                <a:srgbClr val="040C28"/>
              </a:solidFill>
              <a:latin typeface="Google Sans"/>
            </a:endParaRPr>
          </a:p>
          <a:p>
            <a:pPr algn="just"/>
            <a:endParaRPr lang="es-ES" sz="1015" dirty="0">
              <a:solidFill>
                <a:srgbClr val="040C28"/>
              </a:solidFill>
              <a:latin typeface="Google Sans"/>
            </a:endParaRPr>
          </a:p>
          <a:p>
            <a:pPr algn="just"/>
            <a:endParaRPr lang="es-EC" sz="1015" b="1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endParaRPr lang="es-ES" sz="1015" dirty="0"/>
          </a:p>
        </p:txBody>
      </p:sp>
      <p:pic>
        <p:nvPicPr>
          <p:cNvPr id="1026" name="Picture 2" descr="Paulo Freire: 100 años de su nacimiento, una lectura en tiempos de pandemia  - STECyL-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34" y="3017175"/>
            <a:ext cx="1801843" cy="120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/>
          <p:nvPr/>
        </p:nvSpPr>
        <p:spPr>
          <a:xfrm>
            <a:off x="4081670" y="886239"/>
            <a:ext cx="4386469" cy="713962"/>
          </a:xfrm>
          <a:prstGeom prst="flowChartAlternateProcess">
            <a:avLst/>
          </a:prstGeom>
          <a:ln>
            <a:solidFill>
              <a:srgbClr val="FF0000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>
                <a:solidFill>
                  <a:srgbClr val="202124"/>
                </a:solidFill>
                <a:latin typeface="Broadway" panose="04040905080B02020502" pitchFamily="82" charset="0"/>
                <a:ea typeface="Calibri" panose="020F0502020204030204" pitchFamily="34" charset="0"/>
              </a:rPr>
              <a:t>Pedagogía del Oprimido</a:t>
            </a:r>
            <a:endParaRPr lang="es-ES" sz="2000" dirty="0">
              <a:latin typeface="Broadway" panose="04040905080B02020502" pitchFamily="82" charset="0"/>
            </a:endParaRPr>
          </a:p>
        </p:txBody>
      </p:sp>
      <p:sp>
        <p:nvSpPr>
          <p:cNvPr id="3" name="Subtítulo 2"/>
          <p:cNvSpPr txBox="1"/>
          <p:nvPr/>
        </p:nvSpPr>
        <p:spPr>
          <a:xfrm>
            <a:off x="1524000" y="1696277"/>
            <a:ext cx="9144000" cy="47442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75861" y="1784574"/>
            <a:ext cx="3538330" cy="92765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040C28"/>
                </a:solidFill>
              </a:rPr>
              <a:t>E</a:t>
            </a:r>
            <a:r>
              <a:rPr lang="es-ES" b="0" i="0" dirty="0">
                <a:solidFill>
                  <a:srgbClr val="040C28"/>
                </a:solidFill>
                <a:effectLst/>
              </a:rPr>
              <a:t>l oprimido debe liberarse a sí mismo para, luego, liberar al opresor.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842589" y="4695884"/>
            <a:ext cx="6096000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0" i="0" dirty="0">
                <a:solidFill>
                  <a:srgbClr val="484B4E"/>
                </a:solidFill>
                <a:effectLst/>
              </a:rPr>
              <a:t>Freire sustenta una pedagogía en la que el individuo aprenda a cultivarse a través de situaciones de la vida cotidiana que él vive, misma que aporta experiencias útiles para generar situaciones de aprendizaje. 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8057319" y="1793357"/>
            <a:ext cx="2981739" cy="15240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40C28"/>
                </a:solidFill>
              </a:rPr>
              <a:t>P</a:t>
            </a:r>
            <a:r>
              <a:rPr lang="es-ES" b="0" i="0" dirty="0">
                <a:solidFill>
                  <a:srgbClr val="040C28"/>
                </a:solidFill>
                <a:effectLst/>
              </a:rPr>
              <a:t>ropone una transformación pedagógica creadora, crítica y liberadora; una toma de conciencia que permita ir más allá del miedo a la libertad</a:t>
            </a:r>
            <a:endParaRPr lang="es-ES" dirty="0"/>
          </a:p>
        </p:txBody>
      </p:sp>
      <p:pic>
        <p:nvPicPr>
          <p:cNvPr id="7" name="Picture 4" descr="Relación entre opresión, represión y normalización | Borroka Garaia da!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1904999"/>
            <a:ext cx="2733675" cy="266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1007167" y="5095460"/>
            <a:ext cx="821631" cy="74212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89727" y="4996069"/>
            <a:ext cx="437317" cy="410817"/>
          </a:xfrm>
          <a:prstGeom prst="ellipse">
            <a:avLst/>
          </a:prstGeom>
          <a:solidFill>
            <a:srgbClr val="9D2CD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/>
          <p:nvPr/>
        </p:nvSpPr>
        <p:spPr>
          <a:xfrm>
            <a:off x="4267199" y="500062"/>
            <a:ext cx="3260035" cy="931173"/>
          </a:xfrm>
          <a:prstGeom prst="roundRect">
            <a:avLst/>
          </a:prstGeom>
          <a:ln>
            <a:solidFill>
              <a:srgbClr val="FFC000"/>
            </a:solidFill>
          </a:ln>
        </p:spPr>
        <p:txBody>
          <a:bodyPr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br>
              <a:rPr lang="es-ES" sz="2700" b="1" dirty="0">
                <a:solidFill>
                  <a:srgbClr val="202124"/>
                </a:solidFill>
                <a:latin typeface="Broadway" panose="04040905080B02020502" pitchFamily="82" charset="0"/>
                <a:ea typeface="Calibri" panose="020F0502020204030204" pitchFamily="34" charset="0"/>
              </a:rPr>
            </a:br>
            <a:br>
              <a:rPr lang="es-ES" sz="2700" b="1" dirty="0">
                <a:solidFill>
                  <a:srgbClr val="202124"/>
                </a:solidFill>
                <a:latin typeface="Broadway" panose="04040905080B02020502" pitchFamily="82" charset="0"/>
                <a:ea typeface="Calibri" panose="020F0502020204030204" pitchFamily="34" charset="0"/>
              </a:rPr>
            </a:br>
            <a:r>
              <a:rPr lang="es-ES" sz="2700" b="1" dirty="0">
                <a:solidFill>
                  <a:srgbClr val="202124"/>
                </a:solidFill>
                <a:latin typeface="Broadway" panose="04040905080B02020502" pitchFamily="82" charset="0"/>
                <a:ea typeface="Calibri" panose="020F0502020204030204" pitchFamily="34" charset="0"/>
              </a:rPr>
              <a:t>Pedagogía de la   Esperanza</a:t>
            </a:r>
            <a:br>
              <a:rPr lang="es-ES" b="1" dirty="0"/>
            </a:br>
            <a:endParaRPr lang="es-ES" dirty="0"/>
          </a:p>
        </p:txBody>
      </p:sp>
      <p:pic>
        <p:nvPicPr>
          <p:cNvPr id="3" name="Picture 2" descr="Paulo Freire y la pedagogía de la esperanza en tiempos pandémico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04" y="1984225"/>
            <a:ext cx="2471738" cy="21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: esquinas redondeadas 3"/>
          <p:cNvSpPr/>
          <p:nvPr/>
        </p:nvSpPr>
        <p:spPr>
          <a:xfrm>
            <a:off x="490330" y="2120785"/>
            <a:ext cx="3776869" cy="155050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/>
          <p:cNvSpPr/>
          <p:nvPr/>
        </p:nvSpPr>
        <p:spPr>
          <a:xfrm>
            <a:off x="3856382" y="4651512"/>
            <a:ext cx="4479235" cy="17064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4D5156"/>
                </a:solidFill>
              </a:rPr>
              <a:t>A</a:t>
            </a:r>
            <a:r>
              <a:rPr lang="es-ES" b="0" i="0" dirty="0">
                <a:solidFill>
                  <a:srgbClr val="4D5156"/>
                </a:solidFill>
                <a:effectLst/>
              </a:rPr>
              <a:t>prender a leer el mundo desde una postura crítica y desde ahí transformarse a la vez que transformamos.</a:t>
            </a:r>
            <a:endParaRPr lang="es-ES" dirty="0"/>
          </a:p>
        </p:txBody>
      </p:sp>
      <p:sp>
        <p:nvSpPr>
          <p:cNvPr id="6" name="Rectángulo: esquinas redondeadas 5"/>
          <p:cNvSpPr/>
          <p:nvPr/>
        </p:nvSpPr>
        <p:spPr>
          <a:xfrm>
            <a:off x="7911548" y="2001078"/>
            <a:ext cx="3790122" cy="167021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4D5156"/>
                </a:solidFill>
              </a:rPr>
              <a:t>S</a:t>
            </a:r>
            <a:r>
              <a:rPr lang="es-ES" b="0" i="0" dirty="0">
                <a:solidFill>
                  <a:srgbClr val="4D5156"/>
                </a:solidFill>
                <a:effectLst/>
              </a:rPr>
              <a:t>ueño de eliminar el miedo a ser libres sin olvidar poner en acción el proceso alfabetizador.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90330" y="2164601"/>
            <a:ext cx="37768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40C28"/>
                </a:solidFill>
              </a:rPr>
              <a:t>N</a:t>
            </a:r>
            <a:r>
              <a:rPr lang="es-ES" b="0" i="0" dirty="0">
                <a:solidFill>
                  <a:srgbClr val="040C28"/>
                </a:solidFill>
                <a:effectLst/>
              </a:rPr>
              <a:t>os invita a tomar una conciencia más plena sobre la necesaria formación y capacitación del profesorado bajo una vertiente científica y experiencial</a:t>
            </a:r>
            <a:r>
              <a:rPr lang="es-ES" b="0" i="0" dirty="0">
                <a:solidFill>
                  <a:srgbClr val="4D5156"/>
                </a:solidFill>
                <a:effectLst/>
              </a:rPr>
              <a:t>, </a:t>
            </a:r>
            <a:endParaRPr lang="es-ES" dirty="0"/>
          </a:p>
        </p:txBody>
      </p:sp>
      <p:pic>
        <p:nvPicPr>
          <p:cNvPr id="8" name="Gráfico 7" descr="Libro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904" y="4969565"/>
            <a:ext cx="1258956" cy="11214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/>
          <p:nvPr/>
        </p:nvSpPr>
        <p:spPr>
          <a:xfrm>
            <a:off x="3432312" y="550656"/>
            <a:ext cx="5032513" cy="814318"/>
          </a:xfrm>
          <a:prstGeom prst="roundRect">
            <a:avLst/>
          </a:prstGeom>
          <a:ln>
            <a:solidFill>
              <a:srgbClr val="00B050"/>
            </a:solidFill>
          </a:ln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s-ES" sz="1800" dirty="0">
                <a:solidFill>
                  <a:srgbClr val="202124"/>
                </a:solidFill>
                <a:latin typeface="Broadway" panose="04040905080B02020502" pitchFamily="82" charset="0"/>
                <a:ea typeface="Times New Roman" panose="02020603050405020304" pitchFamily="18" charset="0"/>
              </a:rPr>
            </a:br>
            <a:r>
              <a:rPr lang="es-ES" sz="2700" dirty="0">
                <a:solidFill>
                  <a:srgbClr val="202124"/>
                </a:solidFill>
                <a:latin typeface="Broadway" panose="04040905080B02020502" pitchFamily="82" charset="0"/>
                <a:ea typeface="Times New Roman" panose="02020603050405020304" pitchFamily="18" charset="0"/>
              </a:rPr>
              <a:t>Pedagogía de la Indignación</a:t>
            </a:r>
            <a:r>
              <a:rPr lang="es-ES" sz="27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es-E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sz="2700" dirty="0"/>
          </a:p>
        </p:txBody>
      </p:sp>
      <p:pic>
        <p:nvPicPr>
          <p:cNvPr id="3" name="Picture 2" descr="La Jornada - Prohibir a mujeres el acceso a la educación superior causa  indignación en Afganistá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62" y="1651928"/>
            <a:ext cx="3932945" cy="265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: esquinas redondeadas 3"/>
          <p:cNvSpPr/>
          <p:nvPr/>
        </p:nvSpPr>
        <p:spPr>
          <a:xfrm>
            <a:off x="106017" y="2042706"/>
            <a:ext cx="3591340" cy="16532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/>
          <p:cNvSpPr/>
          <p:nvPr/>
        </p:nvSpPr>
        <p:spPr>
          <a:xfrm>
            <a:off x="4129527" y="4564544"/>
            <a:ext cx="3672689" cy="14063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: esquinas redondeadas 5"/>
          <p:cNvSpPr/>
          <p:nvPr/>
        </p:nvSpPr>
        <p:spPr>
          <a:xfrm>
            <a:off x="8309113" y="2042706"/>
            <a:ext cx="3631096" cy="16180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251791" y="2269147"/>
            <a:ext cx="34455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Es una ll</a:t>
            </a:r>
            <a:r>
              <a:rPr lang="es-ES" b="0" i="0" dirty="0">
                <a:effectLst/>
              </a:rPr>
              <a:t>amada a la necesidad de la utopía, a la tarea de construir propuestas de posibilidad, a no conformarse 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4262048" y="4944572"/>
            <a:ext cx="3932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effectLst/>
              </a:rPr>
              <a:t>Sus líneas de acción se basan en la importancia del diálogo.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8686801" y="2269147"/>
            <a:ext cx="29618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A</a:t>
            </a:r>
            <a:r>
              <a:rPr lang="es-ES" b="0" i="0" dirty="0">
                <a:effectLst/>
              </a:rPr>
              <a:t>liento, esperanza y ánimo para no rendirse ante los problemas del presente, sino para afrontarlos</a:t>
            </a:r>
            <a:endParaRPr lang="es-ES" dirty="0"/>
          </a:p>
        </p:txBody>
      </p:sp>
      <p:pic>
        <p:nvPicPr>
          <p:cNvPr id="10" name="Gráfico 9" descr="Aul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5657" y="502588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/>
          <p:nvPr/>
        </p:nvSpPr>
        <p:spPr>
          <a:xfrm>
            <a:off x="4147930" y="681037"/>
            <a:ext cx="3419061" cy="710441"/>
          </a:xfrm>
          <a:prstGeom prst="roundRect">
            <a:avLst/>
          </a:prstGeom>
          <a:ln>
            <a:solidFill>
              <a:srgbClr val="CC66FF"/>
            </a:solidFill>
          </a:ln>
        </p:spPr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s-ES" sz="18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s-ES" sz="18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S" sz="3100" dirty="0">
                <a:solidFill>
                  <a:srgbClr val="202124"/>
                </a:solidFill>
                <a:latin typeface="Broadway" panose="04040905080B02020502" pitchFamily="82" charset="0"/>
                <a:ea typeface="Times New Roman" panose="02020603050405020304" pitchFamily="18" charset="0"/>
              </a:rPr>
              <a:t>Pedagogía de la Autonomía.</a:t>
            </a:r>
            <a:br>
              <a:rPr lang="es-E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dirty="0"/>
          </a:p>
        </p:txBody>
      </p:sp>
      <p:pic>
        <p:nvPicPr>
          <p:cNvPr id="3" name="Picture 2" descr="Cómo desarrollar la autonomía de los niños en el hogar?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71" y="1885122"/>
            <a:ext cx="3182177" cy="27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: esquinas redondeadas 3"/>
          <p:cNvSpPr/>
          <p:nvPr/>
        </p:nvSpPr>
        <p:spPr>
          <a:xfrm>
            <a:off x="512642" y="2194857"/>
            <a:ext cx="3182177" cy="1908313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rgbClr val="4D5156"/>
                </a:solidFill>
                <a:effectLst/>
                <a:ea typeface="Calibri" panose="020F0502020204030204" pitchFamily="34" charset="0"/>
              </a:rPr>
              <a:t>Convoca a pensar acerca de lo </a:t>
            </a:r>
            <a:r>
              <a:rPr lang="es-ES" sz="1800" dirty="0">
                <a:solidFill>
                  <a:srgbClr val="040C28"/>
                </a:solidFill>
                <a:effectLst/>
                <a:ea typeface="Calibri" panose="020F0502020204030204" pitchFamily="34" charset="0"/>
              </a:rPr>
              <a:t>que</a:t>
            </a:r>
            <a:r>
              <a:rPr lang="es-ES" sz="1800" dirty="0">
                <a:solidFill>
                  <a:srgbClr val="4D5156"/>
                </a:solidFill>
                <a:effectLst/>
                <a:ea typeface="Calibri" panose="020F0502020204030204" pitchFamily="34" charset="0"/>
              </a:rPr>
              <a:t> los maestros deben saber, y de lo </a:t>
            </a:r>
            <a:r>
              <a:rPr lang="es-ES" sz="1800" dirty="0">
                <a:solidFill>
                  <a:srgbClr val="040C28"/>
                </a:solidFill>
                <a:effectLst/>
                <a:ea typeface="Calibri" panose="020F0502020204030204" pitchFamily="34" charset="0"/>
              </a:rPr>
              <a:t>que</a:t>
            </a:r>
            <a:r>
              <a:rPr lang="es-ES" sz="1800" dirty="0">
                <a:solidFill>
                  <a:srgbClr val="4D5156"/>
                </a:solidFill>
                <a:effectLst/>
                <a:ea typeface="Calibri" panose="020F0502020204030204" pitchFamily="34" charset="0"/>
              </a:rPr>
              <a:t> deben hacer.</a:t>
            </a:r>
            <a:endParaRPr lang="es-ES" dirty="0"/>
          </a:p>
        </p:txBody>
      </p:sp>
      <p:sp>
        <p:nvSpPr>
          <p:cNvPr id="5" name="Rectángulo: esquinas redondeadas 4"/>
          <p:cNvSpPr/>
          <p:nvPr/>
        </p:nvSpPr>
        <p:spPr>
          <a:xfrm>
            <a:off x="8309113" y="2169029"/>
            <a:ext cx="3326296" cy="2054087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4D5156"/>
                </a:solidFill>
                <a:ea typeface="Calibri" panose="020F0502020204030204" pitchFamily="34" charset="0"/>
              </a:rPr>
              <a:t>Énfasis</a:t>
            </a:r>
            <a:r>
              <a:rPr lang="es-ES" sz="1800" dirty="0">
                <a:solidFill>
                  <a:srgbClr val="4D5156"/>
                </a:solidFill>
                <a:effectLst/>
                <a:ea typeface="Calibri" panose="020F0502020204030204" pitchFamily="34" charset="0"/>
              </a:rPr>
              <a:t> está puesto en educar para lograr la igualdad.</a:t>
            </a:r>
            <a:endParaRPr lang="es-ES" dirty="0"/>
          </a:p>
        </p:txBody>
      </p:sp>
      <p:sp>
        <p:nvSpPr>
          <p:cNvPr id="6" name="Rectángulo: esquinas redondeadas 5"/>
          <p:cNvSpPr/>
          <p:nvPr/>
        </p:nvSpPr>
        <p:spPr>
          <a:xfrm>
            <a:off x="4044399" y="4937112"/>
            <a:ext cx="3807514" cy="137822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0" i="0" dirty="0">
                <a:solidFill>
                  <a:srgbClr val="4D5156"/>
                </a:solidFill>
                <a:effectLst/>
              </a:rPr>
              <a:t> Libertad para la preparación de la lección, elección y uso de libros de texto, elección de las tareas de los estudiantes.</a:t>
            </a:r>
            <a:endParaRPr lang="es-ES" dirty="0"/>
          </a:p>
        </p:txBody>
      </p:sp>
      <p:pic>
        <p:nvPicPr>
          <p:cNvPr id="7" name="Gráfico 6" descr="Lenguaje de signo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2135" y="538700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Obras </a:t>
            </a:r>
            <a:endParaRPr lang="es-EC" dirty="0"/>
          </a:p>
        </p:txBody>
      </p:sp>
      <p:pic>
        <p:nvPicPr>
          <p:cNvPr id="3074" name="Picture 2" descr="PAULO FREIRE Y LA EDUCACIÓN POPULAR | Paulo freire, Libros descargar, Libros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30" y="1836932"/>
            <a:ext cx="6410519" cy="43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2638</Words>
  <Application>WPS Slides</Application>
  <PresentationFormat>Panorámica</PresentationFormat>
  <Paragraphs>86</Paragraphs>
  <Slides>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SimSun</vt:lpstr>
      <vt:lpstr>Wingdings</vt:lpstr>
      <vt:lpstr>Calibri</vt:lpstr>
      <vt:lpstr>Arabic Typesetting</vt:lpstr>
      <vt:lpstr>Google Sans</vt:lpstr>
      <vt:lpstr>Broadway</vt:lpstr>
      <vt:lpstr>Times New Roman</vt:lpstr>
      <vt:lpstr>Calibri Light</vt:lpstr>
      <vt:lpstr>Microsoft YaHei</vt:lpstr>
      <vt:lpstr>Arial Unicode MS</vt:lpstr>
      <vt:lpstr>Segoe Print</vt:lpstr>
      <vt:lpstr>Retrospección</vt:lpstr>
      <vt:lpstr>Universidad Nacional de Chimborazo  Facultad de Ciencias de la Educación Humanas y Tecnologías Educación Inicial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Obras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Paulina Penafiel</cp:lastModifiedBy>
  <cp:revision>26</cp:revision>
  <dcterms:created xsi:type="dcterms:W3CDTF">2023-12-13T03:33:00Z</dcterms:created>
  <dcterms:modified xsi:type="dcterms:W3CDTF">2025-05-05T13:20:31Z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7217B4160AB94F0388A038D8183C0917_13</vt:lpwstr>
  </property>
  <property fmtid="{D5CDD505-2E9C-101B-9397-08002B2CF9AE}" pid="3" name="KSOProductBuildVer">
    <vt:lpwstr>1033-12.2.0.20795</vt:lpwstr>
  </property>
</Properties>
</file>