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3" r:id="rId3"/>
    <p:sldId id="271" r:id="rId4"/>
    <p:sldId id="272" r:id="rId5"/>
    <p:sldId id="257" r:id="rId6"/>
    <p:sldId id="258" r:id="rId7"/>
    <p:sldId id="259" r:id="rId8"/>
    <p:sldId id="264" r:id="rId9"/>
    <p:sldId id="263" r:id="rId10"/>
    <p:sldId id="260" r:id="rId11"/>
    <p:sldId id="261" r:id="rId12"/>
    <p:sldId id="262" r:id="rId13"/>
    <p:sldId id="276" r:id="rId14"/>
    <p:sldId id="27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DBAF9-9673-4507-B010-674F0F976F7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016895-660E-4D73-A818-C38E0F44DB02}">
      <dgm:prSet/>
      <dgm:spPr/>
      <dgm:t>
        <a:bodyPr/>
        <a:lstStyle/>
        <a:p>
          <a:r>
            <a:rPr lang="es-MX" dirty="0"/>
            <a:t>El Humanismo surge alrededor de los años 50 como la tercera fuera en psicología</a:t>
          </a:r>
          <a:endParaRPr lang="en-US" dirty="0"/>
        </a:p>
      </dgm:t>
    </dgm:pt>
    <dgm:pt modelId="{20A03A8B-6C12-4DEE-9D54-BB46FF8312C6}" type="parTrans" cxnId="{5F4A5CEA-D608-4851-9A3C-254A6D372069}">
      <dgm:prSet/>
      <dgm:spPr/>
      <dgm:t>
        <a:bodyPr/>
        <a:lstStyle/>
        <a:p>
          <a:endParaRPr lang="en-US"/>
        </a:p>
      </dgm:t>
    </dgm:pt>
    <dgm:pt modelId="{9DDCBED3-1DC8-4D4A-A75C-B915B1531530}" type="sibTrans" cxnId="{5F4A5CEA-D608-4851-9A3C-254A6D372069}">
      <dgm:prSet/>
      <dgm:spPr/>
      <dgm:t>
        <a:bodyPr/>
        <a:lstStyle/>
        <a:p>
          <a:endParaRPr lang="en-US"/>
        </a:p>
      </dgm:t>
    </dgm:pt>
    <dgm:pt modelId="{D528EDD8-0AAD-4D4D-AE9E-1D4C7F7C3647}">
      <dgm:prSet/>
      <dgm:spPr/>
      <dgm:t>
        <a:bodyPr/>
        <a:lstStyle/>
        <a:p>
          <a:r>
            <a:rPr lang="es-MX"/>
            <a:t>Reaccionando así a las limitaciones significativas de los enfoques conductuales y psicoanalíticos</a:t>
          </a:r>
          <a:endParaRPr lang="en-US"/>
        </a:p>
      </dgm:t>
    </dgm:pt>
    <dgm:pt modelId="{BF499A2A-A98A-400C-B20B-CBB1C2BEBE71}" type="parTrans" cxnId="{CB9DF827-A9CA-4C61-8838-52C45B1005D7}">
      <dgm:prSet/>
      <dgm:spPr/>
      <dgm:t>
        <a:bodyPr/>
        <a:lstStyle/>
        <a:p>
          <a:endParaRPr lang="en-US"/>
        </a:p>
      </dgm:t>
    </dgm:pt>
    <dgm:pt modelId="{8839A23A-2BFD-4495-8A64-F1E57BC33FE5}" type="sibTrans" cxnId="{CB9DF827-A9CA-4C61-8838-52C45B1005D7}">
      <dgm:prSet/>
      <dgm:spPr/>
      <dgm:t>
        <a:bodyPr/>
        <a:lstStyle/>
        <a:p>
          <a:endParaRPr lang="en-US"/>
        </a:p>
      </dgm:t>
    </dgm:pt>
    <dgm:pt modelId="{BBA61097-9555-4CF8-BF1C-1C08F37BA04F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El conductismo criticado por no centrarse en la conciencia humana ni en la personalidad, además de ser determinista, mecanicista y muy dependiente del estudio en animales</a:t>
          </a:r>
          <a:endParaRPr lang="en-US"/>
        </a:p>
      </dgm:t>
    </dgm:pt>
    <dgm:pt modelId="{63B19FE0-13C6-4B64-8463-F25097CD9448}" type="parTrans" cxnId="{36B74B5F-6C28-4689-8A80-30EE932BDF12}">
      <dgm:prSet/>
      <dgm:spPr/>
      <dgm:t>
        <a:bodyPr/>
        <a:lstStyle/>
        <a:p>
          <a:endParaRPr lang="en-US"/>
        </a:p>
      </dgm:t>
    </dgm:pt>
    <dgm:pt modelId="{EE558445-A1B3-485D-BF1F-A92900530A79}" type="sibTrans" cxnId="{36B74B5F-6C28-4689-8A80-30EE932BDF12}">
      <dgm:prSet/>
      <dgm:spPr/>
      <dgm:t>
        <a:bodyPr/>
        <a:lstStyle/>
        <a:p>
          <a:endParaRPr lang="en-US"/>
        </a:p>
      </dgm:t>
    </dgm:pt>
    <dgm:pt modelId="{4A1BE38A-F3AA-4A1D-ACCD-6E285F14C7A3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El psicoanálisis fue rechazado por su excesivo énfasis en el inconsciente y las fuerzas instintivas y su determinismo (comparten la misma filosofía)</a:t>
          </a:r>
          <a:endParaRPr lang="en-US"/>
        </a:p>
      </dgm:t>
    </dgm:pt>
    <dgm:pt modelId="{D93A7BD4-2FAB-4162-977C-9FAF91F9355B}" type="parTrans" cxnId="{3BABD2E5-4BE2-4037-8F33-C05323E809A1}">
      <dgm:prSet/>
      <dgm:spPr/>
      <dgm:t>
        <a:bodyPr/>
        <a:lstStyle/>
        <a:p>
          <a:endParaRPr lang="en-US"/>
        </a:p>
      </dgm:t>
    </dgm:pt>
    <dgm:pt modelId="{5647A017-935A-442C-9297-4946C0714188}" type="sibTrans" cxnId="{3BABD2E5-4BE2-4037-8F33-C05323E809A1}">
      <dgm:prSet/>
      <dgm:spPr/>
      <dgm:t>
        <a:bodyPr/>
        <a:lstStyle/>
        <a:p>
          <a:endParaRPr lang="en-US"/>
        </a:p>
      </dgm:t>
    </dgm:pt>
    <dgm:pt modelId="{5FA5DE3B-B51D-408D-A238-A4306341889E}" type="pres">
      <dgm:prSet presAssocID="{E35DBAF9-9673-4507-B010-674F0F976F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AA2CE8-A847-4270-9C98-0D8B6039C25B}" type="pres">
      <dgm:prSet presAssocID="{5F016895-660E-4D73-A818-C38E0F44DB02}" presName="root" presStyleCnt="0"/>
      <dgm:spPr/>
    </dgm:pt>
    <dgm:pt modelId="{9C7D044E-CFD6-478D-A18E-55EA40842074}" type="pres">
      <dgm:prSet presAssocID="{5F016895-660E-4D73-A818-C38E0F44DB02}" presName="rootComposite" presStyleCnt="0"/>
      <dgm:spPr/>
    </dgm:pt>
    <dgm:pt modelId="{470E6E48-44A0-4164-B20E-993E8C02BB1E}" type="pres">
      <dgm:prSet presAssocID="{5F016895-660E-4D73-A818-C38E0F44DB02}" presName="rootText" presStyleLbl="node1" presStyleIdx="0" presStyleCnt="2"/>
      <dgm:spPr/>
    </dgm:pt>
    <dgm:pt modelId="{9E7F3F40-5F5C-4373-A644-C6005E7E0076}" type="pres">
      <dgm:prSet presAssocID="{5F016895-660E-4D73-A818-C38E0F44DB02}" presName="rootConnector" presStyleLbl="node1" presStyleIdx="0" presStyleCnt="2"/>
      <dgm:spPr/>
    </dgm:pt>
    <dgm:pt modelId="{DB9274B9-8033-426A-A53D-653558A1D586}" type="pres">
      <dgm:prSet presAssocID="{5F016895-660E-4D73-A818-C38E0F44DB02}" presName="childShape" presStyleCnt="0"/>
      <dgm:spPr/>
    </dgm:pt>
    <dgm:pt modelId="{C7066297-8A13-4B90-AD3D-6242A2A49E7A}" type="pres">
      <dgm:prSet presAssocID="{D528EDD8-0AAD-4D4D-AE9E-1D4C7F7C3647}" presName="root" presStyleCnt="0"/>
      <dgm:spPr/>
    </dgm:pt>
    <dgm:pt modelId="{9C2A81BC-568A-43B5-AF01-80CFCECB624A}" type="pres">
      <dgm:prSet presAssocID="{D528EDD8-0AAD-4D4D-AE9E-1D4C7F7C3647}" presName="rootComposite" presStyleCnt="0"/>
      <dgm:spPr/>
    </dgm:pt>
    <dgm:pt modelId="{B1EC1A00-8EE7-4C92-8BA2-012435E073A0}" type="pres">
      <dgm:prSet presAssocID="{D528EDD8-0AAD-4D4D-AE9E-1D4C7F7C3647}" presName="rootText" presStyleLbl="node1" presStyleIdx="1" presStyleCnt="2"/>
      <dgm:spPr/>
    </dgm:pt>
    <dgm:pt modelId="{2C5FFE83-EA1F-4639-9E4E-DC03D9746E77}" type="pres">
      <dgm:prSet presAssocID="{D528EDD8-0AAD-4D4D-AE9E-1D4C7F7C3647}" presName="rootConnector" presStyleLbl="node1" presStyleIdx="1" presStyleCnt="2"/>
      <dgm:spPr/>
    </dgm:pt>
    <dgm:pt modelId="{646F8B64-F8BB-4659-B4C1-4D0AAB10AD20}" type="pres">
      <dgm:prSet presAssocID="{D528EDD8-0AAD-4D4D-AE9E-1D4C7F7C3647}" presName="childShape" presStyleCnt="0"/>
      <dgm:spPr/>
    </dgm:pt>
    <dgm:pt modelId="{DABBFC0D-DFFD-47C8-82F4-3B8C399BCD89}" type="pres">
      <dgm:prSet presAssocID="{63B19FE0-13C6-4B64-8463-F25097CD9448}" presName="Name13" presStyleLbl="parChTrans1D2" presStyleIdx="0" presStyleCnt="2"/>
      <dgm:spPr/>
    </dgm:pt>
    <dgm:pt modelId="{8BCFD74F-DA90-4E8F-9242-B38AAA54A45D}" type="pres">
      <dgm:prSet presAssocID="{BBA61097-9555-4CF8-BF1C-1C08F37BA04F}" presName="childText" presStyleLbl="bgAcc1" presStyleIdx="0" presStyleCnt="2">
        <dgm:presLayoutVars>
          <dgm:bulletEnabled val="1"/>
        </dgm:presLayoutVars>
      </dgm:prSet>
      <dgm:spPr/>
    </dgm:pt>
    <dgm:pt modelId="{4D91DA06-E76B-44BF-AF64-506A29E91632}" type="pres">
      <dgm:prSet presAssocID="{D93A7BD4-2FAB-4162-977C-9FAF91F9355B}" presName="Name13" presStyleLbl="parChTrans1D2" presStyleIdx="1" presStyleCnt="2"/>
      <dgm:spPr/>
    </dgm:pt>
    <dgm:pt modelId="{0A2F1365-360F-443D-B835-48D7CD62EC2E}" type="pres">
      <dgm:prSet presAssocID="{4A1BE38A-F3AA-4A1D-ACCD-6E285F14C7A3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CBC5817-D18F-4B33-9D87-C994C6CD1A99}" type="presOf" srcId="{63B19FE0-13C6-4B64-8463-F25097CD9448}" destId="{DABBFC0D-DFFD-47C8-82F4-3B8C399BCD89}" srcOrd="0" destOrd="0" presId="urn:microsoft.com/office/officeart/2005/8/layout/hierarchy3"/>
    <dgm:cxn modelId="{CB9DF827-A9CA-4C61-8838-52C45B1005D7}" srcId="{E35DBAF9-9673-4507-B010-674F0F976F70}" destId="{D528EDD8-0AAD-4D4D-AE9E-1D4C7F7C3647}" srcOrd="1" destOrd="0" parTransId="{BF499A2A-A98A-400C-B20B-CBB1C2BEBE71}" sibTransId="{8839A23A-2BFD-4495-8A64-F1E57BC33FE5}"/>
    <dgm:cxn modelId="{36B74B5F-6C28-4689-8A80-30EE932BDF12}" srcId="{D528EDD8-0AAD-4D4D-AE9E-1D4C7F7C3647}" destId="{BBA61097-9555-4CF8-BF1C-1C08F37BA04F}" srcOrd="0" destOrd="0" parTransId="{63B19FE0-13C6-4B64-8463-F25097CD9448}" sibTransId="{EE558445-A1B3-485D-BF1F-A92900530A79}"/>
    <dgm:cxn modelId="{0B38AC41-9080-4E3F-BA04-74858689FCDE}" type="presOf" srcId="{5F016895-660E-4D73-A818-C38E0F44DB02}" destId="{9E7F3F40-5F5C-4373-A644-C6005E7E0076}" srcOrd="1" destOrd="0" presId="urn:microsoft.com/office/officeart/2005/8/layout/hierarchy3"/>
    <dgm:cxn modelId="{100E7363-BC0E-442F-9057-B97D930D6D86}" type="presOf" srcId="{E35DBAF9-9673-4507-B010-674F0F976F70}" destId="{5FA5DE3B-B51D-408D-A238-A4306341889E}" srcOrd="0" destOrd="0" presId="urn:microsoft.com/office/officeart/2005/8/layout/hierarchy3"/>
    <dgm:cxn modelId="{10A20A65-2E78-4139-8935-DB8EDC9DAB28}" type="presOf" srcId="{BBA61097-9555-4CF8-BF1C-1C08F37BA04F}" destId="{8BCFD74F-DA90-4E8F-9242-B38AAA54A45D}" srcOrd="0" destOrd="0" presId="urn:microsoft.com/office/officeart/2005/8/layout/hierarchy3"/>
    <dgm:cxn modelId="{5D5BE34F-699D-4C73-9FDA-4E398BA3E682}" type="presOf" srcId="{D93A7BD4-2FAB-4162-977C-9FAF91F9355B}" destId="{4D91DA06-E76B-44BF-AF64-506A29E91632}" srcOrd="0" destOrd="0" presId="urn:microsoft.com/office/officeart/2005/8/layout/hierarchy3"/>
    <dgm:cxn modelId="{64F5C250-7777-4954-9564-5A979849CE2D}" type="presOf" srcId="{D528EDD8-0AAD-4D4D-AE9E-1D4C7F7C3647}" destId="{2C5FFE83-EA1F-4639-9E4E-DC03D9746E77}" srcOrd="1" destOrd="0" presId="urn:microsoft.com/office/officeart/2005/8/layout/hierarchy3"/>
    <dgm:cxn modelId="{D3D44776-50BE-400B-93CD-4CA5C9612C2B}" type="presOf" srcId="{D528EDD8-0AAD-4D4D-AE9E-1D4C7F7C3647}" destId="{B1EC1A00-8EE7-4C92-8BA2-012435E073A0}" srcOrd="0" destOrd="0" presId="urn:microsoft.com/office/officeart/2005/8/layout/hierarchy3"/>
    <dgm:cxn modelId="{9C62D7D6-2880-4FAA-A650-37AB35A8427E}" type="presOf" srcId="{4A1BE38A-F3AA-4A1D-ACCD-6E285F14C7A3}" destId="{0A2F1365-360F-443D-B835-48D7CD62EC2E}" srcOrd="0" destOrd="0" presId="urn:microsoft.com/office/officeart/2005/8/layout/hierarchy3"/>
    <dgm:cxn modelId="{3BABD2E5-4BE2-4037-8F33-C05323E809A1}" srcId="{D528EDD8-0AAD-4D4D-AE9E-1D4C7F7C3647}" destId="{4A1BE38A-F3AA-4A1D-ACCD-6E285F14C7A3}" srcOrd="1" destOrd="0" parTransId="{D93A7BD4-2FAB-4162-977C-9FAF91F9355B}" sibTransId="{5647A017-935A-442C-9297-4946C0714188}"/>
    <dgm:cxn modelId="{5F4A5CEA-D608-4851-9A3C-254A6D372069}" srcId="{E35DBAF9-9673-4507-B010-674F0F976F70}" destId="{5F016895-660E-4D73-A818-C38E0F44DB02}" srcOrd="0" destOrd="0" parTransId="{20A03A8B-6C12-4DEE-9D54-BB46FF8312C6}" sibTransId="{9DDCBED3-1DC8-4D4A-A75C-B915B1531530}"/>
    <dgm:cxn modelId="{4EFB60F9-5164-46E3-8FC7-1D7DF751FA5F}" type="presOf" srcId="{5F016895-660E-4D73-A818-C38E0F44DB02}" destId="{470E6E48-44A0-4164-B20E-993E8C02BB1E}" srcOrd="0" destOrd="0" presId="urn:microsoft.com/office/officeart/2005/8/layout/hierarchy3"/>
    <dgm:cxn modelId="{148D3842-A90B-404D-9EE5-3A20B011EE43}" type="presParOf" srcId="{5FA5DE3B-B51D-408D-A238-A4306341889E}" destId="{C0AA2CE8-A847-4270-9C98-0D8B6039C25B}" srcOrd="0" destOrd="0" presId="urn:microsoft.com/office/officeart/2005/8/layout/hierarchy3"/>
    <dgm:cxn modelId="{14CBBB7B-60E8-455B-BA43-A700EB8F9AF4}" type="presParOf" srcId="{C0AA2CE8-A847-4270-9C98-0D8B6039C25B}" destId="{9C7D044E-CFD6-478D-A18E-55EA40842074}" srcOrd="0" destOrd="0" presId="urn:microsoft.com/office/officeart/2005/8/layout/hierarchy3"/>
    <dgm:cxn modelId="{D7085609-314E-4307-BE9C-E9CF9650F41C}" type="presParOf" srcId="{9C7D044E-CFD6-478D-A18E-55EA40842074}" destId="{470E6E48-44A0-4164-B20E-993E8C02BB1E}" srcOrd="0" destOrd="0" presId="urn:microsoft.com/office/officeart/2005/8/layout/hierarchy3"/>
    <dgm:cxn modelId="{CD498D85-45FC-4594-ABE8-46A7D16939FB}" type="presParOf" srcId="{9C7D044E-CFD6-478D-A18E-55EA40842074}" destId="{9E7F3F40-5F5C-4373-A644-C6005E7E0076}" srcOrd="1" destOrd="0" presId="urn:microsoft.com/office/officeart/2005/8/layout/hierarchy3"/>
    <dgm:cxn modelId="{BAD59387-CB00-4314-AACB-67BB0D63DB71}" type="presParOf" srcId="{C0AA2CE8-A847-4270-9C98-0D8B6039C25B}" destId="{DB9274B9-8033-426A-A53D-653558A1D586}" srcOrd="1" destOrd="0" presId="urn:microsoft.com/office/officeart/2005/8/layout/hierarchy3"/>
    <dgm:cxn modelId="{CBF0C053-CDF4-4C7C-8C01-6F79CA7488D0}" type="presParOf" srcId="{5FA5DE3B-B51D-408D-A238-A4306341889E}" destId="{C7066297-8A13-4B90-AD3D-6242A2A49E7A}" srcOrd="1" destOrd="0" presId="urn:microsoft.com/office/officeart/2005/8/layout/hierarchy3"/>
    <dgm:cxn modelId="{F0CF9D0C-B6CF-4FF4-AE4D-E6BE1A3B8ED7}" type="presParOf" srcId="{C7066297-8A13-4B90-AD3D-6242A2A49E7A}" destId="{9C2A81BC-568A-43B5-AF01-80CFCECB624A}" srcOrd="0" destOrd="0" presId="urn:microsoft.com/office/officeart/2005/8/layout/hierarchy3"/>
    <dgm:cxn modelId="{14A3B690-0A12-415F-B975-5F3A704B6551}" type="presParOf" srcId="{9C2A81BC-568A-43B5-AF01-80CFCECB624A}" destId="{B1EC1A00-8EE7-4C92-8BA2-012435E073A0}" srcOrd="0" destOrd="0" presId="urn:microsoft.com/office/officeart/2005/8/layout/hierarchy3"/>
    <dgm:cxn modelId="{DBF04EB1-1615-4E7F-98D9-0E10C30490B8}" type="presParOf" srcId="{9C2A81BC-568A-43B5-AF01-80CFCECB624A}" destId="{2C5FFE83-EA1F-4639-9E4E-DC03D9746E77}" srcOrd="1" destOrd="0" presId="urn:microsoft.com/office/officeart/2005/8/layout/hierarchy3"/>
    <dgm:cxn modelId="{30A5FEAB-755F-497A-8FAD-0931AFDECB34}" type="presParOf" srcId="{C7066297-8A13-4B90-AD3D-6242A2A49E7A}" destId="{646F8B64-F8BB-4659-B4C1-4D0AAB10AD20}" srcOrd="1" destOrd="0" presId="urn:microsoft.com/office/officeart/2005/8/layout/hierarchy3"/>
    <dgm:cxn modelId="{AB330695-90C7-4EB0-81BE-2E2401779D21}" type="presParOf" srcId="{646F8B64-F8BB-4659-B4C1-4D0AAB10AD20}" destId="{DABBFC0D-DFFD-47C8-82F4-3B8C399BCD89}" srcOrd="0" destOrd="0" presId="urn:microsoft.com/office/officeart/2005/8/layout/hierarchy3"/>
    <dgm:cxn modelId="{E81452FA-6C65-48B3-A5A1-B90E96370EE6}" type="presParOf" srcId="{646F8B64-F8BB-4659-B4C1-4D0AAB10AD20}" destId="{8BCFD74F-DA90-4E8F-9242-B38AAA54A45D}" srcOrd="1" destOrd="0" presId="urn:microsoft.com/office/officeart/2005/8/layout/hierarchy3"/>
    <dgm:cxn modelId="{BAC33E3F-E101-4960-BAF2-922F87115F43}" type="presParOf" srcId="{646F8B64-F8BB-4659-B4C1-4D0AAB10AD20}" destId="{4D91DA06-E76B-44BF-AF64-506A29E91632}" srcOrd="2" destOrd="0" presId="urn:microsoft.com/office/officeart/2005/8/layout/hierarchy3"/>
    <dgm:cxn modelId="{FC6A0EA3-E190-450E-B2C8-B074F08A4173}" type="presParOf" srcId="{646F8B64-F8BB-4659-B4C1-4D0AAB10AD20}" destId="{0A2F1365-360F-443D-B835-48D7CD62EC2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E6E48-44A0-4164-B20E-993E8C02BB1E}">
      <dsp:nvSpPr>
        <dsp:cNvPr id="0" name=""/>
        <dsp:cNvSpPr/>
      </dsp:nvSpPr>
      <dsp:spPr>
        <a:xfrm>
          <a:off x="717" y="583192"/>
          <a:ext cx="2609923" cy="13049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El Humanismo surge alrededor de los años 50 como la tercera fuera en psicología</a:t>
          </a:r>
          <a:endParaRPr lang="en-US" sz="1600" kern="1200" dirty="0"/>
        </a:p>
      </dsp:txBody>
      <dsp:txXfrm>
        <a:off x="38938" y="621413"/>
        <a:ext cx="2533481" cy="1228519"/>
      </dsp:txXfrm>
    </dsp:sp>
    <dsp:sp modelId="{B1EC1A00-8EE7-4C92-8BA2-012435E073A0}">
      <dsp:nvSpPr>
        <dsp:cNvPr id="0" name=""/>
        <dsp:cNvSpPr/>
      </dsp:nvSpPr>
      <dsp:spPr>
        <a:xfrm>
          <a:off x="3263121" y="583192"/>
          <a:ext cx="2609923" cy="1304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Reaccionando así a las limitaciones significativas de los enfoques conductuales y psicoanalíticos</a:t>
          </a:r>
          <a:endParaRPr lang="en-US" sz="1600" kern="1200"/>
        </a:p>
      </dsp:txBody>
      <dsp:txXfrm>
        <a:off x="3301342" y="621413"/>
        <a:ext cx="2533481" cy="1228519"/>
      </dsp:txXfrm>
    </dsp:sp>
    <dsp:sp modelId="{DABBFC0D-DFFD-47C8-82F4-3B8C399BCD89}">
      <dsp:nvSpPr>
        <dsp:cNvPr id="0" name=""/>
        <dsp:cNvSpPr/>
      </dsp:nvSpPr>
      <dsp:spPr>
        <a:xfrm>
          <a:off x="3524113" y="1888154"/>
          <a:ext cx="260992" cy="97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721"/>
              </a:lnTo>
              <a:lnTo>
                <a:pt x="260992" y="97872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FD74F-DA90-4E8F-9242-B38AAA54A45D}">
      <dsp:nvSpPr>
        <dsp:cNvPr id="0" name=""/>
        <dsp:cNvSpPr/>
      </dsp:nvSpPr>
      <dsp:spPr>
        <a:xfrm>
          <a:off x="3785106" y="2214395"/>
          <a:ext cx="2087938" cy="1304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El conductismo criticado por no centrarse en la conciencia humana ni en la personalidad, además de ser determinista, mecanicista y muy dependiente del estudio en animales</a:t>
          </a:r>
          <a:endParaRPr lang="en-US" sz="1000" kern="1200"/>
        </a:p>
      </dsp:txBody>
      <dsp:txXfrm>
        <a:off x="3823327" y="2252616"/>
        <a:ext cx="2011496" cy="1228519"/>
      </dsp:txXfrm>
    </dsp:sp>
    <dsp:sp modelId="{4D91DA06-E76B-44BF-AF64-506A29E91632}">
      <dsp:nvSpPr>
        <dsp:cNvPr id="0" name=""/>
        <dsp:cNvSpPr/>
      </dsp:nvSpPr>
      <dsp:spPr>
        <a:xfrm>
          <a:off x="3524113" y="1888154"/>
          <a:ext cx="260992" cy="260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923"/>
              </a:lnTo>
              <a:lnTo>
                <a:pt x="260992" y="260992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F1365-360F-443D-B835-48D7CD62EC2E}">
      <dsp:nvSpPr>
        <dsp:cNvPr id="0" name=""/>
        <dsp:cNvSpPr/>
      </dsp:nvSpPr>
      <dsp:spPr>
        <a:xfrm>
          <a:off x="3785106" y="3845597"/>
          <a:ext cx="2087938" cy="1304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El psicoanálisis fue rechazado por su excesivo énfasis en el inconsciente y las fuerzas instintivas y su determinismo (comparten la misma filosofía)</a:t>
          </a:r>
          <a:endParaRPr lang="en-US" sz="1000" kern="1200"/>
        </a:p>
      </dsp:txBody>
      <dsp:txXfrm>
        <a:off x="3823327" y="3883818"/>
        <a:ext cx="2011496" cy="1228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18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57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04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58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64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32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49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2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16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78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90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3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01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03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46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472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A18D-A9C6-44DD-97B3-E5D8A182F040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63D9E3-F4DF-42BF-9278-E1A265428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77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88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DCEE5E-3B53-4C21-809A-929617443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s-MX" sz="4000">
                <a:solidFill>
                  <a:srgbClr val="FEFFFF"/>
                </a:solidFill>
              </a:rPr>
              <a:t>HUMANISMO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DE63FA-AEFD-4D79-801B-FB8227FFF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endParaRPr lang="es-MX" sz="1600">
              <a:solidFill>
                <a:srgbClr val="FE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124895-179B-4EA6-9B38-1C619AB2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853310"/>
            <a:ext cx="5640502" cy="31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543C94D-4033-452E-9C31-1036A81B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endParaRPr lang="es-MX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79570-0942-4FEC-8DCF-746F4E01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es-MX" b="1" dirty="0"/>
              <a:t>La psicología humanista tiene como principal característica considerar al ser humano como un todo</a:t>
            </a:r>
            <a:r>
              <a:rPr lang="es-MX" dirty="0"/>
              <a:t>, sabiendo que existen múltiples factores que intervienen en la salud mental, en su crecimiento personal y en su autorrealización. </a:t>
            </a:r>
          </a:p>
          <a:p>
            <a:r>
              <a:rPr lang="es-MX" dirty="0"/>
              <a:t>Entre ellas convergen e interrelacionan aspectos como las emociones, el cuerpo, los sentimientos, la conducta, los pensamientos, etc.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B26162-CD19-4E20-945F-CC7CFE224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66" y="2450279"/>
            <a:ext cx="3110322" cy="18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2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E5546-33FB-4C3F-97F9-A77FEC39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2E656-B9DC-4C92-9CD4-59AA98F4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i="1" dirty="0"/>
              <a:t>«</a:t>
            </a:r>
            <a:r>
              <a:rPr lang="es-MX" dirty="0"/>
              <a:t>Me doy cuenta que si fuera estable, prudente y estático viviría en la muerte. Por consiguiente, acepto la confusión, la incertidumbre, el miedo y los altibajos emocionales, porque ese es el precio que estoy dispuesto a pagar por una vida fluida, perpleja y excitante».</a:t>
            </a:r>
          </a:p>
          <a:p>
            <a:pPr marL="0" indent="0">
              <a:buNone/>
            </a:pPr>
            <a:r>
              <a:rPr lang="es-MX" dirty="0"/>
              <a:t>									Carl Rogers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633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965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26DED4-31CC-4D18-8E86-01491588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MX" sz="3200">
                <a:solidFill>
                  <a:srgbClr val="FEFFFF"/>
                </a:solidFill>
              </a:rPr>
              <a:t>ABRAHAM MASLOW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7DFC4A-E245-45E9-B05B-5D809C790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>
              <a:buClr>
                <a:srgbClr val="FF7D5B"/>
              </a:buClr>
            </a:pPr>
            <a:r>
              <a:rPr lang="es-MX">
                <a:solidFill>
                  <a:srgbClr val="FEFFFF"/>
                </a:solidFill>
              </a:rPr>
              <a:t>Es reconocido por la pirámide de necesidades humanas</a:t>
            </a:r>
          </a:p>
          <a:p>
            <a:pPr lvl="1">
              <a:buClr>
                <a:srgbClr val="FF7D5B"/>
              </a:buClr>
            </a:pPr>
            <a:r>
              <a:rPr lang="es-MX" b="1">
                <a:solidFill>
                  <a:srgbClr val="FEFFFF"/>
                </a:solidFill>
              </a:rPr>
              <a:t>Una jerarquía con distintos niveles de las necesidades y motivaciones</a:t>
            </a:r>
            <a:r>
              <a:rPr lang="es-MX">
                <a:solidFill>
                  <a:srgbClr val="FEFFFF"/>
                </a:solidFill>
              </a:rPr>
              <a:t>, partiendo de las más básicas (fisiológicas), hasta llegar a la cúspide donde se encontraría la autorrealización (concepto creado por él)</a:t>
            </a:r>
          </a:p>
          <a:p>
            <a:pPr lvl="1">
              <a:buClr>
                <a:srgbClr val="FF7D5B"/>
              </a:buClr>
            </a:pPr>
            <a:endParaRPr lang="es-MX">
              <a:solidFill>
                <a:srgbClr val="FEFFFF"/>
              </a:solidFill>
            </a:endParaRPr>
          </a:p>
          <a:p>
            <a:pPr>
              <a:buClr>
                <a:srgbClr val="FF7D5B"/>
              </a:buClr>
            </a:pPr>
            <a:r>
              <a:rPr lang="es-MX">
                <a:solidFill>
                  <a:srgbClr val="FEFFFF"/>
                </a:solidFill>
              </a:rPr>
              <a:t>Referente en el campo del crecimiento personal</a:t>
            </a:r>
          </a:p>
          <a:p>
            <a:pPr lvl="1">
              <a:buClr>
                <a:srgbClr val="FF7D5B"/>
              </a:buClr>
            </a:pPr>
            <a:r>
              <a:rPr lang="es-MX">
                <a:solidFill>
                  <a:srgbClr val="FEFFFF"/>
                </a:solidFill>
              </a:rPr>
              <a:t>Autorrealización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62BDAA-E4B8-4A35-A587-9B75C959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57" y="3249599"/>
            <a:ext cx="3001931" cy="14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4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EF7C36-9082-4327-BDDC-738EB5AC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513347"/>
            <a:ext cx="9146423" cy="5397875"/>
          </a:xfrm>
        </p:spPr>
        <p:txBody>
          <a:bodyPr>
            <a:normAutofit/>
          </a:bodyPr>
          <a:lstStyle/>
          <a:p>
            <a:r>
              <a:rPr lang="es-MX" dirty="0"/>
              <a:t>Maslow propuso una jerarquía de cinco necesidades innatas que activan y dirigen la conducta humana (Maslow, 1968, 1970b</a:t>
            </a:r>
          </a:p>
          <a:p>
            <a:r>
              <a:rPr lang="es-MX" dirty="0"/>
              <a:t>Las </a:t>
            </a:r>
            <a:r>
              <a:rPr lang="es-MX" dirty="0" err="1"/>
              <a:t>instintoides</a:t>
            </a:r>
            <a:r>
              <a:rPr lang="es-MX" dirty="0"/>
              <a:t>, porque tienen un elemento genético. </a:t>
            </a:r>
          </a:p>
          <a:p>
            <a:r>
              <a:rPr lang="es-MX" dirty="0"/>
              <a:t>Sometidas por el aprendizaje, las expectativas sociales y el miedo a la desaprobación las afectan o nos llevan a superarlas. </a:t>
            </a:r>
          </a:p>
          <a:p>
            <a:r>
              <a:rPr lang="es-MX"/>
              <a:t>El </a:t>
            </a:r>
            <a:r>
              <a:rPr lang="es-MX" dirty="0"/>
              <a:t>orden inferior deben estar satisfechas, al menos parcialmente, para que las de orden superior ejerzan su influencia.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BC69E9-F85F-4988-AC4D-E8EBD4C2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77" y="3212284"/>
            <a:ext cx="4762500" cy="3181350"/>
          </a:xfrm>
          <a:prstGeom prst="rect">
            <a:avLst/>
          </a:prstGeom>
        </p:spPr>
      </p:pic>
      <p:pic>
        <p:nvPicPr>
          <p:cNvPr id="2050" name="Picture 2" descr="CONAIP: ¿Qué es la autorrealización?">
            <a:extLst>
              <a:ext uri="{FF2B5EF4-FFF2-40B4-BE49-F238E27FC236}">
                <a16:creationId xmlns:a16="http://schemas.microsoft.com/office/drawing/2014/main" id="{D2C8EB36-B865-4E58-86FD-9A733F13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51" y="3212283"/>
            <a:ext cx="4770551" cy="31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8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28167-66BE-44F2-9890-1445E596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657726"/>
            <a:ext cx="9146423" cy="5253496"/>
          </a:xfrm>
        </p:spPr>
        <p:txBody>
          <a:bodyPr>
            <a:normAutofit/>
          </a:bodyPr>
          <a:lstStyle/>
          <a:p>
            <a:r>
              <a:rPr lang="es-MX" dirty="0"/>
              <a:t>Cuando has satisfecho el resto de las necesidades de orden más bajo, que se sentirán motivadas por cubrir las de orden más alto de la jerarquía. </a:t>
            </a:r>
          </a:p>
          <a:p>
            <a:r>
              <a:rPr lang="es-MX" dirty="0"/>
              <a:t>No nos mueven todas las necesidades al mismo tiempo.</a:t>
            </a:r>
          </a:p>
          <a:p>
            <a:r>
              <a:rPr lang="es-MX" dirty="0"/>
              <a:t>Sólo una dominará nuestra personalidad y ésta depende de las que hayamos cubierto antes. </a:t>
            </a:r>
          </a:p>
          <a:p>
            <a:r>
              <a:rPr lang="es-MX" dirty="0"/>
              <a:t>Quienes han alcanzado el éxito profesional ya no sienten el impulso de las necesidades fisiológicas ni de seguridad y, a veces, ni siquiera se percatan de ellas.</a:t>
            </a:r>
          </a:p>
          <a:p>
            <a:r>
              <a:rPr lang="es-MX" dirty="0"/>
              <a:t>Maslow señaló que el orden de las necesidades podría cambiar por factores externos, (falta de empleo)</a:t>
            </a:r>
          </a:p>
        </p:txBody>
      </p:sp>
    </p:spTree>
    <p:extLst>
      <p:ext uri="{BB962C8B-B14F-4D97-AF65-F5344CB8AC3E}">
        <p14:creationId xmlns:p14="http://schemas.microsoft.com/office/powerpoint/2010/main" val="421336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A05BB4-DE29-4C6A-B4A6-53B67A80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978" y="385012"/>
            <a:ext cx="3481138" cy="5526210"/>
          </a:xfrm>
        </p:spPr>
        <p:txBody>
          <a:bodyPr/>
          <a:lstStyle/>
          <a:p>
            <a:r>
              <a:rPr lang="es-MX" dirty="0"/>
              <a:t>Bajo-mayor fuerza  y prioridad (infancia)</a:t>
            </a:r>
          </a:p>
          <a:p>
            <a:r>
              <a:rPr lang="es-MX" dirty="0"/>
              <a:t>Alto – débil, aparición tardía (adolescencia)</a:t>
            </a:r>
          </a:p>
          <a:p>
            <a:r>
              <a:rPr lang="es-MX" dirty="0"/>
              <a:t>Necesidades deficitarias (carencias)</a:t>
            </a:r>
          </a:p>
          <a:p>
            <a:r>
              <a:rPr lang="es-MX" dirty="0"/>
              <a:t>Necesidades superiores no indispensables</a:t>
            </a:r>
          </a:p>
          <a:p>
            <a:r>
              <a:rPr lang="es-MX" dirty="0"/>
              <a:t>Satisfacción genera alegría, realización</a:t>
            </a:r>
          </a:p>
          <a:p>
            <a:r>
              <a:rPr lang="es-MX" dirty="0"/>
              <a:t>Las necesidades superiores necesitan circunstancias externas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 descr="¿Qué es la pirámide de Maslow? - La Mente es Maravillosa">
            <a:extLst>
              <a:ext uri="{FF2B5EF4-FFF2-40B4-BE49-F238E27FC236}">
                <a16:creationId xmlns:a16="http://schemas.microsoft.com/office/drawing/2014/main" id="{194419B1-96CD-4D25-8D9A-E694C9CE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0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EC552-04D4-4C35-8222-B812EE8F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Abraham Maslow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F5295-A089-465F-B493-AAB4327DE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Fundador de la tercera fuerza psicológica</a:t>
            </a:r>
          </a:p>
          <a:p>
            <a:r>
              <a:rPr lang="es-MX" dirty="0"/>
              <a:t>Critico del conductismo y del psicoanálisis</a:t>
            </a:r>
          </a:p>
          <a:p>
            <a:r>
              <a:rPr lang="es-MX" dirty="0"/>
              <a:t>Rechazó el estudio de la patología o pacientes con trastornos</a:t>
            </a:r>
          </a:p>
          <a:p>
            <a:pPr marL="0" indent="0">
              <a:buNone/>
            </a:pPr>
            <a:r>
              <a:rPr lang="es-MX" dirty="0"/>
              <a:t>“El estudio de especímenes lisiados, mal desarrollados, inmaduros y enfermos inevitablemente producirá una psicología con esos mismos defectos” (Maslow, 1970b, p. 180).</a:t>
            </a:r>
          </a:p>
          <a:p>
            <a:r>
              <a:rPr lang="es-MX" dirty="0"/>
              <a:t>Investigó a adultos sanos, creativos, independientes, autosuficientes y realizados</a:t>
            </a:r>
          </a:p>
        </p:txBody>
      </p:sp>
    </p:spTree>
    <p:extLst>
      <p:ext uri="{BB962C8B-B14F-4D97-AF65-F5344CB8AC3E}">
        <p14:creationId xmlns:p14="http://schemas.microsoft.com/office/powerpoint/2010/main" val="115674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0635E-5B8B-4A91-B321-58A3F9C7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27" y="540327"/>
            <a:ext cx="9592685" cy="6317673"/>
          </a:xfrm>
        </p:spPr>
        <p:txBody>
          <a:bodyPr>
            <a:normAutofit/>
          </a:bodyPr>
          <a:lstStyle/>
          <a:p>
            <a:r>
              <a:rPr lang="es-MX" dirty="0"/>
              <a:t>1908-1970</a:t>
            </a:r>
          </a:p>
          <a:p>
            <a:r>
              <a:rPr lang="es-MX" dirty="0"/>
              <a:t>Primogénito de 7, nace en 1908 en Brooklyn, padres inmigrantes con escasos estudios, creció en la pobreza.</a:t>
            </a:r>
          </a:p>
          <a:p>
            <a:r>
              <a:rPr lang="es-MX" dirty="0"/>
              <a:t>A los 14 años el padre de </a:t>
            </a:r>
            <a:r>
              <a:rPr lang="es-MX" dirty="0" err="1"/>
              <a:t>Abrham</a:t>
            </a:r>
            <a:r>
              <a:rPr lang="es-MX" dirty="0"/>
              <a:t> atravesó Europa para llegar a USA, característica 1que inculcó en su hijo, el impuso de superación y alcanzar el éxito.</a:t>
            </a:r>
          </a:p>
          <a:p>
            <a:r>
              <a:rPr lang="es-MX" dirty="0"/>
              <a:t>Infancia con dificultades “Con la infancia que tuve, es raro que no sea psicótico” (citado en Hall, 1968, p. 37)</a:t>
            </a:r>
          </a:p>
          <a:p>
            <a:r>
              <a:rPr lang="es-MX" dirty="0"/>
              <a:t>A su padre “le encantaban el whisky, las mujeres y los pleitos” (citado en Wilson, 1972, p. 131)</a:t>
            </a:r>
          </a:p>
          <a:p>
            <a:r>
              <a:rPr lang="es-MX" dirty="0"/>
              <a:t>“Mi familia era miserable y mi madre era una criatura horrible” (citado en Hoffman, 1996, p. 2). </a:t>
            </a:r>
          </a:p>
          <a:p>
            <a:r>
              <a:rPr lang="es-MX" dirty="0"/>
              <a:t>“llegó a la madurez sintiendo un profundo odio por ella y nunca hubo el más mínimo asomo de reconciliación entre los dos” (Hoffman, 1988, p. 7).</a:t>
            </a:r>
          </a:p>
          <a:p>
            <a:r>
              <a:rPr lang="es-MX" dirty="0"/>
              <a:t>“Mi fi </a:t>
            </a:r>
            <a:r>
              <a:rPr lang="es-MX" dirty="0" err="1"/>
              <a:t>losofía</a:t>
            </a:r>
            <a:r>
              <a:rPr lang="es-MX" dirty="0"/>
              <a:t> de la vida, todas mis investigaciones y teorías... tienen su origen en el odio y el rechazo de todo lo que ella representaba” (citado en Hoffman, 1988, p. 9).</a:t>
            </a:r>
          </a:p>
        </p:txBody>
      </p:sp>
    </p:spTree>
    <p:extLst>
      <p:ext uri="{BB962C8B-B14F-4D97-AF65-F5344CB8AC3E}">
        <p14:creationId xmlns:p14="http://schemas.microsoft.com/office/powerpoint/2010/main" val="33484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601D3-29F2-43F1-B40B-B25507DC2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De niño pensaba que era diferente de los demás. Más adelante recordaría que le avergonzaban su delgadez y su larga nariz, y que su adolescencia estuvo dominada por un gran complejo de inferioridad. Le dijo a un entrevistador: “Estaba solo en el mundo. Me sentía peculiar. En verdad tenía un profundo sentimiento de que algo no estaba bien. Nunca me sentí superior en nada. Sólo sentía un enorme y doloroso complejo de inferioridad” (citado en Milton, 2002, p. 42).</a:t>
            </a:r>
          </a:p>
          <a:p>
            <a:endParaRPr lang="es-MX" dirty="0"/>
          </a:p>
          <a:p>
            <a:r>
              <a:rPr lang="es-MX" dirty="0"/>
              <a:t>En otros textos había escrito: “Intenté compensar lo que consideraba una te </a:t>
            </a:r>
            <a:r>
              <a:rPr lang="es-MX" dirty="0" err="1"/>
              <a:t>rrible</a:t>
            </a:r>
            <a:r>
              <a:rPr lang="es-MX" dirty="0"/>
              <a:t> carencia [física] encauzando mi desarrollo a los logros atléticos” (citado en Hoffman, 1988, p. 13). </a:t>
            </a:r>
          </a:p>
          <a:p>
            <a:r>
              <a:rPr lang="es-MX" dirty="0"/>
              <a:t>En su adultez se interesa por la obra de Alfred Adler.</a:t>
            </a:r>
          </a:p>
          <a:p>
            <a:r>
              <a:rPr lang="es-MX" dirty="0"/>
              <a:t>Un ejemplo viviente del concepto </a:t>
            </a:r>
            <a:r>
              <a:rPr lang="es-MX" dirty="0" err="1"/>
              <a:t>adleriano</a:t>
            </a:r>
            <a:r>
              <a:rPr lang="es-MX" dirty="0"/>
              <a:t> de la compensación de los sentimientos de inferioridad.</a:t>
            </a:r>
          </a:p>
        </p:txBody>
      </p:sp>
    </p:spTree>
    <p:extLst>
      <p:ext uri="{BB962C8B-B14F-4D97-AF65-F5344CB8AC3E}">
        <p14:creationId xmlns:p14="http://schemas.microsoft.com/office/powerpoint/2010/main" val="362069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18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4" name="Group 20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5" name="Group 34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6" name="Rectangle 48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9843E6-C18C-4F29-9399-57657910D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6" r="8615" b="-2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38EEF08-ACF9-4B38-8472-E45FD2B94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357662"/>
              </p:ext>
            </p:extLst>
          </p:nvPr>
        </p:nvGraphicFramePr>
        <p:xfrm>
          <a:off x="5605895" y="857365"/>
          <a:ext cx="5873762" cy="573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959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978AF2-1373-415A-A1B2-D5F5187E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6" y="1826465"/>
            <a:ext cx="3996519" cy="3200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BC9B19-9A7A-40B9-8303-3C612FE8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Abraham Maslow (1908 - 1970) y Clark Moustakas en 1957 y 1958 se reunieron con varios psicólogos que compartían su mismo objetivo</a:t>
            </a:r>
          </a:p>
          <a:p>
            <a:pPr>
              <a:lnSpc>
                <a:spcPct val="90000"/>
              </a:lnSpc>
            </a:pPr>
            <a:endParaRPr lang="es-MX" sz="17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Asociación con un enfoque mas positivo y humanista</a:t>
            </a:r>
          </a:p>
          <a:p>
            <a:pPr>
              <a:lnSpc>
                <a:spcPct val="90000"/>
              </a:lnSpc>
            </a:pPr>
            <a:endParaRPr lang="es-MX" sz="170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Autorrealización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Creatividad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Salud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Individualidad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Naturaleza intrínseca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El Yo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El ser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Devenir </a:t>
            </a:r>
          </a:p>
          <a:p>
            <a:pPr lvl="1">
              <a:lnSpc>
                <a:spcPct val="90000"/>
              </a:lnSpc>
            </a:pPr>
            <a:r>
              <a:rPr lang="es-MX" sz="1700">
                <a:solidFill>
                  <a:schemeClr val="tx2">
                    <a:lumMod val="75000"/>
                  </a:schemeClr>
                </a:solidFill>
              </a:rPr>
              <a:t>Significado </a:t>
            </a:r>
          </a:p>
        </p:txBody>
      </p:sp>
    </p:spTree>
    <p:extLst>
      <p:ext uri="{BB962C8B-B14F-4D97-AF65-F5344CB8AC3E}">
        <p14:creationId xmlns:p14="http://schemas.microsoft.com/office/powerpoint/2010/main" val="136429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72E87-110C-4D6D-AC17-1A6FEF16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endParaRPr lang="es-MX" sz="3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3FA2A7-EC1A-4FF0-84A1-8FB86475F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s-MX" sz="1600">
                <a:solidFill>
                  <a:srgbClr val="000000"/>
                </a:solidFill>
              </a:rPr>
              <a:t>La Psicología humanista se caracterizó por apoyarse en alguna concepción del ser humano de índole filosófica (con antecedentes que van de Sócrates a la fenomenología y la filosofía de la existencia y existencialismo)</a:t>
            </a:r>
          </a:p>
          <a:p>
            <a:endParaRPr lang="es-MX" sz="1600">
              <a:solidFill>
                <a:srgbClr val="000000"/>
              </a:solidFill>
            </a:endParaRPr>
          </a:p>
          <a:p>
            <a:endParaRPr lang="es-MX" sz="160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66B68C-32A0-4B94-9495-402E6FF87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4" r="6902" b="-2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05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57119A-5730-421F-87DF-0D61BC2F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640080"/>
            <a:ext cx="3970318" cy="5252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99918"/>
              </a:buClr>
            </a:pPr>
            <a:r>
              <a:rPr lang="es-MX" sz="2000" b="1" dirty="0"/>
              <a:t>Jean Paul Sartre: </a:t>
            </a:r>
            <a:r>
              <a:rPr lang="es-MX" sz="2000" dirty="0"/>
              <a:t>“El hombre nace libre, responsable y sin excusas”.</a:t>
            </a:r>
          </a:p>
          <a:p>
            <a:pPr>
              <a:lnSpc>
                <a:spcPct val="90000"/>
              </a:lnSpc>
              <a:buClr>
                <a:srgbClr val="E99918"/>
              </a:buClr>
            </a:pPr>
            <a:r>
              <a:rPr lang="es-MX" sz="2000" b="1" dirty="0"/>
              <a:t>Jean Jacques Rousseau: </a:t>
            </a:r>
            <a:r>
              <a:rPr lang="es-MX" sz="2000" dirty="0"/>
              <a:t>«El hombre es bueno por naturaleza, es la sociedad la que lo corrompe».</a:t>
            </a:r>
          </a:p>
          <a:p>
            <a:pPr>
              <a:lnSpc>
                <a:spcPct val="90000"/>
              </a:lnSpc>
              <a:buClr>
                <a:srgbClr val="E99918"/>
              </a:buClr>
            </a:pPr>
            <a:r>
              <a:rPr lang="es-MX" sz="2000" b="1" dirty="0"/>
              <a:t>Erich Fromm: </a:t>
            </a:r>
            <a:r>
              <a:rPr lang="es-MX" sz="2000" dirty="0"/>
              <a:t>“Si soy lo que tengo y lo que tengo lo pierdo, entonces ¿Quién soy?”.</a:t>
            </a:r>
          </a:p>
          <a:p>
            <a:pPr>
              <a:lnSpc>
                <a:spcPct val="90000"/>
              </a:lnSpc>
              <a:buClr>
                <a:srgbClr val="E99918"/>
              </a:buClr>
            </a:pPr>
            <a:r>
              <a:rPr lang="es-MX" sz="2000" b="1" dirty="0" err="1"/>
              <a:t>Viktor</a:t>
            </a:r>
            <a:r>
              <a:rPr lang="es-MX" sz="2000" b="1" dirty="0"/>
              <a:t> Frankl: </a:t>
            </a:r>
            <a:r>
              <a:rPr lang="es-MX" sz="2000" dirty="0"/>
              <a:t>“El hombre se autorrealiza en la misma medida en que se compromete al cumplimiento del sentido de su vida”.</a:t>
            </a:r>
          </a:p>
          <a:p>
            <a:pPr>
              <a:lnSpc>
                <a:spcPct val="90000"/>
              </a:lnSpc>
              <a:buClr>
                <a:srgbClr val="E99918"/>
              </a:buClr>
            </a:pPr>
            <a:endParaRPr lang="es-MX" sz="1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603E14-57DD-4542-BC84-4649EC11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9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B4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B2F93-AB4E-4F76-876A-ED3A512F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7" y="1002536"/>
            <a:ext cx="5123420" cy="4890318"/>
          </a:xfrm>
        </p:spPr>
        <p:txBody>
          <a:bodyPr>
            <a:normAutofit/>
          </a:bodyPr>
          <a:lstStyle/>
          <a:p>
            <a:pPr>
              <a:buClr>
                <a:srgbClr val="EABA8C"/>
              </a:buClr>
            </a:pPr>
            <a:r>
              <a:rPr lang="es-MX" dirty="0"/>
              <a:t>Pretende la consideración global de la persona y la acentuación en sus aspectos existenciales (la libertad, el conocimiento, la responsabilidad, la historicidad)</a:t>
            </a:r>
          </a:p>
          <a:p>
            <a:pPr>
              <a:buClr>
                <a:srgbClr val="EABA8C"/>
              </a:buClr>
            </a:pPr>
            <a:endParaRPr lang="es-MX" dirty="0"/>
          </a:p>
          <a:p>
            <a:pPr lvl="1">
              <a:buClr>
                <a:srgbClr val="EABA8C"/>
              </a:buClr>
            </a:pPr>
            <a:r>
              <a:rPr lang="es-MX" dirty="0"/>
              <a:t>Criticando a una Psicología ciencia natural</a:t>
            </a:r>
          </a:p>
          <a:p>
            <a:pPr lvl="1">
              <a:buClr>
                <a:srgbClr val="EABA8C"/>
              </a:buClr>
            </a:pPr>
            <a:r>
              <a:rPr lang="es-MX" dirty="0"/>
              <a:t>Conductismo reducción de cuantificables</a:t>
            </a:r>
          </a:p>
          <a:p>
            <a:pPr lvl="1">
              <a:buClr>
                <a:srgbClr val="EABA8C"/>
              </a:buClr>
            </a:pPr>
            <a:r>
              <a:rPr lang="es-MX" dirty="0"/>
              <a:t>Psicoanálisis centrándose en los aspectos negativos y patológicos </a:t>
            </a:r>
          </a:p>
          <a:p>
            <a:pPr>
              <a:buClr>
                <a:srgbClr val="EABA8C"/>
              </a:buClr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25CF89-A407-4F6F-83B9-D67DEF4C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517644"/>
            <a:ext cx="5451627" cy="3502670"/>
          </a:xfrm>
          <a:prstGeom prst="rect">
            <a:avLst/>
          </a:prstGeom>
        </p:spPr>
      </p:pic>
      <p:sp>
        <p:nvSpPr>
          <p:cNvPr id="13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529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1102</Words>
  <Application>Microsoft Office PowerPoint</Application>
  <PresentationFormat>Panorámica</PresentationFormat>
  <Paragraphs>73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Espiral</vt:lpstr>
      <vt:lpstr>HUMANISMO</vt:lpstr>
      <vt:lpstr>Abraham Maslow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ABRAHAM MASLOW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HUMANISMO</dc:title>
  <dc:creator>renata aguilera</dc:creator>
  <cp:lastModifiedBy>Angel Gustavo Llerena Cruz</cp:lastModifiedBy>
  <cp:revision>16</cp:revision>
  <dcterms:created xsi:type="dcterms:W3CDTF">2020-01-04T21:39:02Z</dcterms:created>
  <dcterms:modified xsi:type="dcterms:W3CDTF">2025-06-03T21:49:46Z</dcterms:modified>
</cp:coreProperties>
</file>