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4630400" cy="8229600"/>
  <p:notesSz cx="8229600" cy="14630400"/>
  <p:embeddedFontLst>
    <p:embeddedFont>
      <p:font typeface="Nobile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rben" panose="020B0604020202020204" charset="0"/>
      <p:regular r:id="rId24"/>
    </p:embeddedFont>
  </p:embeddedFontLst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939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7511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Evaluación del Aprendizaje: Técnicas e Instrumentos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632835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Bienvenidos a nuestra clase sobre evaluación del aprendizaje. Exploraremos técnicas e instrumentos fundamentales para futuros educadores.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97669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Descubriremos cómo optimizar nuestras prácticas evaluativas mediante ejemplos concretos y aplicaciones prácticas.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280190" y="5974556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5982176"/>
            <a:ext cx="347663" cy="34766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756440" y="5957649"/>
            <a:ext cx="2429470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bile Bold" pitchFamily="34" charset="0"/>
                <a:ea typeface="Nobile Bold" pitchFamily="34" charset="-122"/>
                <a:cs typeface="Nobile Bold" pitchFamily="34" charset="-120"/>
              </a:rPr>
              <a:t>by Karen Macías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4701" y="365165"/>
            <a:ext cx="7555587" cy="4149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6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Técnicas de Interrogatorio: Entrevista y Encuesta</a:t>
            </a:r>
            <a:endParaRPr lang="en-US" sz="26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01" y="1045607"/>
            <a:ext cx="3319820" cy="205180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17275" y="1045607"/>
            <a:ext cx="1659850" cy="2074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Entrevista individual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3917275" y="1332667"/>
            <a:ext cx="10248424" cy="2124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Diálogo personalizado para explorar aprendizajes profundos. Ideal para evaluación cualitativa.</a:t>
            </a:r>
            <a:endParaRPr lang="en-US" sz="16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01" y="3429357"/>
            <a:ext cx="3319820" cy="205180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917275" y="3429357"/>
            <a:ext cx="1659850" cy="2074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Encuesta grupal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3917275" y="3716417"/>
            <a:ext cx="10248424" cy="2124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Recolección sistemática de información mediante cuestionarios. Eficiente para grandes grupos.</a:t>
            </a:r>
            <a:endParaRPr lang="en-US" sz="16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701" y="5813108"/>
            <a:ext cx="3319820" cy="205180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917275" y="5813108"/>
            <a:ext cx="1664851" cy="2074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Formularios digitales</a:t>
            </a:r>
            <a:endParaRPr lang="en-US" sz="2400" dirty="0"/>
          </a:p>
        </p:txBody>
      </p:sp>
      <p:sp>
        <p:nvSpPr>
          <p:cNvPr id="11" name="Text 6"/>
          <p:cNvSpPr/>
          <p:nvPr/>
        </p:nvSpPr>
        <p:spPr>
          <a:xfrm>
            <a:off x="3917275" y="6100167"/>
            <a:ext cx="10248424" cy="2124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Herramientas tecnológicas para agilizar la recolección y análisis de datos.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88068"/>
            <a:ext cx="62816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Técnicas Documentales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850356"/>
            <a:ext cx="2329815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6280190" y="3882152"/>
            <a:ext cx="23298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Análisis de portafolios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280190" y="4726900"/>
            <a:ext cx="232981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Revisión de colecciones estructuradas de trabajos que muestran evolución.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893493" y="2850356"/>
            <a:ext cx="2329815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8893493" y="3882152"/>
            <a:ext cx="23298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Revisión de proyectos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8893493" y="4726900"/>
            <a:ext cx="232981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Evaluación de trabajos extensos que integran múltiples conocimientos.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11506795" y="2850356"/>
            <a:ext cx="2329815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11506795" y="3882152"/>
            <a:ext cx="23298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Análisis de ensayos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1506795" y="4726900"/>
            <a:ext cx="23298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Valoración de la capacidad argumentativa y de síntesis.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09080"/>
            <a:ext cx="795075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Clasificación de Instrumentos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517458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2517458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2517458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2517458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603944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Los instrumentos de evaluación se clasifican principalmente en cuantitativos, cualitativos y mixtos.</a:t>
            </a:r>
            <a:endParaRPr lang="en-US" sz="1750" dirty="0"/>
          </a:p>
        </p:txBody>
      </p:sp>
      <p:sp>
        <p:nvSpPr>
          <p:cNvPr id="8" name="Text 2"/>
          <p:cNvSpPr/>
          <p:nvPr/>
        </p:nvSpPr>
        <p:spPr>
          <a:xfrm>
            <a:off x="793790" y="665749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 selección dependerá del tipo de aprendizaje que deseamos valorar y la información necesaria.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4005" y="482441"/>
            <a:ext cx="9704189" cy="5482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Ejemplo de Instrumento: Rúbrica de Evaluación</a:t>
            </a:r>
            <a:endParaRPr lang="en-US" sz="3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06" y="1381482"/>
            <a:ext cx="10420788" cy="5426279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3553897" y="7408666"/>
            <a:ext cx="175379" cy="175379"/>
          </a:xfrm>
          <a:prstGeom prst="roundRect">
            <a:avLst>
              <a:gd name="adj" fmla="val 10428"/>
            </a:avLst>
          </a:prstGeom>
          <a:solidFill>
            <a:srgbClr val="081444"/>
          </a:solidFill>
          <a:ln/>
        </p:spPr>
      </p:sp>
      <p:sp>
        <p:nvSpPr>
          <p:cNvPr id="5" name="Text 2"/>
          <p:cNvSpPr/>
          <p:nvPr/>
        </p:nvSpPr>
        <p:spPr>
          <a:xfrm>
            <a:off x="3904655" y="7408666"/>
            <a:ext cx="1014174" cy="1753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Nivel Básico</a:t>
            </a:r>
            <a:endParaRPr lang="en-US" sz="1350" dirty="0"/>
          </a:p>
        </p:txBody>
      </p:sp>
      <p:sp>
        <p:nvSpPr>
          <p:cNvPr id="6" name="Shape 3"/>
          <p:cNvSpPr/>
          <p:nvPr/>
        </p:nvSpPr>
        <p:spPr>
          <a:xfrm>
            <a:off x="6319004" y="7408665"/>
            <a:ext cx="175379" cy="175379"/>
          </a:xfrm>
          <a:prstGeom prst="roundRect">
            <a:avLst>
              <a:gd name="adj" fmla="val 10428"/>
            </a:avLst>
          </a:prstGeom>
          <a:solidFill>
            <a:srgbClr val="122A95"/>
          </a:solidFill>
          <a:ln/>
        </p:spPr>
      </p:sp>
      <p:sp>
        <p:nvSpPr>
          <p:cNvPr id="7" name="Text 4"/>
          <p:cNvSpPr/>
          <p:nvPr/>
        </p:nvSpPr>
        <p:spPr>
          <a:xfrm>
            <a:off x="6606736" y="7408664"/>
            <a:ext cx="1405176" cy="1753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Nivel Intermedio</a:t>
            </a:r>
            <a:endParaRPr lang="en-US" sz="1350" dirty="0"/>
          </a:p>
        </p:txBody>
      </p:sp>
      <p:sp>
        <p:nvSpPr>
          <p:cNvPr id="8" name="Shape 5"/>
          <p:cNvSpPr/>
          <p:nvPr/>
        </p:nvSpPr>
        <p:spPr>
          <a:xfrm>
            <a:off x="9284153" y="7408663"/>
            <a:ext cx="175379" cy="175379"/>
          </a:xfrm>
          <a:prstGeom prst="roundRect">
            <a:avLst>
              <a:gd name="adj" fmla="val 10428"/>
            </a:avLst>
          </a:prstGeom>
          <a:solidFill>
            <a:srgbClr val="1D42E4"/>
          </a:solidFill>
          <a:ln/>
        </p:spPr>
      </p:sp>
      <p:sp>
        <p:nvSpPr>
          <p:cNvPr id="9" name="Text 6"/>
          <p:cNvSpPr/>
          <p:nvPr/>
        </p:nvSpPr>
        <p:spPr>
          <a:xfrm>
            <a:off x="9821600" y="7408666"/>
            <a:ext cx="1304211" cy="1753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Nivel Avanzado</a:t>
            </a:r>
            <a:endParaRPr lang="en-US" sz="13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8300" y="541972"/>
            <a:ext cx="7767399" cy="12292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Ejemplo de Instrumento: Lista de Cotejo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688300" y="2066092"/>
            <a:ext cx="196572" cy="1880473"/>
          </a:xfrm>
          <a:prstGeom prst="roundRect">
            <a:avLst>
              <a:gd name="adj" fmla="val 4202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81445" y="2262664"/>
            <a:ext cx="2458283" cy="307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Estructura típica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1081445" y="2687955"/>
            <a:ext cx="7374255" cy="629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Listado de indicadores específicos con opciones para marcar presencia o ausencia.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1081445" y="3435310"/>
            <a:ext cx="7374255" cy="314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Suele incluir columnas para "Sí", "No" y "Observaciones".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983218" y="4093964"/>
            <a:ext cx="196572" cy="1565791"/>
          </a:xfrm>
          <a:prstGeom prst="roundRect">
            <a:avLst>
              <a:gd name="adj" fmla="val 4202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376363" y="4290536"/>
            <a:ext cx="2458283" cy="307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Ventajas principales</a:t>
            </a:r>
            <a:endParaRPr lang="en-US" sz="1900" dirty="0"/>
          </a:p>
        </p:txBody>
      </p:sp>
      <p:sp>
        <p:nvSpPr>
          <p:cNvPr id="10" name="Text 7"/>
          <p:cNvSpPr/>
          <p:nvPr/>
        </p:nvSpPr>
        <p:spPr>
          <a:xfrm>
            <a:off x="1376363" y="4715828"/>
            <a:ext cx="7079337" cy="314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Evaluación objetiva y rápida. Resultados claros y fáciles de interpretar.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1376363" y="5148501"/>
            <a:ext cx="7079337" cy="314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Útil para verificar cumplimiento de requisitos específicos.</a:t>
            </a:r>
            <a:endParaRPr lang="en-US" sz="1500" dirty="0"/>
          </a:p>
        </p:txBody>
      </p:sp>
      <p:sp>
        <p:nvSpPr>
          <p:cNvPr id="12" name="Shape 9"/>
          <p:cNvSpPr/>
          <p:nvPr/>
        </p:nvSpPr>
        <p:spPr>
          <a:xfrm>
            <a:off x="1278255" y="5807154"/>
            <a:ext cx="196572" cy="1880473"/>
          </a:xfrm>
          <a:prstGeom prst="roundRect">
            <a:avLst>
              <a:gd name="adj" fmla="val 4202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671399" y="6003727"/>
            <a:ext cx="2458283" cy="3073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Aplicación práctica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1671399" y="6429018"/>
            <a:ext cx="6784300" cy="629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Ideal para evaluar productos finales. Efectiva para valorar procedimientos paso a paso.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1671399" y="7176373"/>
            <a:ext cx="6784300" cy="314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Permite identificar presencia o ausencia de elementos esperados.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8290" y="978813"/>
            <a:ext cx="7927419" cy="10863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34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Selección Adecuada: Técnica + Instrumento</a:t>
            </a:r>
            <a:endParaRPr lang="en-US" sz="3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90" y="2325767"/>
            <a:ext cx="434459" cy="43445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59919" y="2428875"/>
            <a:ext cx="1846064" cy="271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Expresión oral</a:t>
            </a:r>
            <a:endParaRPr lang="en-US" sz="1700" dirty="0"/>
          </a:p>
        </p:txBody>
      </p:sp>
      <p:sp>
        <p:nvSpPr>
          <p:cNvPr id="6" name="Text 2"/>
          <p:cNvSpPr/>
          <p:nvPr/>
        </p:nvSpPr>
        <p:spPr>
          <a:xfrm>
            <a:off x="1259919" y="2804636"/>
            <a:ext cx="1846064" cy="556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Técnica: Observación directa</a:t>
            </a:r>
            <a:endParaRPr lang="en-US" sz="1350" dirty="0"/>
          </a:p>
        </p:txBody>
      </p:sp>
      <p:sp>
        <p:nvSpPr>
          <p:cNvPr id="7" name="Text 3"/>
          <p:cNvSpPr/>
          <p:nvPr/>
        </p:nvSpPr>
        <p:spPr>
          <a:xfrm>
            <a:off x="1259919" y="3465076"/>
            <a:ext cx="1846064" cy="556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Instrumento: Rúbrica de desempeño</a:t>
            </a:r>
            <a:endParaRPr lang="en-US" sz="13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153" y="2325767"/>
            <a:ext cx="434459" cy="434459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3974783" y="2428875"/>
            <a:ext cx="1846064" cy="5431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Comprensión lectora</a:t>
            </a:r>
            <a:endParaRPr lang="en-US" sz="1700" dirty="0"/>
          </a:p>
        </p:txBody>
      </p:sp>
      <p:sp>
        <p:nvSpPr>
          <p:cNvPr id="10" name="Text 5"/>
          <p:cNvSpPr/>
          <p:nvPr/>
        </p:nvSpPr>
        <p:spPr>
          <a:xfrm>
            <a:off x="3974783" y="3076218"/>
            <a:ext cx="1846064" cy="556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Técnica: Análisis documental</a:t>
            </a:r>
            <a:endParaRPr lang="en-US" sz="1350" dirty="0"/>
          </a:p>
        </p:txBody>
      </p:sp>
      <p:sp>
        <p:nvSpPr>
          <p:cNvPr id="11" name="Text 6"/>
          <p:cNvSpPr/>
          <p:nvPr/>
        </p:nvSpPr>
        <p:spPr>
          <a:xfrm>
            <a:off x="3974783" y="3736658"/>
            <a:ext cx="1846064" cy="834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Instrumento: Cuestionario con preguntas específicas</a:t>
            </a:r>
            <a:endParaRPr lang="en-US" sz="13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8017" y="2325767"/>
            <a:ext cx="434459" cy="434459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6689646" y="2428875"/>
            <a:ext cx="1846064" cy="5431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Habilidades experimentales</a:t>
            </a:r>
            <a:endParaRPr lang="en-US" sz="1700" dirty="0"/>
          </a:p>
        </p:txBody>
      </p:sp>
      <p:sp>
        <p:nvSpPr>
          <p:cNvPr id="14" name="Text 8"/>
          <p:cNvSpPr/>
          <p:nvPr/>
        </p:nvSpPr>
        <p:spPr>
          <a:xfrm>
            <a:off x="6689646" y="3076218"/>
            <a:ext cx="1846064" cy="556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Técnica: Observación de desempeño</a:t>
            </a:r>
            <a:endParaRPr lang="en-US" sz="1350" dirty="0"/>
          </a:p>
        </p:txBody>
      </p:sp>
      <p:sp>
        <p:nvSpPr>
          <p:cNvPr id="15" name="Text 9"/>
          <p:cNvSpPr/>
          <p:nvPr/>
        </p:nvSpPr>
        <p:spPr>
          <a:xfrm>
            <a:off x="6689646" y="3736658"/>
            <a:ext cx="1846064" cy="834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Instrumento: Lista de cotejo de procedimientos</a:t>
            </a:r>
            <a:endParaRPr lang="en-US" sz="135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290" y="5005507"/>
            <a:ext cx="434459" cy="434459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1259919" y="5108615"/>
            <a:ext cx="1846064" cy="5431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Trabajo colaborativo</a:t>
            </a:r>
            <a:endParaRPr lang="en-US" sz="1700" dirty="0"/>
          </a:p>
        </p:txBody>
      </p:sp>
      <p:sp>
        <p:nvSpPr>
          <p:cNvPr id="18" name="Text 11"/>
          <p:cNvSpPr/>
          <p:nvPr/>
        </p:nvSpPr>
        <p:spPr>
          <a:xfrm>
            <a:off x="1259919" y="5755958"/>
            <a:ext cx="1846064" cy="556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Técnica: Observación grupal</a:t>
            </a:r>
            <a:endParaRPr lang="en-US" sz="1350" dirty="0"/>
          </a:p>
        </p:txBody>
      </p:sp>
      <p:sp>
        <p:nvSpPr>
          <p:cNvPr id="19" name="Text 12"/>
          <p:cNvSpPr/>
          <p:nvPr/>
        </p:nvSpPr>
        <p:spPr>
          <a:xfrm>
            <a:off x="1259919" y="6416397"/>
            <a:ext cx="1846064" cy="834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Instrumento: Escala de valoración actitudinal</a:t>
            </a:r>
            <a:endParaRPr lang="en-US" sz="13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7360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8528" y="2653308"/>
            <a:ext cx="6435566" cy="543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34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Conclusión y Recomendaciones</a:t>
            </a:r>
            <a:endParaRPr lang="en-US" sz="3400" dirty="0"/>
          </a:p>
        </p:txBody>
      </p:sp>
      <p:sp>
        <p:nvSpPr>
          <p:cNvPr id="4" name="Shape 1"/>
          <p:cNvSpPr/>
          <p:nvPr/>
        </p:nvSpPr>
        <p:spPr>
          <a:xfrm>
            <a:off x="7303770" y="3457337"/>
            <a:ext cx="22860" cy="4292441"/>
          </a:xfrm>
          <a:prstGeom prst="roundRect">
            <a:avLst>
              <a:gd name="adj" fmla="val 319483"/>
            </a:avLst>
          </a:prstGeom>
          <a:solidFill>
            <a:srgbClr val="B8BFDF"/>
          </a:solidFill>
          <a:ln/>
        </p:spPr>
      </p:sp>
      <p:sp>
        <p:nvSpPr>
          <p:cNvPr id="5" name="Shape 2"/>
          <p:cNvSpPr/>
          <p:nvPr/>
        </p:nvSpPr>
        <p:spPr>
          <a:xfrm>
            <a:off x="6620828" y="3641527"/>
            <a:ext cx="521613" cy="22860"/>
          </a:xfrm>
          <a:prstGeom prst="roundRect">
            <a:avLst>
              <a:gd name="adj" fmla="val 319483"/>
            </a:avLst>
          </a:prstGeom>
          <a:solidFill>
            <a:srgbClr val="B8BFDF"/>
          </a:solidFill>
          <a:ln/>
        </p:spPr>
      </p:sp>
      <p:sp>
        <p:nvSpPr>
          <p:cNvPr id="6" name="Shape 3"/>
          <p:cNvSpPr/>
          <p:nvPr/>
        </p:nvSpPr>
        <p:spPr>
          <a:xfrm>
            <a:off x="7119580" y="3457337"/>
            <a:ext cx="391239" cy="391239"/>
          </a:xfrm>
          <a:prstGeom prst="roundRect">
            <a:avLst>
              <a:gd name="adj" fmla="val 1866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827" y="3489960"/>
            <a:ext cx="260747" cy="32599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186238" y="3517106"/>
            <a:ext cx="2259568" cy="27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0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Conoce las diferencias</a:t>
            </a:r>
            <a:endParaRPr lang="en-US" sz="1700" dirty="0"/>
          </a:p>
        </p:txBody>
      </p:sp>
      <p:sp>
        <p:nvSpPr>
          <p:cNvPr id="9" name="Text 5"/>
          <p:cNvSpPr/>
          <p:nvPr/>
        </p:nvSpPr>
        <p:spPr>
          <a:xfrm>
            <a:off x="608528" y="3893106"/>
            <a:ext cx="5837277" cy="556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15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Comprender la distinción entre técnicas e instrumentos optimiza el proceso evaluativo.</a:t>
            </a:r>
            <a:endParaRPr lang="en-US" sz="1350" dirty="0"/>
          </a:p>
        </p:txBody>
      </p:sp>
      <p:sp>
        <p:nvSpPr>
          <p:cNvPr id="10" name="Shape 6"/>
          <p:cNvSpPr/>
          <p:nvPr/>
        </p:nvSpPr>
        <p:spPr>
          <a:xfrm>
            <a:off x="7487960" y="4684633"/>
            <a:ext cx="521613" cy="22860"/>
          </a:xfrm>
          <a:prstGeom prst="roundRect">
            <a:avLst>
              <a:gd name="adj" fmla="val 319483"/>
            </a:avLst>
          </a:prstGeom>
          <a:solidFill>
            <a:srgbClr val="B8BFDF"/>
          </a:solidFill>
          <a:ln/>
        </p:spPr>
      </p:sp>
      <p:sp>
        <p:nvSpPr>
          <p:cNvPr id="11" name="Shape 7"/>
          <p:cNvSpPr/>
          <p:nvPr/>
        </p:nvSpPr>
        <p:spPr>
          <a:xfrm>
            <a:off x="7119580" y="4500443"/>
            <a:ext cx="391239" cy="391239"/>
          </a:xfrm>
          <a:prstGeom prst="roundRect">
            <a:avLst>
              <a:gd name="adj" fmla="val 1866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4827" y="4533067"/>
            <a:ext cx="260747" cy="325993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8184594" y="4560213"/>
            <a:ext cx="2485192" cy="27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Selecciona con propósito</a:t>
            </a:r>
            <a:endParaRPr lang="en-US" sz="1700" dirty="0"/>
          </a:p>
        </p:txBody>
      </p:sp>
      <p:sp>
        <p:nvSpPr>
          <p:cNvPr id="14" name="Text 9"/>
          <p:cNvSpPr/>
          <p:nvPr/>
        </p:nvSpPr>
        <p:spPr>
          <a:xfrm>
            <a:off x="8184594" y="4936212"/>
            <a:ext cx="5837277" cy="278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Elige combinaciones según tus objetivos educativos específicos.</a:t>
            </a:r>
            <a:endParaRPr lang="en-US" sz="1350" dirty="0"/>
          </a:p>
        </p:txBody>
      </p:sp>
      <p:sp>
        <p:nvSpPr>
          <p:cNvPr id="15" name="Shape 10"/>
          <p:cNvSpPr/>
          <p:nvPr/>
        </p:nvSpPr>
        <p:spPr>
          <a:xfrm>
            <a:off x="6620828" y="5583793"/>
            <a:ext cx="521613" cy="22860"/>
          </a:xfrm>
          <a:prstGeom prst="roundRect">
            <a:avLst>
              <a:gd name="adj" fmla="val 319483"/>
            </a:avLst>
          </a:prstGeom>
          <a:solidFill>
            <a:srgbClr val="B8BFDF"/>
          </a:solidFill>
          <a:ln/>
        </p:spPr>
      </p:sp>
      <p:sp>
        <p:nvSpPr>
          <p:cNvPr id="16" name="Shape 11"/>
          <p:cNvSpPr/>
          <p:nvPr/>
        </p:nvSpPr>
        <p:spPr>
          <a:xfrm>
            <a:off x="7119580" y="5399603"/>
            <a:ext cx="391239" cy="391239"/>
          </a:xfrm>
          <a:prstGeom prst="roundRect">
            <a:avLst>
              <a:gd name="adj" fmla="val 1866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4827" y="5432227"/>
            <a:ext cx="260747" cy="325993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3976687" y="5459373"/>
            <a:ext cx="2469118" cy="27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0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Adapta a tus estudiantes</a:t>
            </a:r>
            <a:endParaRPr lang="en-US" sz="1700" dirty="0"/>
          </a:p>
        </p:txBody>
      </p:sp>
      <p:sp>
        <p:nvSpPr>
          <p:cNvPr id="19" name="Text 13"/>
          <p:cNvSpPr/>
          <p:nvPr/>
        </p:nvSpPr>
        <p:spPr>
          <a:xfrm>
            <a:off x="608528" y="5835372"/>
            <a:ext cx="5837277" cy="556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15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Considera características, contexto y necesidades particulares del grupo.</a:t>
            </a:r>
            <a:endParaRPr lang="en-US" sz="1350" dirty="0"/>
          </a:p>
        </p:txBody>
      </p:sp>
      <p:sp>
        <p:nvSpPr>
          <p:cNvPr id="20" name="Shape 14"/>
          <p:cNvSpPr/>
          <p:nvPr/>
        </p:nvSpPr>
        <p:spPr>
          <a:xfrm>
            <a:off x="7487960" y="6483072"/>
            <a:ext cx="521613" cy="22860"/>
          </a:xfrm>
          <a:prstGeom prst="roundRect">
            <a:avLst>
              <a:gd name="adj" fmla="val 319483"/>
            </a:avLst>
          </a:prstGeom>
          <a:solidFill>
            <a:srgbClr val="B8BFDF"/>
          </a:solidFill>
          <a:ln/>
        </p:spPr>
      </p:sp>
      <p:sp>
        <p:nvSpPr>
          <p:cNvPr id="21" name="Shape 15"/>
          <p:cNvSpPr/>
          <p:nvPr/>
        </p:nvSpPr>
        <p:spPr>
          <a:xfrm>
            <a:off x="7119580" y="6298882"/>
            <a:ext cx="391239" cy="391239"/>
          </a:xfrm>
          <a:prstGeom prst="roundRect">
            <a:avLst>
              <a:gd name="adj" fmla="val 1866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4827" y="6331506"/>
            <a:ext cx="260747" cy="325993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8184594" y="6358652"/>
            <a:ext cx="2391132" cy="271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Evalúa constantemente</a:t>
            </a:r>
            <a:endParaRPr lang="en-US" sz="1700" dirty="0"/>
          </a:p>
        </p:txBody>
      </p:sp>
      <p:sp>
        <p:nvSpPr>
          <p:cNvPr id="24" name="Text 17"/>
          <p:cNvSpPr/>
          <p:nvPr/>
        </p:nvSpPr>
        <p:spPr>
          <a:xfrm>
            <a:off x="8184594" y="6734651"/>
            <a:ext cx="5837277" cy="556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Revisa y mejora tus técnicas e instrumentos a partir de los resultados obtenidos.</a:t>
            </a:r>
            <a:endParaRPr lang="en-US" sz="1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56473"/>
            <a:ext cx="818554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Introducción: ¿Por qué evaluar?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5322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Más que calificar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113371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 evaluación trasciende la simple asignación de notas. Busca comprender el proceso de aprendizaje completo.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04324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Proporciona información valiosa para mejorar la enseñanza y el aprendizaje.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3532227"/>
            <a:ext cx="34788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Propósitos fundamentales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99521" y="4113371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Diagnosticar conocimientos previos. Identificar áreas de mejora durante el proceso.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504324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Valorar logros finales. Retroalimentar constantemente el aprendizaje.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4117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¿Qué es una Técnica de Evaluación?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59889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2641402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2676763"/>
            <a:ext cx="378178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Procedimiento metodológico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3167182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Método estructurado para recopilar información sobre el proceso de aprendizaje.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93790" y="434661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4389120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530906" y="44244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El "cómo" evaluamos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530906" y="4914900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Define la estrategia general para obtener datos relevantes sobre el aprendizaje.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609433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6136838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61722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Tipos principales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6662618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Observación, entrevista, análisis documental y técnicas de desempeño entre otras.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1379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¿Qué es un Instrumento de Evaluación?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571512"/>
            <a:ext cx="3664744" cy="2410897"/>
          </a:xfrm>
          <a:prstGeom prst="roundRect">
            <a:avLst>
              <a:gd name="adj" fmla="val 395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2805946"/>
            <a:ext cx="285666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Herramienta tangible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296364"/>
            <a:ext cx="319587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Recurso concreto que permite registrar la información de manera estructurada.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348" y="2571512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782" y="2805946"/>
            <a:ext cx="290834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Materiales específicos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782" y="3296364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Formatos diseñados para recopilar evidencias del aprendizaje de forma sistemática.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209223"/>
            <a:ext cx="7556421" cy="2206585"/>
          </a:xfrm>
          <a:prstGeom prst="roundRect">
            <a:avLst>
              <a:gd name="adj" fmla="val 431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8224" y="54436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Ejemplos comunes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5934075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Rúbricas evaluativas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28224" y="6376273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Listas de cotejo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1028224" y="6818471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Cuestionarios estructurados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868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7954" y="3389947"/>
            <a:ext cx="10933986" cy="694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Diferencias Clave: Técnica vs Instrumento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77954" y="4418052"/>
            <a:ext cx="13074491" cy="3203138"/>
          </a:xfrm>
          <a:prstGeom prst="roundRect">
            <a:avLst>
              <a:gd name="adj" fmla="val 291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785574" y="4425672"/>
            <a:ext cx="13057942" cy="63758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009174" y="4566642"/>
            <a:ext cx="3903821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Aspecto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365194" y="4566642"/>
            <a:ext cx="3900011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Técnica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9717405" y="4566642"/>
            <a:ext cx="3903821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Instrumento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785574" y="5063252"/>
            <a:ext cx="13057942" cy="63758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1009174" y="5204222"/>
            <a:ext cx="3903821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Naturaleza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5365194" y="5204222"/>
            <a:ext cx="3900011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Procedimiento metodológico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9717405" y="5204222"/>
            <a:ext cx="3903821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Herramienta concreta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85574" y="5700832"/>
            <a:ext cx="13057942" cy="63758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1009174" y="5841802"/>
            <a:ext cx="3903821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Función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5365194" y="5841802"/>
            <a:ext cx="3900011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Define cómo obtener información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9717405" y="5841802"/>
            <a:ext cx="3903821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Registra la información obtenida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785574" y="6338411"/>
            <a:ext cx="13057942" cy="63758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1009174" y="6479381"/>
            <a:ext cx="3903821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Alcance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5365194" y="6479381"/>
            <a:ext cx="3900011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Estrategia general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9717405" y="6479381"/>
            <a:ext cx="3903821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Recurso específico</a:t>
            </a:r>
            <a:endParaRPr lang="en-US" sz="1750" dirty="0"/>
          </a:p>
        </p:txBody>
      </p:sp>
      <p:sp>
        <p:nvSpPr>
          <p:cNvPr id="21" name="Shape 18"/>
          <p:cNvSpPr/>
          <p:nvPr/>
        </p:nvSpPr>
        <p:spPr>
          <a:xfrm>
            <a:off x="785574" y="6975991"/>
            <a:ext cx="13057942" cy="63758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2" name="Text 19"/>
          <p:cNvSpPr/>
          <p:nvPr/>
        </p:nvSpPr>
        <p:spPr>
          <a:xfrm>
            <a:off x="1009174" y="7116961"/>
            <a:ext cx="3903821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Ejemplo</a:t>
            </a:r>
            <a:endParaRPr lang="en-US" sz="1750" dirty="0"/>
          </a:p>
        </p:txBody>
      </p:sp>
      <p:sp>
        <p:nvSpPr>
          <p:cNvPr id="23" name="Text 20"/>
          <p:cNvSpPr/>
          <p:nvPr/>
        </p:nvSpPr>
        <p:spPr>
          <a:xfrm>
            <a:off x="5365194" y="7116961"/>
            <a:ext cx="3900011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Observación</a:t>
            </a:r>
            <a:endParaRPr lang="en-US" sz="1750" dirty="0"/>
          </a:p>
        </p:txBody>
      </p:sp>
      <p:sp>
        <p:nvSpPr>
          <p:cNvPr id="24" name="Text 21"/>
          <p:cNvSpPr/>
          <p:nvPr/>
        </p:nvSpPr>
        <p:spPr>
          <a:xfrm>
            <a:off x="9717405" y="7116961"/>
            <a:ext cx="3903821" cy="355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Lista de cotejo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5184" y="923568"/>
            <a:ext cx="7646432" cy="1337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Ejemplo Comparativo: Observación y Lista de Cotejo</a:t>
            </a:r>
            <a:endParaRPr lang="en-US" sz="4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184" y="2581513"/>
            <a:ext cx="1069658" cy="157484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18678" y="2795349"/>
            <a:ext cx="2684502" cy="334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Técnica: Observación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7518678" y="3257907"/>
            <a:ext cx="6362938" cy="684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Procedimiento sistemático para recoger información visual directa sobre comportamientos.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184" y="4156353"/>
            <a:ext cx="1069658" cy="157484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18678" y="4370189"/>
            <a:ext cx="2674382" cy="334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Aplicación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7518678" y="4832747"/>
            <a:ext cx="6362938" cy="684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El docente observa la participación grupal durante un proyecto científico.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184" y="5731193"/>
            <a:ext cx="1069658" cy="157484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18678" y="5945029"/>
            <a:ext cx="3507819" cy="334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Instrumento: Lista de Cotejo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7518678" y="6407587"/>
            <a:ext cx="6362938" cy="684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Documento con indicadores específicos para registrar la presencia de conductas observadas.</a:t>
            </a:r>
            <a:endParaRPr lang="en-US" sz="1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6205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Ejemplo Comparativo: Entrevista y Guía de Preguntas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3033236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64926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32600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Técnica: Entrevista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750469"/>
            <a:ext cx="585335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Diálogo estructurado para obtener información verbal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4353282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4396859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85096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623673"/>
            <a:ext cx="41994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Instrumento: Guía de Preguntas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5114092"/>
            <a:ext cx="712470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Documento con preguntas planificadas para orientar la entrevista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71690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760482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621458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987296"/>
            <a:ext cx="451032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Resultado: Registro de Respuestas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477714"/>
            <a:ext cx="588942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Evidencia documentada del aprendizaje del estudiante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1048416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Clasificación de Técnicas de Evaluación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7708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Observación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261241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Registro visual sistemático de comportamientos, habilidades y actitudes.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7708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Interrogatorio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261241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Entrevistas y encuestas para recoger información verbal o escrita.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4048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Análisis Documental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95261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Revisión de producciones escritas, proyectos y portafolios.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4048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Desempeño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95261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Evaluación de ejecuciones prácticas y resolución de problemas reales.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825"/>
            <a:ext cx="655593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Técnicas de Observación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07633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849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Observación directa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339465"/>
            <a:ext cx="563189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El docente registra comportamientos en tiempo real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</p:sp>
      <p:sp>
        <p:nvSpPr>
          <p:cNvPr id="8" name="Shape 5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496633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269343"/>
            <a:ext cx="336994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Observación participante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759762"/>
            <a:ext cx="42405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El docente interactúa mientras observa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</p:sp>
      <p:sp>
        <p:nvSpPr>
          <p:cNvPr id="13" name="Shape 9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91693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689640"/>
            <a:ext cx="28811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Registro estructurado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6180058"/>
            <a:ext cx="56392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Uso de instrumentos para documentar lo observado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746</Words>
  <Application>Microsoft Office PowerPoint</Application>
  <PresentationFormat>Personalizado</PresentationFormat>
  <Paragraphs>145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Nobile</vt:lpstr>
      <vt:lpstr>Nobile Bold</vt:lpstr>
      <vt:lpstr>Calibri</vt:lpstr>
      <vt:lpstr>Corben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karen macias</cp:lastModifiedBy>
  <cp:revision>2</cp:revision>
  <dcterms:created xsi:type="dcterms:W3CDTF">2025-06-12T21:00:25Z</dcterms:created>
  <dcterms:modified xsi:type="dcterms:W3CDTF">2025-06-12T21:02:32Z</dcterms:modified>
</cp:coreProperties>
</file>