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8229600" cy="14630400"/>
  <p:embeddedFontLst>
    <p:embeddedFont>
      <p:font typeface="Nobil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rben" panose="020B0604020202020204" charset="0"/>
      <p:regular r:id="rId24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20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0211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Membrana Plasmática: Estructura, Función y Transporte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6861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Bienvenidos a esta clase donde exploraremos en detalle los aspectos fundamentales de la membrana plasmática.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4957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Examinaremos su estructura, funciones esenciales y mecanismos de transporte celular con ejemplos prácticos.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14743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155055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6130528"/>
            <a:ext cx="242947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Karen Macías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90686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Introducción al Transporte Celular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34234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Necesidad de Intercambio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54138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Toda célula requiere nutrientes y elimina desechos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Selectividad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584596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Solo ciertas moléculas pueden atravesar la membrana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Equilibrio Celular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0034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transporte mantiene la homeostasis interna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5951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Transporte Pasivo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90845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702248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Difusión Simple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192667"/>
            <a:ext cx="23298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Movimiento de moléculas pequeñas a favor del gradiente de concentración sin gasto energético.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921829" y="2897148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E6E6E7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493" y="2908459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893493" y="3702248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Difusión Facilitada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8893493" y="4546997"/>
            <a:ext cx="23298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Paso de moléculas específicas mediante proteínas transportadoras, sin consumo de ATP.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6795" y="2908459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506795" y="3702248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Ósmosis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11506795" y="4192667"/>
            <a:ext cx="232981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Movimiento de agua a través de la membrana desde zonas de menor a mayor concentración de solutos.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82655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Ejemplo de Difusión y Ósmosis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Intercambio Gaseoso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Difusión de O₂ y CO₂ en alvéolos pulmonares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Células Vegetales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Comportamiento en soluciones hipotónicas (turgencia)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34721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Células en Solución Salina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Comportamiento en soluciones hipertónicas (crenación)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556742" y="5314117"/>
            <a:ext cx="31357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Experimento con Papas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Cambios visibles según concentración externa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846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Transporte Activo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1733550"/>
            <a:ext cx="30480" cy="5811441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5" name="Shape 2"/>
          <p:cNvSpPr/>
          <p:nvPr/>
        </p:nvSpPr>
        <p:spPr>
          <a:xfrm>
            <a:off x="1273612" y="197346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793790" y="17335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1776055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1811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Consumo de Energía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2301835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Utiliza ATP para mover sustancias contra su gradiente de concentración.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73612" y="372117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11" name="Shape 7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52377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3559135"/>
            <a:ext cx="28570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Bomba Sodio-Potasio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404955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Expulsa 3 iones Na⁺ e introduce 2 iones K⁺ en cada ciclo.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510599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16" name="Shape 11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Bomba de Calcio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5434370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Mantiene baja concentración de Ca²⁺ en el citoplasma celular.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1273612" y="6853714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</p:sp>
      <p:sp>
        <p:nvSpPr>
          <p:cNvPr id="21" name="Shape 15"/>
          <p:cNvSpPr/>
          <p:nvPr/>
        </p:nvSpPr>
        <p:spPr>
          <a:xfrm>
            <a:off x="793790" y="661380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656308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183011" y="66916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Bomba de Protones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2183011" y="718208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Regula el pH mediante el transporte de iones H⁺.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58114"/>
            <a:ext cx="64643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Endocitosis y Exocitosis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338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Endocitosis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1501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Proceso de internalización de sustancias mediante vesículas formadas por invaginación de la membrana.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4489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Fagocitosis: "comer" partículas grandes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870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Pinocitosis: "beber" líquidos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7292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Endocitosis mediada por receptor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33338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Exocitosis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391501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Expulsión de sustancias celulares mediante fusión de vesículas con la membrana plasmática.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84489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Secreción de enzimas digestivas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2870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Liberación de neurotransmisores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7292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Exportación de proteínas</a:t>
            </a:r>
            <a:endParaRPr lang="en-US" sz="1750" dirty="0"/>
          </a:p>
        </p:txBody>
      </p:sp>
      <p:sp>
        <p:nvSpPr>
          <p:cNvPr id="14" name="Rectángulo 13"/>
          <p:cNvSpPr/>
          <p:nvPr/>
        </p:nvSpPr>
        <p:spPr>
          <a:xfrm>
            <a:off x="4254532" y="6780508"/>
            <a:ext cx="556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https://www.youtube.com/watch?v=yzkohlVwaB8&amp;t=76s</a:t>
            </a:r>
            <a:endParaRPr lang="es-EC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8660" y="604242"/>
            <a:ext cx="7726680" cy="1265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Resumen Gráfico: Comparación de Tipos de Transporte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8660" y="2173605"/>
            <a:ext cx="7726680" cy="5451634"/>
          </a:xfrm>
          <a:prstGeom prst="roundRect">
            <a:avLst>
              <a:gd name="adj" fmla="val 156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16280" y="2181225"/>
            <a:ext cx="7711440" cy="9060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18686" y="2310289"/>
            <a:ext cx="151923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Tipo de Transporte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2850356" y="2310289"/>
            <a:ext cx="151542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Energía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4778216" y="2310289"/>
            <a:ext cx="151542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Dirección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706076" y="2310289"/>
            <a:ext cx="151923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Ejemplo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16280" y="3087291"/>
            <a:ext cx="7711440" cy="9060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918686" y="3216354"/>
            <a:ext cx="151923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Difusión Simple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2850356" y="3216354"/>
            <a:ext cx="151542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No requiere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4778216" y="3216354"/>
            <a:ext cx="151542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favor del gradiente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6706076" y="3216354"/>
            <a:ext cx="151923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Paso de O₂ y CO₂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716280" y="3993356"/>
            <a:ext cx="7711440" cy="9060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918686" y="4122420"/>
            <a:ext cx="151923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Difusión Facilitada</a:t>
            </a:r>
            <a:endParaRPr lang="en-US" sz="1550" dirty="0"/>
          </a:p>
        </p:txBody>
      </p:sp>
      <p:sp>
        <p:nvSpPr>
          <p:cNvPr id="17" name="Text 14"/>
          <p:cNvSpPr/>
          <p:nvPr/>
        </p:nvSpPr>
        <p:spPr>
          <a:xfrm>
            <a:off x="2850356" y="4122420"/>
            <a:ext cx="151542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No requiere</a:t>
            </a:r>
            <a:endParaRPr lang="en-US" sz="1550" dirty="0"/>
          </a:p>
        </p:txBody>
      </p:sp>
      <p:sp>
        <p:nvSpPr>
          <p:cNvPr id="18" name="Text 15"/>
          <p:cNvSpPr/>
          <p:nvPr/>
        </p:nvSpPr>
        <p:spPr>
          <a:xfrm>
            <a:off x="4778216" y="4122420"/>
            <a:ext cx="151542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favor del gradiente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6706076" y="4122420"/>
            <a:ext cx="151923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Glucosa por GLUT</a:t>
            </a:r>
            <a:endParaRPr lang="en-US" sz="1550" dirty="0"/>
          </a:p>
        </p:txBody>
      </p:sp>
      <p:sp>
        <p:nvSpPr>
          <p:cNvPr id="20" name="Shape 17"/>
          <p:cNvSpPr/>
          <p:nvPr/>
        </p:nvSpPr>
        <p:spPr>
          <a:xfrm>
            <a:off x="716280" y="4899422"/>
            <a:ext cx="7711440" cy="9060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918686" y="5028486"/>
            <a:ext cx="151923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Transporte Activo</a:t>
            </a:r>
            <a:endParaRPr lang="en-US" sz="1550" dirty="0"/>
          </a:p>
        </p:txBody>
      </p:sp>
      <p:sp>
        <p:nvSpPr>
          <p:cNvPr id="22" name="Text 19"/>
          <p:cNvSpPr/>
          <p:nvPr/>
        </p:nvSpPr>
        <p:spPr>
          <a:xfrm>
            <a:off x="2850356" y="5028486"/>
            <a:ext cx="151542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Requiere ATP</a:t>
            </a:r>
            <a:endParaRPr lang="en-US" sz="1550" dirty="0"/>
          </a:p>
        </p:txBody>
      </p:sp>
      <p:sp>
        <p:nvSpPr>
          <p:cNvPr id="23" name="Text 20"/>
          <p:cNvSpPr/>
          <p:nvPr/>
        </p:nvSpPr>
        <p:spPr>
          <a:xfrm>
            <a:off x="4778216" y="5028486"/>
            <a:ext cx="151542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Contra el gradiente</a:t>
            </a:r>
            <a:endParaRPr lang="en-US" sz="1550" dirty="0"/>
          </a:p>
        </p:txBody>
      </p:sp>
      <p:sp>
        <p:nvSpPr>
          <p:cNvPr id="24" name="Text 21"/>
          <p:cNvSpPr/>
          <p:nvPr/>
        </p:nvSpPr>
        <p:spPr>
          <a:xfrm>
            <a:off x="6706076" y="5028486"/>
            <a:ext cx="151923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Bomba Na⁺/K⁺</a:t>
            </a:r>
            <a:endParaRPr lang="en-US" sz="1550" dirty="0"/>
          </a:p>
        </p:txBody>
      </p:sp>
      <p:sp>
        <p:nvSpPr>
          <p:cNvPr id="25" name="Shape 22"/>
          <p:cNvSpPr/>
          <p:nvPr/>
        </p:nvSpPr>
        <p:spPr>
          <a:xfrm>
            <a:off x="716280" y="5805488"/>
            <a:ext cx="7711440" cy="9060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918686" y="5934551"/>
            <a:ext cx="151923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Endocitosis</a:t>
            </a:r>
            <a:endParaRPr lang="en-US" sz="1550" dirty="0"/>
          </a:p>
        </p:txBody>
      </p:sp>
      <p:sp>
        <p:nvSpPr>
          <p:cNvPr id="27" name="Text 24"/>
          <p:cNvSpPr/>
          <p:nvPr/>
        </p:nvSpPr>
        <p:spPr>
          <a:xfrm>
            <a:off x="2850356" y="5934551"/>
            <a:ext cx="151542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Requiere ATP</a:t>
            </a:r>
            <a:endParaRPr lang="en-US" sz="1550" dirty="0"/>
          </a:p>
        </p:txBody>
      </p:sp>
      <p:sp>
        <p:nvSpPr>
          <p:cNvPr id="28" name="Text 25"/>
          <p:cNvSpPr/>
          <p:nvPr/>
        </p:nvSpPr>
        <p:spPr>
          <a:xfrm>
            <a:off x="4778216" y="5934551"/>
            <a:ext cx="151542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Entrada masiva</a:t>
            </a:r>
            <a:endParaRPr lang="en-US" sz="1550" dirty="0"/>
          </a:p>
        </p:txBody>
      </p:sp>
      <p:sp>
        <p:nvSpPr>
          <p:cNvPr id="29" name="Text 26"/>
          <p:cNvSpPr/>
          <p:nvPr/>
        </p:nvSpPr>
        <p:spPr>
          <a:xfrm>
            <a:off x="6706076" y="5934551"/>
            <a:ext cx="151923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Fagocitosis bacteriana</a:t>
            </a:r>
            <a:endParaRPr lang="en-US" sz="1550" dirty="0"/>
          </a:p>
        </p:txBody>
      </p:sp>
      <p:sp>
        <p:nvSpPr>
          <p:cNvPr id="30" name="Shape 27"/>
          <p:cNvSpPr/>
          <p:nvPr/>
        </p:nvSpPr>
        <p:spPr>
          <a:xfrm>
            <a:off x="716280" y="6711553"/>
            <a:ext cx="7711440" cy="9060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918686" y="6840617"/>
            <a:ext cx="151923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Exocitosis</a:t>
            </a:r>
            <a:endParaRPr lang="en-US" sz="1550" dirty="0"/>
          </a:p>
        </p:txBody>
      </p:sp>
      <p:sp>
        <p:nvSpPr>
          <p:cNvPr id="32" name="Text 29"/>
          <p:cNvSpPr/>
          <p:nvPr/>
        </p:nvSpPr>
        <p:spPr>
          <a:xfrm>
            <a:off x="2850356" y="6840617"/>
            <a:ext cx="151542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Requiere ATP</a:t>
            </a:r>
            <a:endParaRPr lang="en-US" sz="1550" dirty="0"/>
          </a:p>
        </p:txBody>
      </p:sp>
      <p:sp>
        <p:nvSpPr>
          <p:cNvPr id="33" name="Text 30"/>
          <p:cNvSpPr/>
          <p:nvPr/>
        </p:nvSpPr>
        <p:spPr>
          <a:xfrm>
            <a:off x="4778216" y="6840617"/>
            <a:ext cx="1515428" cy="3239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Salida masiva</a:t>
            </a:r>
            <a:endParaRPr lang="en-US" sz="1550" dirty="0"/>
          </a:p>
        </p:txBody>
      </p:sp>
      <p:sp>
        <p:nvSpPr>
          <p:cNvPr id="34" name="Text 31"/>
          <p:cNvSpPr/>
          <p:nvPr/>
        </p:nvSpPr>
        <p:spPr>
          <a:xfrm>
            <a:off x="6706076" y="6840617"/>
            <a:ext cx="1519238" cy="647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Secreción hormonal</a:t>
            </a:r>
            <a:endParaRPr lang="en-US" sz="1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5328" y="562094"/>
            <a:ext cx="7713345" cy="1277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Conclusión y Recursos Multimedia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15328" y="2248376"/>
            <a:ext cx="3703320" cy="674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5300" dirty="0"/>
          </a:p>
        </p:txBody>
      </p:sp>
      <p:sp>
        <p:nvSpPr>
          <p:cNvPr id="5" name="Text 2"/>
          <p:cNvSpPr/>
          <p:nvPr/>
        </p:nvSpPr>
        <p:spPr>
          <a:xfrm>
            <a:off x="1289447" y="3178254"/>
            <a:ext cx="2555081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Aspectos Clave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15328" y="3620214"/>
            <a:ext cx="3703320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Estructura, función y transporte: pilares fundamentales para entender la membrana plasmática.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725233" y="2248376"/>
            <a:ext cx="3703439" cy="674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7-10</a:t>
            </a:r>
            <a:endParaRPr lang="en-US" sz="5300" dirty="0"/>
          </a:p>
        </p:txBody>
      </p:sp>
      <p:sp>
        <p:nvSpPr>
          <p:cNvPr id="8" name="Text 5"/>
          <p:cNvSpPr/>
          <p:nvPr/>
        </p:nvSpPr>
        <p:spPr>
          <a:xfrm>
            <a:off x="5299353" y="3178254"/>
            <a:ext cx="2555081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Nanómetros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725233" y="3620214"/>
            <a:ext cx="3703439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Grosor ultradelgado que permite eficiencia funcional en todas las células.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2720221" y="5316736"/>
            <a:ext cx="3703439" cy="674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5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5+</a:t>
            </a:r>
            <a:endParaRPr lang="en-US" sz="5300" dirty="0"/>
          </a:p>
        </p:txBody>
      </p:sp>
      <p:sp>
        <p:nvSpPr>
          <p:cNvPr id="11" name="Text 8"/>
          <p:cNvSpPr/>
          <p:nvPr/>
        </p:nvSpPr>
        <p:spPr>
          <a:xfrm>
            <a:off x="2965490" y="6246614"/>
            <a:ext cx="3212902" cy="319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Mecanismos de Transporte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2720221" y="6688574"/>
            <a:ext cx="3703439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Sistemas especializados que permiten el correcto funcionamiento celular.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7445" y="921187"/>
            <a:ext cx="7661910" cy="132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¿Qué es la Membrana Plasmática?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7445" y="2561987"/>
            <a:ext cx="476369" cy="476369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15507" y="2634734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Definición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915507" y="3092410"/>
            <a:ext cx="6973848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Bicapa lipídica semipermeable presente en todas las células vivas.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6227445" y="3854410"/>
            <a:ext cx="476369" cy="476369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915507" y="3927157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Delimitación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6915507" y="4384834"/>
            <a:ext cx="6973848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Separa el citoplasma interno del ambiente extracelular.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27445" y="5146834"/>
            <a:ext cx="476369" cy="476369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915507" y="5219581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Visualización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6915507" y="5677257"/>
            <a:ext cx="6973848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Solo visible mediante microscopio electrónico debido a su tamaño.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6227445" y="6439257"/>
            <a:ext cx="476369" cy="476369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915507" y="6512004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Dimensiones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6915507" y="6969681"/>
            <a:ext cx="6973848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Presenta un grosor ultradelgado de apenas 7-10 nanómetros.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74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Importancia de la Membrana Plasmática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Barrera Selectiva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920014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Controla rigurosamente el paso de sustancias hacia dentro y fuera de la célula.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Equilibrio Interno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920014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Mantiene la homeostasis celular regulando el ambiente interior.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Comunicación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1948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Permite la interacción y señalización entre células vecinas.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4858" y="600908"/>
            <a:ext cx="11697652" cy="682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Estructura General: Modelo de Mosaico Fluido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337" y="6420683"/>
            <a:ext cx="368737" cy="46089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655" y="4825365"/>
            <a:ext cx="368737" cy="460891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8651" y="4825365"/>
            <a:ext cx="368737" cy="460891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3851" y="6420683"/>
            <a:ext cx="368737" cy="460891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913686" y="3696176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Fosfolípidos</a:t>
            </a:r>
            <a:endParaRPr lang="en-US" sz="2150" dirty="0"/>
          </a:p>
        </p:txBody>
      </p:sp>
      <p:sp>
        <p:nvSpPr>
          <p:cNvPr id="12" name="Text 2"/>
          <p:cNvSpPr/>
          <p:nvPr/>
        </p:nvSpPr>
        <p:spPr>
          <a:xfrm>
            <a:off x="764858" y="4168616"/>
            <a:ext cx="3029307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Forman la bicapa estructural básica de la membrana.</a:t>
            </a:r>
            <a:endParaRPr lang="en-US" sz="1700" dirty="0"/>
          </a:p>
        </p:txBody>
      </p:sp>
      <p:sp>
        <p:nvSpPr>
          <p:cNvPr id="13" name="Text 3"/>
          <p:cNvSpPr/>
          <p:nvPr/>
        </p:nvSpPr>
        <p:spPr>
          <a:xfrm>
            <a:off x="4270772" y="1720810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Proteínas</a:t>
            </a:r>
            <a:endParaRPr lang="en-US" sz="2150" dirty="0"/>
          </a:p>
        </p:txBody>
      </p:sp>
      <p:sp>
        <p:nvSpPr>
          <p:cNvPr id="14" name="Text 4"/>
          <p:cNvSpPr/>
          <p:nvPr/>
        </p:nvSpPr>
        <p:spPr>
          <a:xfrm>
            <a:off x="4121944" y="2193250"/>
            <a:ext cx="3029307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Incrustadas en la bicapa, algunas atraviesan completamente la membrana.</a:t>
            </a:r>
            <a:endParaRPr lang="en-US" sz="1700" dirty="0"/>
          </a:p>
        </p:txBody>
      </p:sp>
      <p:sp>
        <p:nvSpPr>
          <p:cNvPr id="15" name="Text 5"/>
          <p:cNvSpPr/>
          <p:nvPr/>
        </p:nvSpPr>
        <p:spPr>
          <a:xfrm>
            <a:off x="7627858" y="2419945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Carbohidratos</a:t>
            </a:r>
            <a:endParaRPr lang="en-US" sz="2150" dirty="0"/>
          </a:p>
        </p:txBody>
      </p:sp>
      <p:sp>
        <p:nvSpPr>
          <p:cNvPr id="16" name="Text 6"/>
          <p:cNvSpPr/>
          <p:nvPr/>
        </p:nvSpPr>
        <p:spPr>
          <a:xfrm>
            <a:off x="7479030" y="2892385"/>
            <a:ext cx="3029307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Unidos a proteínas y lípidos en la superficie externa.</a:t>
            </a:r>
            <a:endParaRPr lang="en-US" sz="1700" dirty="0"/>
          </a:p>
        </p:txBody>
      </p:sp>
      <p:sp>
        <p:nvSpPr>
          <p:cNvPr id="17" name="Text 7"/>
          <p:cNvSpPr/>
          <p:nvPr/>
        </p:nvSpPr>
        <p:spPr>
          <a:xfrm>
            <a:off x="10969228" y="3346609"/>
            <a:ext cx="2763203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Naturaleza Dinámica</a:t>
            </a:r>
            <a:endParaRPr lang="en-US" sz="2150" dirty="0"/>
          </a:p>
        </p:txBody>
      </p:sp>
      <p:sp>
        <p:nvSpPr>
          <p:cNvPr id="18" name="Text 8"/>
          <p:cNvSpPr/>
          <p:nvPr/>
        </p:nvSpPr>
        <p:spPr>
          <a:xfrm>
            <a:off x="10836116" y="3819049"/>
            <a:ext cx="3029426" cy="1048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Componentes en constante movimiento lateral dentro de la bicapa.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9414153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Bicapa de Fosfolípidos: Componente Principal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3508296"/>
            <a:ext cx="882134" cy="10585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659737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Estructura del Fosfolípido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Molécula anfipática con cabeza polar hidrofílica y colas apolares hidrofóbicas.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4566880"/>
            <a:ext cx="882134" cy="10585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4743212"/>
            <a:ext cx="263985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Comportamiento en Agua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12468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Las cabezas hidrofílicas se orientan hacia el medio acuoso.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8" y="5625465"/>
            <a:ext cx="882134" cy="10585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5801797"/>
            <a:ext cx="2397919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Protección Hidrofóbica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18327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Las colas hidrofóbicas se agrupan en el interior, lejos del agua.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58" y="6684050"/>
            <a:ext cx="882134" cy="10585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64149" y="6860381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Autoensamblaje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1764149" y="724185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Formación espontánea de la bicapa por propiedades fisicoquímicas.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8700"/>
            <a:ext cx="96566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Otros Componentes de la Membrana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54454"/>
            <a:ext cx="31631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Proteínas Membranales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3559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Transportadoras: facilitan paso de moléculas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4069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Receptoras: reciben señales químicas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4580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Enzimáticas: catalizan reacciones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2544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Colesterol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383559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Presente en células animales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4277797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Regula fluidez de la membrana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4719995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Proporciona estabilidad estructural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32544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Glicocálix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2067" y="383559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Carbohidratos unidos a lípidos (glicolípidos)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72067" y="464069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Carbohidratos unidos a proteínas (glicoproteínas)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872067" y="544580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Función de reconocimiento celular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2321" y="371118"/>
            <a:ext cx="7824907" cy="421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Membrana Plasmática al Microscopio Electrónico</a:t>
            </a:r>
            <a:endParaRPr lang="en-US" sz="2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21" y="1062752"/>
            <a:ext cx="3373993" cy="208526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14907" y="1062752"/>
            <a:ext cx="1686997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Corte Transversal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4014907" y="1354574"/>
            <a:ext cx="10143173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Visualización del grosor de 7-10 nanómetros de la bicapa lipídica.</a:t>
            </a:r>
            <a:endParaRPr lang="en-US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21" y="3417927"/>
            <a:ext cx="3373993" cy="208526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014907" y="3417927"/>
            <a:ext cx="1686997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Criofractura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4014907" y="3709749"/>
            <a:ext cx="10143173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Técnica que revela proteínas incrustadas en la membrana.</a:t>
            </a:r>
            <a:endParaRPr lang="en-US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21" y="5773103"/>
            <a:ext cx="3373993" cy="208526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014907" y="5773103"/>
            <a:ext cx="1686997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Superficie Celular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4014907" y="6064925"/>
            <a:ext cx="10143173" cy="21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Vista superficial mostrando la topografía de la membrana plasmática.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102280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Funciones de la Membrana Plasmática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Barrera Selectiva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40978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Control estricto del tránsito molecular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9726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Comunicación Celular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38214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Recepción y transmisión de señales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36862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Adhesión y Reconocimiento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43766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Identificación e interacción entre células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8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2330" y="609600"/>
            <a:ext cx="7592139" cy="1385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Ejemplos de Función: Glóbulos Rojos y Neuronas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2330" y="2327553"/>
            <a:ext cx="166211" cy="1543526"/>
          </a:xfrm>
          <a:prstGeom prst="roundRect">
            <a:avLst>
              <a:gd name="adj" fmla="val 5602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61083" y="2327553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Glóbulos Rojos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761083" y="2807018"/>
            <a:ext cx="7093387" cy="1064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membrana mantiene su forma bicóncava característica. Permite el transporte eficiente de oxígeno mediante proteínas específicas.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594872" y="4092773"/>
            <a:ext cx="166211" cy="1543526"/>
          </a:xfrm>
          <a:prstGeom prst="roundRect">
            <a:avLst>
              <a:gd name="adj" fmla="val 5602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093625" y="4092773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Neuronas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093625" y="4572238"/>
            <a:ext cx="6760845" cy="1064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membrana neuronal contiene canales iónicos especializados. Estos permiten la generación y propagación de impulsos eléctricos.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927413" y="5857994"/>
            <a:ext cx="166211" cy="1543526"/>
          </a:xfrm>
          <a:prstGeom prst="roundRect">
            <a:avLst>
              <a:gd name="adj" fmla="val 5602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26166" y="5857994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Células Epiteliales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7426166" y="6337459"/>
            <a:ext cx="6428303" cy="1064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Sus membranas forman uniones estrechas entre células. Esto crea barreras selectivas en órganos como intestino y riñones.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812</Words>
  <Application>Microsoft Office PowerPoint</Application>
  <PresentationFormat>Personalizado</PresentationFormat>
  <Paragraphs>167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Nobile</vt:lpstr>
      <vt:lpstr>Calibri</vt:lpstr>
      <vt:lpstr>Nobile Bold</vt:lpstr>
      <vt:lpstr>Corben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macias</cp:lastModifiedBy>
  <cp:revision>3</cp:revision>
  <dcterms:created xsi:type="dcterms:W3CDTF">2025-05-26T04:16:56Z</dcterms:created>
  <dcterms:modified xsi:type="dcterms:W3CDTF">2025-05-26T04:33:03Z</dcterms:modified>
</cp:coreProperties>
</file>