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70" r:id="rId5"/>
    <p:sldId id="260" r:id="rId6"/>
    <p:sldId id="261" r:id="rId7"/>
    <p:sldId id="271" r:id="rId8"/>
    <p:sldId id="262" r:id="rId9"/>
    <p:sldId id="263" r:id="rId10"/>
    <p:sldId id="264" r:id="rId11"/>
    <p:sldId id="265" r:id="rId12"/>
    <p:sldId id="272" r:id="rId13"/>
    <p:sldId id="267" r:id="rId14"/>
    <p:sldId id="274" r:id="rId15"/>
    <p:sldId id="273" r:id="rId16"/>
    <p:sldId id="275" r:id="rId17"/>
    <p:sldId id="276" r:id="rId18"/>
    <p:sldId id="269"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FA36E-AC10-43BE-85FC-13A5AB6868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681C83F-D29C-4DC6-B0C6-9512A281E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9983AC7-7CE4-4B05-B34A-4BA2FBC65414}"/>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9C603B2C-6A2C-41E6-9B88-47BA471CA59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9CCDC9C-0F7A-4839-B128-AD9053543988}"/>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91167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AB21C-8134-4CA8-947C-90A63DF2AA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431ED3A-38BC-41BB-895B-30F6AAE1F9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AD5E900-8B03-4E45-BBF8-76CCEEAF0D64}"/>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12516822-ED55-4D64-9B5E-39118426A7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8916CF4-A29B-4619-83CD-04B39336DC87}"/>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55069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432892-C4E2-4678-9D99-F989051E229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0CE6D39-B06A-4A1C-A520-C05B838B0F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7DF2FD3-47D9-415B-A5E4-502B4E716277}"/>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BCD07A44-C330-462B-A844-285E7080E02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E5F0B42-867E-433B-ACDB-2583CB813F50}"/>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142284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74D4D-8088-4F6D-9B3E-6CC8D83E994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6C23663-37F4-4688-93ED-4D1990B9B4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FADA654-B09A-4415-926E-3C7356AF4E0A}"/>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10953AE4-5A31-48A9-9DC1-AFF25E2CC94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D9DE1C-90B1-4D12-90BC-A8296B8ED9C0}"/>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259476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D46403-C9E3-4E60-9C85-70275F6C1B2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0C19410-2AD0-438D-AAC4-BD606BD3E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4EA8F6A-A88A-40AB-A3B5-70C7A8A4AD32}"/>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370842E6-29CD-42FC-AF27-E1C1066703A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FBA67CE-7AFC-4686-B8E6-EADF1CA2E1F9}"/>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403370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A6579-B0BD-4155-9A83-83B832B0399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EF5B218-2899-4124-9C2E-674F466EB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F819782-EDFA-4FCE-BB83-5B1B9E592D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E45B180-0F4B-49D8-937C-5AB6A598DA7A}"/>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6" name="Marcador de pie de página 5">
            <a:extLst>
              <a:ext uri="{FF2B5EF4-FFF2-40B4-BE49-F238E27FC236}">
                <a16:creationId xmlns:a16="http://schemas.microsoft.com/office/drawing/2014/main" id="{E981745A-ECB3-46CD-80BB-AD659BE3019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9E3D3F8-C114-4261-A6D0-6E56E3F55044}"/>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379110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23902-B2D9-470C-878E-1F56F4CF34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78ED1B-0979-4294-AA8D-659DD37C1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2E5525E-5672-4DC2-A6E7-5317C25520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50DEEAE-BEBF-4FDF-A16C-D4F74799A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5FF6A9-39DF-4083-91BF-9D776414D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7568844-F0E3-451D-88B3-02DFCF5D2169}"/>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8" name="Marcador de pie de página 7">
            <a:extLst>
              <a:ext uri="{FF2B5EF4-FFF2-40B4-BE49-F238E27FC236}">
                <a16:creationId xmlns:a16="http://schemas.microsoft.com/office/drawing/2014/main" id="{6CE70BF0-8A94-4CAA-A653-C4FA784BCE6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93F209F-EB12-46FC-A9D4-28935F11F492}"/>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12800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2A756-F30B-4695-BD3E-D949CAFCF03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44D7E38-F35B-4433-AA95-FD2C7C8AE5C0}"/>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4" name="Marcador de pie de página 3">
            <a:extLst>
              <a:ext uri="{FF2B5EF4-FFF2-40B4-BE49-F238E27FC236}">
                <a16:creationId xmlns:a16="http://schemas.microsoft.com/office/drawing/2014/main" id="{8515BCC6-8D26-4863-8FA4-B4463BF8451D}"/>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B18BF59-6CF7-4444-A3FC-E188391C7996}"/>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32445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0B1017-6F73-4FEB-BCAF-7D32EA18EFDC}"/>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3" name="Marcador de pie de página 2">
            <a:extLst>
              <a:ext uri="{FF2B5EF4-FFF2-40B4-BE49-F238E27FC236}">
                <a16:creationId xmlns:a16="http://schemas.microsoft.com/office/drawing/2014/main" id="{EAAAD3E9-61F9-4A1A-97AF-F297520EDD7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3339CE15-DD0D-45EF-B507-60C8F494BCB5}"/>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329727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DAD71-A8FB-41B6-96F0-5591D3C468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6411E1F-B709-4F74-A37F-1C80EABD2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A554991-CDB8-4769-830A-AA403FFF1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23421B-A85C-4442-A9A5-EDD25BCC1259}"/>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6" name="Marcador de pie de página 5">
            <a:extLst>
              <a:ext uri="{FF2B5EF4-FFF2-40B4-BE49-F238E27FC236}">
                <a16:creationId xmlns:a16="http://schemas.microsoft.com/office/drawing/2014/main" id="{8D23976F-CA94-4EE0-96F3-C0A2EF4AAAA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1FFCA53-8BE0-40E5-A646-CC7E25A08A74}"/>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300932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870DB-2DE3-46F1-A4A0-0CD1FC625B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6EFEAAD-A880-4B84-BCE2-83E59DE64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E24C525-8969-4445-8479-5ACC56BB3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0735E8-F014-4584-9FCE-471F8A29CFF7}"/>
              </a:ext>
            </a:extLst>
          </p:cNvPr>
          <p:cNvSpPr>
            <a:spLocks noGrp="1"/>
          </p:cNvSpPr>
          <p:nvPr>
            <p:ph type="dt" sz="half" idx="10"/>
          </p:nvPr>
        </p:nvSpPr>
        <p:spPr/>
        <p:txBody>
          <a:bodyPr/>
          <a:lstStyle/>
          <a:p>
            <a:fld id="{928F25E2-E9B8-4218-AD34-894C8E7E8494}" type="datetimeFigureOut">
              <a:rPr lang="es-EC" smtClean="0"/>
              <a:t>11/6/2025</a:t>
            </a:fld>
            <a:endParaRPr lang="es-EC"/>
          </a:p>
        </p:txBody>
      </p:sp>
      <p:sp>
        <p:nvSpPr>
          <p:cNvPr id="6" name="Marcador de pie de página 5">
            <a:extLst>
              <a:ext uri="{FF2B5EF4-FFF2-40B4-BE49-F238E27FC236}">
                <a16:creationId xmlns:a16="http://schemas.microsoft.com/office/drawing/2014/main" id="{0370343E-8F73-43B3-87B1-8081571EC47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0698309-721D-4365-8808-8B6A111D326D}"/>
              </a:ext>
            </a:extLst>
          </p:cNvPr>
          <p:cNvSpPr>
            <a:spLocks noGrp="1"/>
          </p:cNvSpPr>
          <p:nvPr>
            <p:ph type="sldNum" sz="quarter" idx="12"/>
          </p:nvPr>
        </p:nvSpPr>
        <p:spPr/>
        <p:txBody>
          <a:bodyPr/>
          <a:lstStyle/>
          <a:p>
            <a:fld id="{C344F5D8-683C-4907-80D2-51DB53B6BEB0}" type="slidenum">
              <a:rPr lang="es-EC" smtClean="0"/>
              <a:t>‹Nº›</a:t>
            </a:fld>
            <a:endParaRPr lang="es-EC"/>
          </a:p>
        </p:txBody>
      </p:sp>
    </p:spTree>
    <p:extLst>
      <p:ext uri="{BB962C8B-B14F-4D97-AF65-F5344CB8AC3E}">
        <p14:creationId xmlns:p14="http://schemas.microsoft.com/office/powerpoint/2010/main" val="31277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1B1D38-0BB4-4EB5-83D0-66D5F665B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E41E703-CDDB-4334-8B67-EBE162DB5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01A5426-AD1E-4F7B-9DA1-F59F539D3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25E2-E9B8-4218-AD34-894C8E7E8494}" type="datetimeFigureOut">
              <a:rPr lang="es-EC" smtClean="0"/>
              <a:t>11/6/2025</a:t>
            </a:fld>
            <a:endParaRPr lang="es-EC"/>
          </a:p>
        </p:txBody>
      </p:sp>
      <p:sp>
        <p:nvSpPr>
          <p:cNvPr id="5" name="Marcador de pie de página 4">
            <a:extLst>
              <a:ext uri="{FF2B5EF4-FFF2-40B4-BE49-F238E27FC236}">
                <a16:creationId xmlns:a16="http://schemas.microsoft.com/office/drawing/2014/main" id="{E9C7E205-926B-40C8-84E1-C9E9A1AF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A3FB0F2-D7E1-4816-9F7B-C2417742F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4F5D8-683C-4907-80D2-51DB53B6BEB0}" type="slidenum">
              <a:rPr lang="es-EC" smtClean="0"/>
              <a:t>‹Nº›</a:t>
            </a:fld>
            <a:endParaRPr lang="es-EC"/>
          </a:p>
        </p:txBody>
      </p:sp>
    </p:spTree>
    <p:extLst>
      <p:ext uri="{BB962C8B-B14F-4D97-AF65-F5344CB8AC3E}">
        <p14:creationId xmlns:p14="http://schemas.microsoft.com/office/powerpoint/2010/main" val="190113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47B6-881F-448B-8009-9EB917DBCD54}"/>
              </a:ext>
            </a:extLst>
          </p:cNvPr>
          <p:cNvSpPr>
            <a:spLocks noGrp="1"/>
          </p:cNvSpPr>
          <p:nvPr>
            <p:ph type="ctrTitle"/>
          </p:nvPr>
        </p:nvSpPr>
        <p:spPr>
          <a:xfrm>
            <a:off x="1524000" y="556592"/>
            <a:ext cx="9144000" cy="890546"/>
          </a:xfrm>
        </p:spPr>
        <p:txBody>
          <a:bodyPr>
            <a:normAutofit fontScale="90000"/>
          </a:bodyPr>
          <a:lstStyle/>
          <a:p>
            <a:r>
              <a:rPr lang="es-ES" dirty="0">
                <a:highlight>
                  <a:srgbClr val="FF00FF"/>
                </a:highlight>
              </a:rPr>
              <a:t>CAUSATIVE VERBS (ACTIVE)</a:t>
            </a:r>
            <a:endParaRPr lang="es-EC" dirty="0">
              <a:highlight>
                <a:srgbClr val="FF00FF"/>
              </a:highlight>
            </a:endParaRPr>
          </a:p>
        </p:txBody>
      </p:sp>
      <p:sp>
        <p:nvSpPr>
          <p:cNvPr id="3" name="Subtítulo 2">
            <a:extLst>
              <a:ext uri="{FF2B5EF4-FFF2-40B4-BE49-F238E27FC236}">
                <a16:creationId xmlns:a16="http://schemas.microsoft.com/office/drawing/2014/main" id="{2901019D-D239-4AFB-82F5-6AFC0494B868}"/>
              </a:ext>
            </a:extLst>
          </p:cNvPr>
          <p:cNvSpPr>
            <a:spLocks noGrp="1"/>
          </p:cNvSpPr>
          <p:nvPr>
            <p:ph type="subTitle" idx="1"/>
          </p:nvPr>
        </p:nvSpPr>
        <p:spPr>
          <a:xfrm>
            <a:off x="1524000" y="1447137"/>
            <a:ext cx="9144000" cy="4643561"/>
          </a:xfrm>
        </p:spPr>
        <p:txBody>
          <a:bodyPr>
            <a:normAutofit/>
          </a:bodyPr>
          <a:lstStyle/>
          <a:p>
            <a:pPr algn="l"/>
            <a:r>
              <a:rPr lang="en-US" sz="1200" b="1" dirty="0"/>
              <a:t>1. </a:t>
            </a:r>
            <a:r>
              <a:rPr lang="en-US" sz="1200" b="1" dirty="0">
                <a:highlight>
                  <a:srgbClr val="00FFFF"/>
                </a:highlight>
              </a:rPr>
              <a:t>GET</a:t>
            </a:r>
          </a:p>
          <a:p>
            <a:pPr algn="l"/>
            <a:r>
              <a:rPr lang="en-US" sz="1200" b="1" dirty="0"/>
              <a:t>Meaning</a:t>
            </a:r>
            <a:r>
              <a:rPr lang="en-US" sz="1200" dirty="0">
                <a:highlight>
                  <a:srgbClr val="00FFFF"/>
                </a:highlight>
              </a:rPr>
              <a:t>: Convince or persuade someone to do something</a:t>
            </a:r>
            <a:r>
              <a:rPr lang="en-US" sz="1200" dirty="0"/>
              <a:t>.</a:t>
            </a:r>
            <a:br>
              <a:rPr lang="en-US" sz="1200" dirty="0"/>
            </a:br>
            <a:r>
              <a:rPr lang="en-US" sz="1200" b="1" dirty="0"/>
              <a:t>Structure</a:t>
            </a:r>
            <a:r>
              <a:rPr lang="en-US" sz="1200" dirty="0"/>
              <a:t>:</a:t>
            </a:r>
            <a:br>
              <a:rPr lang="en-US" sz="1200" dirty="0"/>
            </a:br>
            <a:r>
              <a:rPr lang="en-US" sz="1200" b="1" dirty="0"/>
              <a:t>Subject + get + object + infinitive</a:t>
            </a:r>
          </a:p>
          <a:p>
            <a:pPr algn="l"/>
            <a:endParaRPr lang="en-US" sz="1200" b="1" dirty="0"/>
          </a:p>
          <a:p>
            <a:pPr algn="l"/>
            <a:r>
              <a:rPr lang="en-US" sz="1200" b="1" dirty="0"/>
              <a:t>2</a:t>
            </a:r>
            <a:r>
              <a:rPr lang="en-US" sz="1200" b="1" dirty="0">
                <a:highlight>
                  <a:srgbClr val="00FF00"/>
                </a:highlight>
              </a:rPr>
              <a:t>. HAVE</a:t>
            </a:r>
          </a:p>
          <a:p>
            <a:pPr algn="l"/>
            <a:r>
              <a:rPr lang="en-US" sz="1200" b="1" dirty="0"/>
              <a:t>Meaning</a:t>
            </a:r>
            <a:r>
              <a:rPr lang="en-US" sz="1200" dirty="0"/>
              <a:t>: </a:t>
            </a:r>
            <a:r>
              <a:rPr lang="en-US" sz="1200" dirty="0">
                <a:highlight>
                  <a:srgbClr val="00FF00"/>
                </a:highlight>
              </a:rPr>
              <a:t>Give someone the responsibility to do a task. it means </a:t>
            </a:r>
            <a:r>
              <a:rPr lang="en-US" sz="1200" b="1" dirty="0">
                <a:highlight>
                  <a:srgbClr val="00FF00"/>
                </a:highlight>
              </a:rPr>
              <a:t>you assign or arrange for someone to do something.</a:t>
            </a:r>
            <a:br>
              <a:rPr lang="en-US" sz="1200" b="1" dirty="0">
                <a:highlight>
                  <a:srgbClr val="00FF00"/>
                </a:highlight>
              </a:rPr>
            </a:br>
            <a:r>
              <a:rPr lang="en-US" sz="1200" b="1" dirty="0"/>
              <a:t>Structure:</a:t>
            </a:r>
            <a:br>
              <a:rPr lang="en-US" sz="1200" b="1" dirty="0">
                <a:highlight>
                  <a:srgbClr val="00FF00"/>
                </a:highlight>
              </a:rPr>
            </a:br>
            <a:r>
              <a:rPr lang="en-US" sz="1200" b="1" dirty="0"/>
              <a:t>Subject + have + object + base form (verb)</a:t>
            </a:r>
            <a:endParaRPr lang="en-US" sz="1200" dirty="0"/>
          </a:p>
          <a:p>
            <a:pPr algn="l"/>
            <a:endParaRPr lang="en-US" sz="1200" dirty="0"/>
          </a:p>
          <a:p>
            <a:pPr algn="l"/>
            <a:r>
              <a:rPr lang="en-US" sz="1200" b="1" dirty="0"/>
              <a:t>3. </a:t>
            </a:r>
            <a:r>
              <a:rPr lang="en-US" sz="1200" b="1" dirty="0">
                <a:highlight>
                  <a:srgbClr val="FF0000"/>
                </a:highlight>
              </a:rPr>
              <a:t>MAKE</a:t>
            </a:r>
          </a:p>
          <a:p>
            <a:pPr algn="l"/>
            <a:r>
              <a:rPr lang="en-US" sz="1200" b="1" dirty="0"/>
              <a:t>Meaning</a:t>
            </a:r>
            <a:r>
              <a:rPr lang="en-US" sz="1200" dirty="0"/>
              <a:t>: </a:t>
            </a:r>
            <a:r>
              <a:rPr lang="en-US" sz="1200" dirty="0">
                <a:highlight>
                  <a:srgbClr val="FF0000"/>
                </a:highlight>
              </a:rPr>
              <a:t>Force or require someone to do something</a:t>
            </a:r>
            <a:r>
              <a:rPr lang="en-US" sz="1200" dirty="0"/>
              <a:t>.</a:t>
            </a:r>
            <a:br>
              <a:rPr lang="en-US" sz="1200" dirty="0"/>
            </a:br>
            <a:r>
              <a:rPr lang="en-US" sz="1200" b="1" dirty="0"/>
              <a:t>Structure</a:t>
            </a:r>
            <a:r>
              <a:rPr lang="en-US" sz="1200" dirty="0"/>
              <a:t>:</a:t>
            </a:r>
            <a:br>
              <a:rPr lang="en-US" sz="1200" dirty="0"/>
            </a:br>
            <a:r>
              <a:rPr lang="en-US" sz="1200" b="1" dirty="0"/>
              <a:t>Subject + make + object + base form ( verb)</a:t>
            </a:r>
            <a:endParaRPr lang="en-US" sz="1200" dirty="0"/>
          </a:p>
          <a:p>
            <a:pPr algn="l"/>
            <a:endParaRPr lang="en-US" sz="1200" dirty="0"/>
          </a:p>
          <a:p>
            <a:pPr algn="l"/>
            <a:r>
              <a:rPr lang="en-US" sz="1200" b="1" dirty="0"/>
              <a:t>4. </a:t>
            </a:r>
            <a:r>
              <a:rPr lang="en-US" sz="1200" b="1" dirty="0">
                <a:highlight>
                  <a:srgbClr val="FF00FF"/>
                </a:highlight>
              </a:rPr>
              <a:t>LET</a:t>
            </a:r>
          </a:p>
          <a:p>
            <a:pPr algn="l"/>
            <a:r>
              <a:rPr lang="en-US" sz="1200" b="1" dirty="0"/>
              <a:t>Meaning</a:t>
            </a:r>
            <a:r>
              <a:rPr lang="en-US" sz="1200" dirty="0"/>
              <a:t>: </a:t>
            </a:r>
            <a:r>
              <a:rPr lang="en-US" sz="1200" dirty="0">
                <a:highlight>
                  <a:srgbClr val="FF00FF"/>
                </a:highlight>
              </a:rPr>
              <a:t>Allow /Permit someone to do something.</a:t>
            </a:r>
            <a:br>
              <a:rPr lang="en-US" sz="1200" dirty="0">
                <a:highlight>
                  <a:srgbClr val="FF00FF"/>
                </a:highlight>
              </a:rPr>
            </a:br>
            <a:r>
              <a:rPr lang="en-US" sz="1200" b="1" dirty="0"/>
              <a:t>Structure</a:t>
            </a:r>
            <a:r>
              <a:rPr lang="en-US" sz="1200" dirty="0"/>
              <a:t>:</a:t>
            </a:r>
            <a:br>
              <a:rPr lang="en-US" sz="1200" dirty="0"/>
            </a:br>
            <a:r>
              <a:rPr lang="en-US" sz="1200" b="1" dirty="0"/>
              <a:t>Subject + let + object + base form (verb)</a:t>
            </a:r>
            <a:endParaRPr lang="en-US" sz="1200" dirty="0"/>
          </a:p>
          <a:p>
            <a:pPr algn="l"/>
            <a:endParaRPr lang="en-US" sz="1100" dirty="0"/>
          </a:p>
          <a:p>
            <a:endParaRPr lang="es-EC" sz="4800" dirty="0">
              <a:highlight>
                <a:srgbClr val="00FF00"/>
              </a:highlight>
            </a:endParaRPr>
          </a:p>
        </p:txBody>
      </p:sp>
    </p:spTree>
    <p:extLst>
      <p:ext uri="{BB962C8B-B14F-4D97-AF65-F5344CB8AC3E}">
        <p14:creationId xmlns:p14="http://schemas.microsoft.com/office/powerpoint/2010/main" val="280526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C5B5F-3AAA-4487-B021-0B31B4C542B1}"/>
              </a:ext>
            </a:extLst>
          </p:cNvPr>
          <p:cNvSpPr>
            <a:spLocks noGrp="1"/>
          </p:cNvSpPr>
          <p:nvPr>
            <p:ph type="ctrTitle"/>
          </p:nvPr>
        </p:nvSpPr>
        <p:spPr>
          <a:xfrm>
            <a:off x="1524000" y="373711"/>
            <a:ext cx="9144000" cy="3136252"/>
          </a:xfrm>
        </p:spPr>
        <p:txBody>
          <a:bodyPr>
            <a:normAutofit/>
          </a:bodyPr>
          <a:lstStyle/>
          <a:p>
            <a:r>
              <a:rPr lang="es-ES" dirty="0">
                <a:highlight>
                  <a:srgbClr val="00FFFF"/>
                </a:highlight>
              </a:rPr>
              <a:t>CAUSATIVE  LET</a:t>
            </a:r>
            <a:r>
              <a:rPr lang="es-ES" dirty="0"/>
              <a:t>                        </a:t>
            </a:r>
            <a:br>
              <a:rPr lang="es-ES" dirty="0"/>
            </a:br>
            <a:r>
              <a:rPr lang="es-ES" dirty="0" err="1"/>
              <a:t>Is</a:t>
            </a:r>
            <a:r>
              <a:rPr lang="es-ES" dirty="0"/>
              <a:t> </a:t>
            </a:r>
            <a:r>
              <a:rPr lang="es-ES" dirty="0" err="1"/>
              <a:t>used</a:t>
            </a:r>
            <a:r>
              <a:rPr lang="es-ES" dirty="0"/>
              <a:t> </a:t>
            </a:r>
            <a:r>
              <a:rPr lang="es-ES" dirty="0" err="1"/>
              <a:t>to</a:t>
            </a:r>
            <a:r>
              <a:rPr lang="es-ES" dirty="0"/>
              <a:t> </a:t>
            </a:r>
            <a:r>
              <a:rPr lang="es-ES" dirty="0" err="1"/>
              <a:t>indicate</a:t>
            </a:r>
            <a:r>
              <a:rPr lang="es-ES" dirty="0"/>
              <a:t> </a:t>
            </a:r>
            <a:r>
              <a:rPr lang="es-ES" dirty="0" err="1"/>
              <a:t>permission</a:t>
            </a:r>
            <a:r>
              <a:rPr lang="es-ES" dirty="0"/>
              <a:t>.</a:t>
            </a:r>
            <a:endParaRPr lang="es-EC" dirty="0"/>
          </a:p>
        </p:txBody>
      </p:sp>
      <p:sp>
        <p:nvSpPr>
          <p:cNvPr id="3" name="Subtítulo 2">
            <a:extLst>
              <a:ext uri="{FF2B5EF4-FFF2-40B4-BE49-F238E27FC236}">
                <a16:creationId xmlns:a16="http://schemas.microsoft.com/office/drawing/2014/main" id="{3866B829-C99C-4E5B-B03D-3EF4E7867EF1}"/>
              </a:ext>
            </a:extLst>
          </p:cNvPr>
          <p:cNvSpPr>
            <a:spLocks noGrp="1"/>
          </p:cNvSpPr>
          <p:nvPr>
            <p:ph type="subTitle" idx="1"/>
          </p:nvPr>
        </p:nvSpPr>
        <p:spPr/>
        <p:txBody>
          <a:bodyPr/>
          <a:lstStyle/>
          <a:p>
            <a:r>
              <a:rPr lang="es-ES" dirty="0">
                <a:highlight>
                  <a:srgbClr val="00FF00"/>
                </a:highlight>
              </a:rPr>
              <a:t>STRUCTURE</a:t>
            </a:r>
          </a:p>
          <a:p>
            <a:r>
              <a:rPr lang="es-ES" dirty="0">
                <a:highlight>
                  <a:srgbClr val="FFFF00"/>
                </a:highlight>
              </a:rPr>
              <a:t>LET + OBJECT + BASE FORM (VERB)</a:t>
            </a:r>
            <a:endParaRPr lang="es-EC" dirty="0">
              <a:highlight>
                <a:srgbClr val="FFFF00"/>
              </a:highlight>
            </a:endParaRPr>
          </a:p>
        </p:txBody>
      </p:sp>
    </p:spTree>
    <p:extLst>
      <p:ext uri="{BB962C8B-B14F-4D97-AF65-F5344CB8AC3E}">
        <p14:creationId xmlns:p14="http://schemas.microsoft.com/office/powerpoint/2010/main" val="141421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a:bodyPr>
          <a:lstStyle/>
          <a:p>
            <a:r>
              <a:rPr lang="es-ES" sz="4000" dirty="0" err="1"/>
              <a:t>My</a:t>
            </a:r>
            <a:r>
              <a:rPr lang="es-ES" sz="4000" dirty="0"/>
              <a:t> </a:t>
            </a:r>
            <a:r>
              <a:rPr lang="es-ES" sz="4000" dirty="0" err="1"/>
              <a:t>parents</a:t>
            </a:r>
            <a:r>
              <a:rPr lang="es-ES" sz="4000" dirty="0"/>
              <a:t> </a:t>
            </a:r>
            <a:r>
              <a:rPr lang="es-ES" sz="4000" dirty="0" err="1"/>
              <a:t>let</a:t>
            </a:r>
            <a:r>
              <a:rPr lang="es-ES" sz="4000" dirty="0"/>
              <a:t> me </a:t>
            </a:r>
            <a:r>
              <a:rPr lang="es-ES" sz="4000" dirty="0" err="1"/>
              <a:t>go</a:t>
            </a:r>
            <a:r>
              <a:rPr lang="es-ES" sz="4000" dirty="0"/>
              <a:t> </a:t>
            </a:r>
            <a:r>
              <a:rPr lang="es-ES" sz="4000" dirty="0" err="1"/>
              <a:t>to</a:t>
            </a:r>
            <a:r>
              <a:rPr lang="es-ES" sz="4000" dirty="0"/>
              <a:t> the </a:t>
            </a:r>
            <a:r>
              <a:rPr lang="es-ES" sz="4000" dirty="0" err="1"/>
              <a:t>party</a:t>
            </a:r>
            <a:r>
              <a:rPr lang="es-ES" sz="4000" dirty="0"/>
              <a:t>.</a:t>
            </a:r>
            <a:br>
              <a:rPr lang="es-ES" sz="4000" dirty="0"/>
            </a:br>
            <a:br>
              <a:rPr lang="es-ES" sz="4000" dirty="0"/>
            </a:br>
            <a:br>
              <a:rPr lang="es-ES" sz="4000" dirty="0"/>
            </a:br>
            <a:br>
              <a:rPr lang="es-ES" sz="4000" dirty="0"/>
            </a:br>
            <a:br>
              <a:rPr lang="es-ES" sz="4000" dirty="0"/>
            </a:br>
            <a:r>
              <a:rPr lang="es-ES" sz="4000" dirty="0" err="1">
                <a:highlight>
                  <a:srgbClr val="FF00FF"/>
                </a:highlight>
              </a:rPr>
              <a:t>They</a:t>
            </a:r>
            <a:r>
              <a:rPr lang="es-ES" sz="4000" dirty="0"/>
              <a:t> </a:t>
            </a:r>
            <a:r>
              <a:rPr lang="es-ES" sz="4000" dirty="0" err="1"/>
              <a:t>let</a:t>
            </a:r>
            <a:r>
              <a:rPr lang="es-ES" sz="4000" dirty="0"/>
              <a:t> </a:t>
            </a:r>
            <a:r>
              <a:rPr lang="es-ES" sz="4000" dirty="0" err="1">
                <a:highlight>
                  <a:srgbClr val="FFFF00"/>
                </a:highlight>
              </a:rPr>
              <a:t>us</a:t>
            </a:r>
            <a:r>
              <a:rPr lang="es-ES" sz="4000" dirty="0"/>
              <a:t> </a:t>
            </a:r>
            <a:r>
              <a:rPr lang="es-ES" sz="4000" dirty="0" err="1"/>
              <a:t>join</a:t>
            </a:r>
            <a:r>
              <a:rPr lang="es-ES" sz="4000" dirty="0"/>
              <a:t> </a:t>
            </a:r>
            <a:r>
              <a:rPr lang="es-ES" sz="4000" dirty="0" err="1"/>
              <a:t>their</a:t>
            </a:r>
            <a:r>
              <a:rPr lang="es-ES" sz="4000" dirty="0"/>
              <a:t> soccer </a:t>
            </a:r>
            <a:r>
              <a:rPr lang="es-ES" sz="4000" dirty="0" err="1"/>
              <a:t>game</a:t>
            </a:r>
            <a:r>
              <a:rPr lang="es-ES" sz="4000" dirty="0"/>
              <a:t>. </a:t>
            </a:r>
            <a:br>
              <a:rPr lang="es-ES" sz="4000" dirty="0"/>
            </a:br>
            <a:endParaRPr lang="es-EC" sz="4000" dirty="0"/>
          </a:p>
        </p:txBody>
      </p:sp>
    </p:spTree>
    <p:extLst>
      <p:ext uri="{BB962C8B-B14F-4D97-AF65-F5344CB8AC3E}">
        <p14:creationId xmlns:p14="http://schemas.microsoft.com/office/powerpoint/2010/main" val="153799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47B6-881F-448B-8009-9EB917DBCD54}"/>
              </a:ext>
            </a:extLst>
          </p:cNvPr>
          <p:cNvSpPr>
            <a:spLocks noGrp="1"/>
          </p:cNvSpPr>
          <p:nvPr>
            <p:ph type="ctrTitle"/>
          </p:nvPr>
        </p:nvSpPr>
        <p:spPr>
          <a:xfrm>
            <a:off x="1524000" y="373711"/>
            <a:ext cx="9144000" cy="3136252"/>
          </a:xfrm>
        </p:spPr>
        <p:txBody>
          <a:bodyPr>
            <a:normAutofit/>
          </a:bodyPr>
          <a:lstStyle/>
          <a:p>
            <a:r>
              <a:rPr lang="es-ES" sz="4800" dirty="0">
                <a:highlight>
                  <a:srgbClr val="FF00FF"/>
                </a:highlight>
              </a:rPr>
              <a:t>PASSIVE</a:t>
            </a:r>
            <a:r>
              <a:rPr lang="es-ES" sz="4800" dirty="0">
                <a:highlight>
                  <a:srgbClr val="FFFF00"/>
                </a:highlight>
              </a:rPr>
              <a:t> </a:t>
            </a:r>
            <a:r>
              <a:rPr lang="es-ES" sz="4800" dirty="0">
                <a:highlight>
                  <a:srgbClr val="FF00FF"/>
                </a:highlight>
              </a:rPr>
              <a:t>CAUSATIVE</a:t>
            </a:r>
            <a:br>
              <a:rPr lang="es-ES" dirty="0">
                <a:highlight>
                  <a:srgbClr val="00FFFF"/>
                </a:highlight>
              </a:rPr>
            </a:br>
            <a:r>
              <a:rPr lang="en-US" sz="4400" dirty="0"/>
              <a:t>"It describes situations where someone arranges for a task to be completed by another person </a:t>
            </a:r>
            <a:r>
              <a:rPr lang="en-US" sz="4400" dirty="0">
                <a:highlight>
                  <a:srgbClr val="00FFFF"/>
                </a:highlight>
              </a:rPr>
              <a:t>as a service</a:t>
            </a:r>
            <a:r>
              <a:rPr lang="en-US" sz="4400" dirty="0"/>
              <a:t>."</a:t>
            </a:r>
            <a:endParaRPr lang="es-EC" sz="4400" dirty="0"/>
          </a:p>
        </p:txBody>
      </p:sp>
      <p:sp>
        <p:nvSpPr>
          <p:cNvPr id="3" name="Subtítulo 2">
            <a:extLst>
              <a:ext uri="{FF2B5EF4-FFF2-40B4-BE49-F238E27FC236}">
                <a16:creationId xmlns:a16="http://schemas.microsoft.com/office/drawing/2014/main" id="{2901019D-D239-4AFB-82F5-6AFC0494B868}"/>
              </a:ext>
            </a:extLst>
          </p:cNvPr>
          <p:cNvSpPr>
            <a:spLocks noGrp="1"/>
          </p:cNvSpPr>
          <p:nvPr>
            <p:ph type="subTitle" idx="1"/>
          </p:nvPr>
        </p:nvSpPr>
        <p:spPr>
          <a:xfrm>
            <a:off x="1524000" y="3737112"/>
            <a:ext cx="9144000" cy="1765191"/>
          </a:xfrm>
        </p:spPr>
        <p:txBody>
          <a:bodyPr>
            <a:normAutofit lnSpcReduction="10000"/>
          </a:bodyPr>
          <a:lstStyle/>
          <a:p>
            <a:r>
              <a:rPr lang="en-US" sz="2800" b="1" dirty="0">
                <a:highlight>
                  <a:srgbClr val="00FF00"/>
                </a:highlight>
              </a:rPr>
              <a:t>key verbs: "have" and "get“</a:t>
            </a:r>
          </a:p>
          <a:p>
            <a:endParaRPr lang="en-US" b="1" dirty="0">
              <a:highlight>
                <a:srgbClr val="00FF00"/>
              </a:highlight>
            </a:endParaRPr>
          </a:p>
          <a:p>
            <a:r>
              <a:rPr lang="en-US" b="1" dirty="0"/>
              <a:t>"Have"</a:t>
            </a:r>
            <a:r>
              <a:rPr lang="en-US" dirty="0"/>
              <a:t> is more formal and common in written English.</a:t>
            </a:r>
          </a:p>
          <a:p>
            <a:r>
              <a:rPr lang="en-US" b="1" dirty="0"/>
              <a:t>"Get"</a:t>
            </a:r>
            <a:r>
              <a:rPr lang="en-US" dirty="0"/>
              <a:t> is informal and more conversational.</a:t>
            </a:r>
          </a:p>
          <a:p>
            <a:endParaRPr lang="es-EC" dirty="0">
              <a:highlight>
                <a:srgbClr val="00FF00"/>
              </a:highlight>
            </a:endParaRPr>
          </a:p>
        </p:txBody>
      </p:sp>
    </p:spTree>
    <p:extLst>
      <p:ext uri="{BB962C8B-B14F-4D97-AF65-F5344CB8AC3E}">
        <p14:creationId xmlns:p14="http://schemas.microsoft.com/office/powerpoint/2010/main" val="233458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47B6-881F-448B-8009-9EB917DBCD54}"/>
              </a:ext>
            </a:extLst>
          </p:cNvPr>
          <p:cNvSpPr>
            <a:spLocks noGrp="1"/>
          </p:cNvSpPr>
          <p:nvPr>
            <p:ph type="ctrTitle"/>
          </p:nvPr>
        </p:nvSpPr>
        <p:spPr>
          <a:xfrm>
            <a:off x="1524000" y="373711"/>
            <a:ext cx="9144000" cy="3136252"/>
          </a:xfrm>
        </p:spPr>
        <p:txBody>
          <a:bodyPr>
            <a:normAutofit fontScale="90000"/>
          </a:bodyPr>
          <a:lstStyle/>
          <a:p>
            <a:r>
              <a:rPr lang="es-ES" sz="4800" dirty="0">
                <a:highlight>
                  <a:srgbClr val="FF00FF"/>
                </a:highlight>
              </a:rPr>
              <a:t>PASSIVE</a:t>
            </a:r>
            <a:r>
              <a:rPr lang="es-ES" sz="4800" dirty="0">
                <a:highlight>
                  <a:srgbClr val="FFFF00"/>
                </a:highlight>
              </a:rPr>
              <a:t> </a:t>
            </a:r>
            <a:r>
              <a:rPr lang="es-ES" sz="4800" dirty="0">
                <a:highlight>
                  <a:srgbClr val="FF00FF"/>
                </a:highlight>
              </a:rPr>
              <a:t>CAUSATIVE</a:t>
            </a:r>
            <a:br>
              <a:rPr lang="es-ES" sz="4800" dirty="0">
                <a:highlight>
                  <a:srgbClr val="FF00FF"/>
                </a:highlight>
              </a:rPr>
            </a:br>
            <a:br>
              <a:rPr lang="es-ES" dirty="0">
                <a:highlight>
                  <a:srgbClr val="00FFFF"/>
                </a:highlight>
              </a:rPr>
            </a:br>
            <a:r>
              <a:rPr lang="es-ES" dirty="0">
                <a:highlight>
                  <a:srgbClr val="00FFFF"/>
                </a:highlight>
              </a:rPr>
              <a:t>FOR SERVICES </a:t>
            </a:r>
            <a:br>
              <a:rPr lang="es-ES" dirty="0">
                <a:highlight>
                  <a:srgbClr val="00FFFF"/>
                </a:highlight>
              </a:rPr>
            </a:br>
            <a:r>
              <a:rPr lang="es-ES" dirty="0" err="1">
                <a:highlight>
                  <a:srgbClr val="00FFFF"/>
                </a:highlight>
              </a:rPr>
              <a:t>An</a:t>
            </a:r>
            <a:r>
              <a:rPr lang="es-ES" dirty="0">
                <a:highlight>
                  <a:srgbClr val="00FFFF"/>
                </a:highlight>
              </a:rPr>
              <a:t> </a:t>
            </a:r>
            <a:r>
              <a:rPr lang="es-ES" dirty="0" err="1">
                <a:highlight>
                  <a:srgbClr val="00FFFF"/>
                </a:highlight>
              </a:rPr>
              <a:t>activity</a:t>
            </a:r>
            <a:r>
              <a:rPr lang="es-ES" dirty="0">
                <a:highlight>
                  <a:srgbClr val="00FFFF"/>
                </a:highlight>
              </a:rPr>
              <a:t> </a:t>
            </a:r>
            <a:r>
              <a:rPr lang="es-ES" dirty="0" err="1">
                <a:highlight>
                  <a:srgbClr val="00FFFF"/>
                </a:highlight>
              </a:rPr>
              <a:t>that</a:t>
            </a:r>
            <a:r>
              <a:rPr lang="es-ES" dirty="0">
                <a:highlight>
                  <a:srgbClr val="00FFFF"/>
                </a:highlight>
              </a:rPr>
              <a:t> </a:t>
            </a:r>
            <a:r>
              <a:rPr lang="es-ES" dirty="0" err="1">
                <a:highlight>
                  <a:srgbClr val="00FFFF"/>
                </a:highlight>
              </a:rPr>
              <a:t>someone</a:t>
            </a:r>
            <a:r>
              <a:rPr lang="es-ES" dirty="0">
                <a:highlight>
                  <a:srgbClr val="00FFFF"/>
                </a:highlight>
              </a:rPr>
              <a:t> </a:t>
            </a:r>
            <a:r>
              <a:rPr lang="es-ES" dirty="0" err="1">
                <a:highlight>
                  <a:srgbClr val="00FFFF"/>
                </a:highlight>
              </a:rPr>
              <a:t>else</a:t>
            </a:r>
            <a:r>
              <a:rPr lang="es-ES" dirty="0">
                <a:highlight>
                  <a:srgbClr val="00FFFF"/>
                </a:highlight>
              </a:rPr>
              <a:t> </a:t>
            </a:r>
            <a:r>
              <a:rPr lang="es-ES" dirty="0" err="1">
                <a:highlight>
                  <a:srgbClr val="00FFFF"/>
                </a:highlight>
              </a:rPr>
              <a:t>does</a:t>
            </a:r>
            <a:r>
              <a:rPr lang="es-ES" dirty="0">
                <a:highlight>
                  <a:srgbClr val="00FFFF"/>
                </a:highlight>
              </a:rPr>
              <a:t> for you and you </a:t>
            </a:r>
            <a:r>
              <a:rPr lang="es-ES" dirty="0" err="1">
                <a:highlight>
                  <a:srgbClr val="00FFFF"/>
                </a:highlight>
              </a:rPr>
              <a:t>pay</a:t>
            </a:r>
            <a:r>
              <a:rPr lang="es-ES" dirty="0">
                <a:highlight>
                  <a:srgbClr val="00FFFF"/>
                </a:highlight>
              </a:rPr>
              <a:t> for </a:t>
            </a:r>
            <a:r>
              <a:rPr lang="es-ES" dirty="0" err="1">
                <a:highlight>
                  <a:srgbClr val="00FFFF"/>
                </a:highlight>
              </a:rPr>
              <a:t>it</a:t>
            </a:r>
            <a:r>
              <a:rPr lang="es-ES" dirty="0">
                <a:highlight>
                  <a:srgbClr val="00FFFF"/>
                </a:highlight>
              </a:rPr>
              <a:t>.</a:t>
            </a:r>
            <a:endParaRPr lang="es-EC" sz="4400" dirty="0"/>
          </a:p>
        </p:txBody>
      </p:sp>
      <p:sp>
        <p:nvSpPr>
          <p:cNvPr id="3" name="Subtítulo 2">
            <a:extLst>
              <a:ext uri="{FF2B5EF4-FFF2-40B4-BE49-F238E27FC236}">
                <a16:creationId xmlns:a16="http://schemas.microsoft.com/office/drawing/2014/main" id="{2901019D-D239-4AFB-82F5-6AFC0494B868}"/>
              </a:ext>
            </a:extLst>
          </p:cNvPr>
          <p:cNvSpPr>
            <a:spLocks noGrp="1"/>
          </p:cNvSpPr>
          <p:nvPr>
            <p:ph type="subTitle" idx="1"/>
          </p:nvPr>
        </p:nvSpPr>
        <p:spPr>
          <a:xfrm>
            <a:off x="1524000" y="3737112"/>
            <a:ext cx="9144000" cy="2747177"/>
          </a:xfrm>
        </p:spPr>
        <p:txBody>
          <a:bodyPr>
            <a:normAutofit/>
          </a:bodyPr>
          <a:lstStyle/>
          <a:p>
            <a:endParaRPr lang="es-EC" dirty="0">
              <a:highlight>
                <a:srgbClr val="00FF00"/>
              </a:highlight>
            </a:endParaRPr>
          </a:p>
        </p:txBody>
      </p:sp>
      <p:pic>
        <p:nvPicPr>
          <p:cNvPr id="5" name="Imagen 4">
            <a:extLst>
              <a:ext uri="{FF2B5EF4-FFF2-40B4-BE49-F238E27FC236}">
                <a16:creationId xmlns:a16="http://schemas.microsoft.com/office/drawing/2014/main" id="{B1C3E620-C947-4B23-BDCE-9E9C69932E02}"/>
              </a:ext>
            </a:extLst>
          </p:cNvPr>
          <p:cNvPicPr>
            <a:picLocks noChangeAspect="1"/>
          </p:cNvPicPr>
          <p:nvPr/>
        </p:nvPicPr>
        <p:blipFill>
          <a:blip r:embed="rId2"/>
          <a:stretch>
            <a:fillRect/>
          </a:stretch>
        </p:blipFill>
        <p:spPr>
          <a:xfrm>
            <a:off x="1860604" y="3737112"/>
            <a:ext cx="2657207" cy="2747177"/>
          </a:xfrm>
          <a:prstGeom prst="rect">
            <a:avLst/>
          </a:prstGeom>
        </p:spPr>
      </p:pic>
      <p:pic>
        <p:nvPicPr>
          <p:cNvPr id="7" name="Imagen 6">
            <a:extLst>
              <a:ext uri="{FF2B5EF4-FFF2-40B4-BE49-F238E27FC236}">
                <a16:creationId xmlns:a16="http://schemas.microsoft.com/office/drawing/2014/main" id="{B84E7B77-8253-4E35-8CB6-9021FECC7F40}"/>
              </a:ext>
            </a:extLst>
          </p:cNvPr>
          <p:cNvPicPr>
            <a:picLocks noChangeAspect="1"/>
          </p:cNvPicPr>
          <p:nvPr/>
        </p:nvPicPr>
        <p:blipFill>
          <a:blip r:embed="rId3"/>
          <a:stretch>
            <a:fillRect/>
          </a:stretch>
        </p:blipFill>
        <p:spPr>
          <a:xfrm>
            <a:off x="4517811" y="3737112"/>
            <a:ext cx="2460234" cy="2655737"/>
          </a:xfrm>
          <a:prstGeom prst="rect">
            <a:avLst/>
          </a:prstGeom>
        </p:spPr>
      </p:pic>
      <p:pic>
        <p:nvPicPr>
          <p:cNvPr id="9" name="Imagen 8">
            <a:extLst>
              <a:ext uri="{FF2B5EF4-FFF2-40B4-BE49-F238E27FC236}">
                <a16:creationId xmlns:a16="http://schemas.microsoft.com/office/drawing/2014/main" id="{7149B3AC-F538-456B-9AE8-7ACB6A40DF9D}"/>
              </a:ext>
            </a:extLst>
          </p:cNvPr>
          <p:cNvPicPr>
            <a:picLocks noChangeAspect="1"/>
          </p:cNvPicPr>
          <p:nvPr/>
        </p:nvPicPr>
        <p:blipFill>
          <a:blip r:embed="rId4"/>
          <a:stretch>
            <a:fillRect/>
          </a:stretch>
        </p:blipFill>
        <p:spPr>
          <a:xfrm>
            <a:off x="6927681" y="3737112"/>
            <a:ext cx="4076923" cy="2655737"/>
          </a:xfrm>
          <a:prstGeom prst="rect">
            <a:avLst/>
          </a:prstGeom>
        </p:spPr>
      </p:pic>
    </p:spTree>
    <p:extLst>
      <p:ext uri="{BB962C8B-B14F-4D97-AF65-F5344CB8AC3E}">
        <p14:creationId xmlns:p14="http://schemas.microsoft.com/office/powerpoint/2010/main" val="36672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fontScale="90000"/>
          </a:bodyPr>
          <a:lstStyle/>
          <a:p>
            <a:r>
              <a:rPr lang="es-ES" sz="2400" dirty="0" err="1"/>
              <a:t>Structure</a:t>
            </a:r>
            <a:r>
              <a:rPr lang="es-ES" sz="2400" dirty="0"/>
              <a:t>: </a:t>
            </a:r>
            <a:r>
              <a:rPr lang="es-ES" sz="2400" dirty="0">
                <a:highlight>
                  <a:srgbClr val="FF00FF"/>
                </a:highlight>
              </a:rPr>
              <a:t>SUBJECT + HAVE/GET + OBJECT + PAST PARTICIPLE (VERB) </a:t>
            </a:r>
            <a:br>
              <a:rPr lang="es-ES" sz="2400" dirty="0">
                <a:highlight>
                  <a:srgbClr val="FF00FF"/>
                </a:highlight>
              </a:rPr>
            </a:br>
            <a:br>
              <a:rPr lang="es-ES" sz="2400" dirty="0">
                <a:highlight>
                  <a:srgbClr val="FF00FF"/>
                </a:highlight>
              </a:rPr>
            </a:br>
            <a:br>
              <a:rPr lang="es-ES" sz="2400" dirty="0"/>
            </a:br>
            <a:br>
              <a:rPr lang="es-ES" sz="2400" dirty="0"/>
            </a:br>
            <a:r>
              <a:rPr lang="es-ES" sz="2400" dirty="0"/>
              <a:t>YOU NEED </a:t>
            </a:r>
            <a:r>
              <a:rPr lang="es-ES" sz="2400" dirty="0">
                <a:highlight>
                  <a:srgbClr val="FFFF00"/>
                </a:highlight>
              </a:rPr>
              <a:t>TO HAVE</a:t>
            </a:r>
            <a:r>
              <a:rPr lang="es-ES" sz="2400" dirty="0"/>
              <a:t>…….</a:t>
            </a:r>
            <a:br>
              <a:rPr lang="es-ES" sz="2400" dirty="0"/>
            </a:br>
            <a:br>
              <a:rPr lang="es-ES" sz="2400" dirty="0"/>
            </a:br>
            <a:r>
              <a:rPr lang="es-ES" sz="2400" dirty="0"/>
              <a:t>1. </a:t>
            </a:r>
            <a:r>
              <a:rPr lang="es-ES" sz="2400" dirty="0">
                <a:highlight>
                  <a:srgbClr val="00FF00"/>
                </a:highlight>
              </a:rPr>
              <a:t>I </a:t>
            </a:r>
            <a:r>
              <a:rPr lang="es-ES" sz="2400" dirty="0" err="1">
                <a:highlight>
                  <a:srgbClr val="00FF00"/>
                </a:highlight>
              </a:rPr>
              <a:t>can’t</a:t>
            </a:r>
            <a:r>
              <a:rPr lang="es-ES" sz="2400" dirty="0">
                <a:highlight>
                  <a:srgbClr val="00FF00"/>
                </a:highlight>
              </a:rPr>
              <a:t> </a:t>
            </a:r>
            <a:r>
              <a:rPr lang="es-ES" sz="2400" dirty="0" err="1">
                <a:highlight>
                  <a:srgbClr val="00FF00"/>
                </a:highlight>
              </a:rPr>
              <a:t>see</a:t>
            </a:r>
            <a:r>
              <a:rPr lang="es-ES" sz="2400" dirty="0">
                <a:highlight>
                  <a:srgbClr val="00FF00"/>
                </a:highlight>
              </a:rPr>
              <a:t> </a:t>
            </a:r>
            <a:r>
              <a:rPr lang="es-ES" sz="2400" dirty="0" err="1">
                <a:highlight>
                  <a:srgbClr val="00FF00"/>
                </a:highlight>
              </a:rPr>
              <a:t>very</a:t>
            </a:r>
            <a:r>
              <a:rPr lang="es-ES" sz="2400" dirty="0">
                <a:highlight>
                  <a:srgbClr val="00FF00"/>
                </a:highlight>
              </a:rPr>
              <a:t> </a:t>
            </a:r>
            <a:r>
              <a:rPr lang="es-ES" sz="2400" dirty="0" err="1">
                <a:highlight>
                  <a:srgbClr val="00FF00"/>
                </a:highlight>
              </a:rPr>
              <a:t>well</a:t>
            </a:r>
            <a:r>
              <a:rPr lang="es-ES" sz="2400" dirty="0">
                <a:highlight>
                  <a:srgbClr val="00FF00"/>
                </a:highlight>
              </a:rPr>
              <a:t>.  </a:t>
            </a:r>
            <a:br>
              <a:rPr lang="es-ES" sz="2400" dirty="0">
                <a:highlight>
                  <a:srgbClr val="00FF00"/>
                </a:highlight>
              </a:rPr>
            </a:br>
            <a:br>
              <a:rPr lang="es-ES" sz="2400" dirty="0">
                <a:highlight>
                  <a:srgbClr val="00FF00"/>
                </a:highlight>
              </a:rPr>
            </a:br>
            <a:r>
              <a:rPr lang="es-ES" sz="2400" dirty="0">
                <a:solidFill>
                  <a:srgbClr val="FF0000"/>
                </a:solidFill>
              </a:rPr>
              <a:t>You</a:t>
            </a:r>
            <a:r>
              <a:rPr lang="es-ES" sz="2400" dirty="0"/>
              <a:t> </a:t>
            </a:r>
            <a:r>
              <a:rPr lang="es-ES" sz="2400" dirty="0" err="1"/>
              <a:t>need</a:t>
            </a:r>
            <a:r>
              <a:rPr lang="es-ES" sz="2400" dirty="0"/>
              <a:t> </a:t>
            </a:r>
            <a:r>
              <a:rPr lang="es-ES" sz="2400" dirty="0" err="1">
                <a:solidFill>
                  <a:srgbClr val="FF0000"/>
                </a:solidFill>
              </a:rPr>
              <a:t>to</a:t>
            </a:r>
            <a:r>
              <a:rPr lang="es-ES" sz="2400" dirty="0">
                <a:solidFill>
                  <a:srgbClr val="FF0000"/>
                </a:solidFill>
              </a:rPr>
              <a:t> </a:t>
            </a:r>
            <a:r>
              <a:rPr lang="es-ES" sz="2400" dirty="0" err="1">
                <a:solidFill>
                  <a:srgbClr val="FF0000"/>
                </a:solidFill>
              </a:rPr>
              <a:t>have</a:t>
            </a:r>
            <a:r>
              <a:rPr lang="es-ES" sz="2400" dirty="0">
                <a:solidFill>
                  <a:srgbClr val="FF0000"/>
                </a:solidFill>
              </a:rPr>
              <a:t> your </a:t>
            </a:r>
            <a:r>
              <a:rPr lang="es-ES" sz="2400" dirty="0" err="1">
                <a:solidFill>
                  <a:srgbClr val="FF0000"/>
                </a:solidFill>
              </a:rPr>
              <a:t>eyes</a:t>
            </a:r>
            <a:r>
              <a:rPr lang="es-ES" sz="2400" dirty="0">
                <a:solidFill>
                  <a:srgbClr val="FF0000"/>
                </a:solidFill>
              </a:rPr>
              <a:t> </a:t>
            </a:r>
            <a:r>
              <a:rPr lang="es-ES" sz="2400" dirty="0" err="1">
                <a:solidFill>
                  <a:srgbClr val="FF0000"/>
                </a:solidFill>
              </a:rPr>
              <a:t>checked</a:t>
            </a:r>
            <a:r>
              <a:rPr lang="es-ES" sz="2400" dirty="0">
                <a:solidFill>
                  <a:srgbClr val="FF0000"/>
                </a:solidFill>
              </a:rPr>
              <a:t>. </a:t>
            </a:r>
            <a:br>
              <a:rPr lang="es-ES" sz="2400" dirty="0">
                <a:highlight>
                  <a:srgbClr val="00FF00"/>
                </a:highlight>
              </a:rPr>
            </a:br>
            <a:br>
              <a:rPr lang="es-ES" sz="2400" dirty="0">
                <a:highlight>
                  <a:srgbClr val="00FF00"/>
                </a:highlight>
              </a:rPr>
            </a:br>
            <a:br>
              <a:rPr lang="es-ES" sz="2400" dirty="0">
                <a:highlight>
                  <a:srgbClr val="00FF00"/>
                </a:highlight>
              </a:rPr>
            </a:br>
            <a:r>
              <a:rPr lang="es-ES" sz="2400" dirty="0"/>
              <a:t>2. </a:t>
            </a:r>
            <a:r>
              <a:rPr lang="es-ES" sz="2400" dirty="0" err="1"/>
              <a:t>My</a:t>
            </a:r>
            <a:r>
              <a:rPr lang="es-ES" sz="2400" dirty="0"/>
              <a:t> living </a:t>
            </a:r>
            <a:r>
              <a:rPr lang="es-ES" sz="2400" dirty="0" err="1"/>
              <a:t>room</a:t>
            </a:r>
            <a:r>
              <a:rPr lang="es-ES" sz="2400" dirty="0"/>
              <a:t> </a:t>
            </a:r>
            <a:r>
              <a:rPr lang="es-ES" sz="2400" dirty="0" err="1"/>
              <a:t>is</a:t>
            </a:r>
            <a:r>
              <a:rPr lang="es-ES" sz="2400" dirty="0"/>
              <a:t> </a:t>
            </a:r>
            <a:r>
              <a:rPr lang="es-ES" sz="2400" dirty="0" err="1"/>
              <a:t>old</a:t>
            </a:r>
            <a:r>
              <a:rPr lang="es-ES" sz="2400" dirty="0"/>
              <a:t> and </a:t>
            </a:r>
            <a:r>
              <a:rPr lang="es-ES" sz="2400" dirty="0" err="1"/>
              <a:t>outdated</a:t>
            </a:r>
            <a:r>
              <a:rPr lang="es-ES" sz="2400" dirty="0"/>
              <a:t>.</a:t>
            </a:r>
            <a:br>
              <a:rPr lang="es-ES" sz="2400" dirty="0"/>
            </a:br>
            <a:br>
              <a:rPr lang="es-ES" sz="2400" dirty="0"/>
            </a:br>
            <a:r>
              <a:rPr lang="es-ES" sz="2400" dirty="0"/>
              <a:t>You </a:t>
            </a:r>
            <a:r>
              <a:rPr lang="es-ES" sz="2400" dirty="0" err="1"/>
              <a:t>need</a:t>
            </a:r>
            <a:r>
              <a:rPr lang="es-ES" sz="2400" dirty="0"/>
              <a:t> </a:t>
            </a:r>
            <a:r>
              <a:rPr lang="es-ES" sz="2400" dirty="0" err="1">
                <a:highlight>
                  <a:srgbClr val="00FF00"/>
                </a:highlight>
              </a:rPr>
              <a:t>to</a:t>
            </a:r>
            <a:r>
              <a:rPr lang="es-ES" sz="2400" dirty="0">
                <a:highlight>
                  <a:srgbClr val="00FF00"/>
                </a:highlight>
              </a:rPr>
              <a:t> </a:t>
            </a:r>
            <a:r>
              <a:rPr lang="es-ES" sz="2400" dirty="0" err="1">
                <a:highlight>
                  <a:srgbClr val="00FF00"/>
                </a:highlight>
              </a:rPr>
              <a:t>get</a:t>
            </a:r>
            <a:r>
              <a:rPr lang="es-ES" sz="2400" dirty="0">
                <a:highlight>
                  <a:srgbClr val="00FF00"/>
                </a:highlight>
              </a:rPr>
              <a:t> </a:t>
            </a:r>
            <a:r>
              <a:rPr lang="es-ES" sz="2400" dirty="0"/>
              <a:t>your living </a:t>
            </a:r>
            <a:r>
              <a:rPr lang="es-ES" sz="2400" dirty="0" err="1"/>
              <a:t>room</a:t>
            </a:r>
            <a:r>
              <a:rPr lang="es-ES" sz="2400" dirty="0"/>
              <a:t> </a:t>
            </a:r>
            <a:r>
              <a:rPr lang="es-ES" sz="2400" dirty="0" err="1">
                <a:solidFill>
                  <a:srgbClr val="FF0000"/>
                </a:solidFill>
              </a:rPr>
              <a:t>redecorated</a:t>
            </a:r>
            <a:r>
              <a:rPr lang="es-ES" sz="2400" dirty="0">
                <a:solidFill>
                  <a:srgbClr val="FF0000"/>
                </a:solidFill>
              </a:rPr>
              <a:t>.</a:t>
            </a:r>
            <a:br>
              <a:rPr lang="es-ES" sz="2400" dirty="0"/>
            </a:br>
            <a:br>
              <a:rPr lang="es-ES" sz="2400" dirty="0"/>
            </a:br>
            <a:r>
              <a:rPr lang="es-ES" sz="2400" dirty="0"/>
              <a:t>3. </a:t>
            </a:r>
            <a:r>
              <a:rPr lang="es-ES" sz="2400" dirty="0" err="1"/>
              <a:t>My</a:t>
            </a:r>
            <a:r>
              <a:rPr lang="es-ES" sz="2400" dirty="0"/>
              <a:t> </a:t>
            </a:r>
            <a:r>
              <a:rPr lang="es-ES" sz="2400" dirty="0" err="1"/>
              <a:t>gums</a:t>
            </a:r>
            <a:r>
              <a:rPr lang="es-ES" sz="2400" dirty="0"/>
              <a:t> are </a:t>
            </a:r>
            <a:r>
              <a:rPr lang="es-ES" sz="2400" dirty="0" err="1"/>
              <a:t>irritated</a:t>
            </a:r>
            <a:r>
              <a:rPr lang="es-ES" sz="2400" dirty="0"/>
              <a:t>. I </a:t>
            </a:r>
            <a:r>
              <a:rPr lang="es-ES" sz="2400" dirty="0" err="1"/>
              <a:t>need</a:t>
            </a:r>
            <a:r>
              <a:rPr lang="es-ES" sz="2400" dirty="0"/>
              <a:t> </a:t>
            </a:r>
            <a:r>
              <a:rPr lang="es-ES" sz="2400" dirty="0" err="1">
                <a:highlight>
                  <a:srgbClr val="00FF00"/>
                </a:highlight>
              </a:rPr>
              <a:t>to</a:t>
            </a:r>
            <a:r>
              <a:rPr lang="es-ES" sz="2400" dirty="0">
                <a:highlight>
                  <a:srgbClr val="00FF00"/>
                </a:highlight>
              </a:rPr>
              <a:t> </a:t>
            </a:r>
            <a:r>
              <a:rPr lang="es-ES" sz="2400" dirty="0" err="1">
                <a:highlight>
                  <a:srgbClr val="00FF00"/>
                </a:highlight>
              </a:rPr>
              <a:t>get</a:t>
            </a:r>
            <a:r>
              <a:rPr lang="es-ES" sz="2400" dirty="0">
                <a:highlight>
                  <a:srgbClr val="00FF00"/>
                </a:highlight>
              </a:rPr>
              <a:t> </a:t>
            </a:r>
            <a:r>
              <a:rPr lang="es-ES" sz="2400" dirty="0" err="1">
                <a:highlight>
                  <a:srgbClr val="00FFFF"/>
                </a:highlight>
              </a:rPr>
              <a:t>them</a:t>
            </a:r>
            <a:r>
              <a:rPr lang="es-ES" sz="2400" dirty="0"/>
              <a:t> </a:t>
            </a:r>
            <a:r>
              <a:rPr lang="es-ES" sz="2400" dirty="0" err="1">
                <a:highlight>
                  <a:srgbClr val="FF00FF"/>
                </a:highlight>
              </a:rPr>
              <a:t>examined</a:t>
            </a:r>
            <a:r>
              <a:rPr lang="es-ES" sz="2400" dirty="0"/>
              <a:t> ASAP.</a:t>
            </a:r>
            <a:br>
              <a:rPr lang="es-ES" sz="2400" dirty="0"/>
            </a:br>
            <a:br>
              <a:rPr lang="es-ES" sz="2400" dirty="0"/>
            </a:br>
            <a:br>
              <a:rPr lang="es-ES" sz="2400" dirty="0"/>
            </a:br>
            <a:r>
              <a:rPr lang="es-ES" sz="2400" dirty="0"/>
              <a:t>I </a:t>
            </a:r>
            <a:r>
              <a:rPr lang="es-ES" sz="2400" dirty="0" err="1"/>
              <a:t>will</a:t>
            </a:r>
            <a:r>
              <a:rPr lang="es-ES" sz="2400" dirty="0"/>
              <a:t> </a:t>
            </a:r>
            <a:r>
              <a:rPr lang="es-ES" sz="2400" dirty="0" err="1"/>
              <a:t>get</a:t>
            </a:r>
            <a:r>
              <a:rPr lang="es-ES" sz="2400" dirty="0"/>
              <a:t> </a:t>
            </a:r>
            <a:r>
              <a:rPr lang="es-ES" sz="2400" dirty="0" err="1"/>
              <a:t>my</a:t>
            </a:r>
            <a:r>
              <a:rPr lang="es-ES" sz="2400" dirty="0"/>
              <a:t> car </a:t>
            </a:r>
            <a:r>
              <a:rPr lang="es-ES" sz="2400" dirty="0" err="1"/>
              <a:t>washed</a:t>
            </a:r>
            <a:r>
              <a:rPr lang="es-ES" sz="2400" dirty="0"/>
              <a:t> </a:t>
            </a:r>
            <a:r>
              <a:rPr lang="es-ES" sz="2400" dirty="0" err="1"/>
              <a:t>tomorrow</a:t>
            </a:r>
            <a:r>
              <a:rPr lang="es-ES" sz="2400" dirty="0"/>
              <a:t>.</a:t>
            </a:r>
            <a:br>
              <a:rPr lang="es-ES" sz="2400" dirty="0"/>
            </a:br>
            <a:br>
              <a:rPr lang="es-ES" sz="2400" dirty="0"/>
            </a:br>
            <a:r>
              <a:rPr lang="es-ES" sz="2400" dirty="0" err="1"/>
              <a:t>My</a:t>
            </a:r>
            <a:r>
              <a:rPr lang="es-ES" sz="2400" dirty="0"/>
              <a:t> </a:t>
            </a:r>
            <a:r>
              <a:rPr lang="es-ES" sz="2400" dirty="0" err="1"/>
              <a:t>phone</a:t>
            </a:r>
            <a:r>
              <a:rPr lang="es-ES" sz="2400" dirty="0"/>
              <a:t> </a:t>
            </a:r>
            <a:r>
              <a:rPr lang="es-ES" sz="2400" dirty="0" err="1"/>
              <a:t>was</a:t>
            </a:r>
            <a:r>
              <a:rPr lang="es-ES" sz="2400" dirty="0"/>
              <a:t> </a:t>
            </a:r>
            <a:r>
              <a:rPr lang="es-ES" sz="2400" dirty="0" err="1"/>
              <a:t>damaged</a:t>
            </a:r>
            <a:r>
              <a:rPr lang="es-ES" sz="2400" dirty="0"/>
              <a:t>. </a:t>
            </a:r>
            <a:r>
              <a:rPr lang="es-ES" sz="2400" dirty="0">
                <a:highlight>
                  <a:srgbClr val="00FF00"/>
                </a:highlight>
              </a:rPr>
              <a:t>I HAD TO TAKE IT </a:t>
            </a:r>
            <a:r>
              <a:rPr lang="es-ES" sz="2400" dirty="0">
                <a:highlight>
                  <a:srgbClr val="FF00FF"/>
                </a:highlight>
              </a:rPr>
              <a:t>TO GET IT REPAIRED</a:t>
            </a:r>
            <a:br>
              <a:rPr lang="es-ES" sz="2400" dirty="0"/>
            </a:br>
            <a:br>
              <a:rPr lang="es-ES" sz="2400" dirty="0"/>
            </a:br>
            <a:r>
              <a:rPr lang="es-ES" sz="2400" dirty="0" err="1"/>
              <a:t>My</a:t>
            </a:r>
            <a:r>
              <a:rPr lang="es-ES" sz="2400" dirty="0"/>
              <a:t> </a:t>
            </a:r>
            <a:r>
              <a:rPr lang="es-ES" sz="2400" dirty="0" err="1"/>
              <a:t>phone</a:t>
            </a:r>
            <a:r>
              <a:rPr lang="es-ES" sz="2400" dirty="0"/>
              <a:t> </a:t>
            </a:r>
            <a:r>
              <a:rPr lang="es-ES" sz="2400" dirty="0" err="1"/>
              <a:t>is</a:t>
            </a:r>
            <a:r>
              <a:rPr lang="es-ES" sz="2400" dirty="0"/>
              <a:t> </a:t>
            </a:r>
            <a:r>
              <a:rPr lang="es-ES" sz="2400" dirty="0" err="1"/>
              <a:t>cracked</a:t>
            </a:r>
            <a:r>
              <a:rPr lang="es-ES" sz="2400" dirty="0"/>
              <a:t>. I </a:t>
            </a:r>
            <a:r>
              <a:rPr lang="es-ES" sz="2400" dirty="0" err="1"/>
              <a:t>will</a:t>
            </a:r>
            <a:r>
              <a:rPr lang="es-ES" sz="2400" dirty="0"/>
              <a:t> </a:t>
            </a:r>
            <a:r>
              <a:rPr lang="es-ES" sz="2400" dirty="0" err="1"/>
              <a:t>get</a:t>
            </a:r>
            <a:r>
              <a:rPr lang="es-ES" sz="2400" dirty="0"/>
              <a:t> </a:t>
            </a:r>
            <a:r>
              <a:rPr lang="es-ES" sz="2400" dirty="0" err="1">
                <a:highlight>
                  <a:srgbClr val="00FFFF"/>
                </a:highlight>
              </a:rPr>
              <a:t>it</a:t>
            </a:r>
            <a:r>
              <a:rPr lang="es-ES" sz="2400" dirty="0"/>
              <a:t> </a:t>
            </a:r>
            <a:r>
              <a:rPr lang="es-ES" sz="2400" dirty="0" err="1"/>
              <a:t>fixed</a:t>
            </a:r>
            <a:r>
              <a:rPr lang="es-ES" sz="2400" dirty="0"/>
              <a:t> </a:t>
            </a:r>
            <a:r>
              <a:rPr lang="es-ES" sz="2400" dirty="0" err="1"/>
              <a:t>tomorrow</a:t>
            </a:r>
            <a:r>
              <a:rPr lang="es-ES" sz="2400" dirty="0"/>
              <a:t>.</a:t>
            </a:r>
            <a:endParaRPr lang="es-EC" sz="2400" dirty="0"/>
          </a:p>
        </p:txBody>
      </p:sp>
    </p:spTree>
    <p:extLst>
      <p:ext uri="{BB962C8B-B14F-4D97-AF65-F5344CB8AC3E}">
        <p14:creationId xmlns:p14="http://schemas.microsoft.com/office/powerpoint/2010/main" val="21162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fontScale="90000"/>
          </a:bodyPr>
          <a:lstStyle/>
          <a:p>
            <a:r>
              <a:rPr lang="es-ES" sz="2400" dirty="0" err="1"/>
              <a:t>Structure</a:t>
            </a:r>
            <a:r>
              <a:rPr lang="es-ES" sz="2400" dirty="0"/>
              <a:t>: </a:t>
            </a:r>
            <a:r>
              <a:rPr lang="es-ES" sz="2400" dirty="0">
                <a:highlight>
                  <a:srgbClr val="FF00FF"/>
                </a:highlight>
              </a:rPr>
              <a:t>SUBJECT + HAVE/GET + OBJECT + PAST PARTICIPLE (VERB) </a:t>
            </a:r>
            <a:br>
              <a:rPr lang="es-ES" sz="2400" dirty="0">
                <a:highlight>
                  <a:srgbClr val="FF00FF"/>
                </a:highlight>
              </a:rPr>
            </a:br>
            <a:br>
              <a:rPr lang="es-ES" sz="2400" dirty="0">
                <a:highlight>
                  <a:srgbClr val="FF00FF"/>
                </a:highlight>
              </a:rPr>
            </a:br>
            <a:br>
              <a:rPr lang="es-ES" sz="2400" dirty="0"/>
            </a:br>
            <a:br>
              <a:rPr lang="es-ES" sz="2400" dirty="0"/>
            </a:br>
            <a:r>
              <a:rPr lang="es-ES" sz="2400" dirty="0" err="1"/>
              <a:t>My</a:t>
            </a:r>
            <a:r>
              <a:rPr lang="es-ES" sz="2400" dirty="0"/>
              <a:t> </a:t>
            </a:r>
            <a:r>
              <a:rPr lang="es-ES" sz="2400" dirty="0" err="1"/>
              <a:t>computer</a:t>
            </a:r>
            <a:r>
              <a:rPr lang="es-ES" sz="2400" dirty="0"/>
              <a:t> </a:t>
            </a:r>
            <a:r>
              <a:rPr lang="es-ES" sz="2400" dirty="0" err="1"/>
              <a:t>is</a:t>
            </a:r>
            <a:r>
              <a:rPr lang="es-ES" sz="2400" dirty="0"/>
              <a:t> </a:t>
            </a:r>
            <a:r>
              <a:rPr lang="es-ES" sz="2400" dirty="0" err="1"/>
              <a:t>not</a:t>
            </a:r>
            <a:r>
              <a:rPr lang="es-ES" sz="2400" dirty="0"/>
              <a:t> </a:t>
            </a:r>
            <a:r>
              <a:rPr lang="es-ES" sz="2400" dirty="0" err="1"/>
              <a:t>working</a:t>
            </a:r>
            <a:r>
              <a:rPr lang="es-ES" sz="2400" dirty="0"/>
              <a:t> </a:t>
            </a:r>
            <a:r>
              <a:rPr lang="es-ES" sz="2400" dirty="0" err="1"/>
              <a:t>properly</a:t>
            </a:r>
            <a:r>
              <a:rPr lang="es-ES" sz="2400" dirty="0"/>
              <a:t>. </a:t>
            </a:r>
            <a:r>
              <a:rPr lang="es-ES" sz="2400" dirty="0">
                <a:highlight>
                  <a:srgbClr val="FFFF00"/>
                </a:highlight>
              </a:rPr>
              <a:t>I</a:t>
            </a:r>
            <a:r>
              <a:rPr lang="es-ES" sz="2400" dirty="0"/>
              <a:t> </a:t>
            </a:r>
            <a:r>
              <a:rPr lang="es-ES" sz="2400" dirty="0">
                <a:highlight>
                  <a:srgbClr val="00FF00"/>
                </a:highlight>
              </a:rPr>
              <a:t>am </a:t>
            </a:r>
            <a:r>
              <a:rPr lang="es-ES" sz="2400" dirty="0" err="1">
                <a:highlight>
                  <a:srgbClr val="00FF00"/>
                </a:highlight>
              </a:rPr>
              <a:t>going</a:t>
            </a:r>
            <a:r>
              <a:rPr lang="es-ES" sz="2400" dirty="0">
                <a:highlight>
                  <a:srgbClr val="00FF00"/>
                </a:highlight>
              </a:rPr>
              <a:t> </a:t>
            </a:r>
            <a:r>
              <a:rPr lang="es-ES" sz="2400" dirty="0" err="1">
                <a:highlight>
                  <a:srgbClr val="00FF00"/>
                </a:highlight>
              </a:rPr>
              <a:t>to</a:t>
            </a:r>
            <a:r>
              <a:rPr lang="es-ES" sz="2400" dirty="0">
                <a:highlight>
                  <a:srgbClr val="00FF00"/>
                </a:highlight>
              </a:rPr>
              <a:t> </a:t>
            </a:r>
            <a:r>
              <a:rPr lang="es-ES" sz="2400" dirty="0" err="1">
                <a:highlight>
                  <a:srgbClr val="00FF00"/>
                </a:highlight>
              </a:rPr>
              <a:t>have</a:t>
            </a:r>
            <a:r>
              <a:rPr lang="es-ES" sz="2400" dirty="0">
                <a:highlight>
                  <a:srgbClr val="00FF00"/>
                </a:highlight>
              </a:rPr>
              <a:t> </a:t>
            </a:r>
            <a:r>
              <a:rPr lang="es-ES" sz="2400" dirty="0" err="1">
                <a:highlight>
                  <a:srgbClr val="FF0000"/>
                </a:highlight>
              </a:rPr>
              <a:t>it</a:t>
            </a:r>
            <a:r>
              <a:rPr lang="es-ES" sz="2400" dirty="0"/>
              <a:t> </a:t>
            </a:r>
            <a:r>
              <a:rPr lang="es-ES" sz="2400" dirty="0" err="1">
                <a:highlight>
                  <a:srgbClr val="00FFFF"/>
                </a:highlight>
              </a:rPr>
              <a:t>fixed</a:t>
            </a:r>
            <a:r>
              <a:rPr lang="es-ES" sz="2400" dirty="0"/>
              <a:t> (</a:t>
            </a:r>
            <a:r>
              <a:rPr lang="es-ES" sz="2400" dirty="0" err="1"/>
              <a:t>by</a:t>
            </a:r>
            <a:r>
              <a:rPr lang="es-ES" sz="2400" dirty="0"/>
              <a:t> a </a:t>
            </a:r>
            <a:r>
              <a:rPr lang="es-ES" sz="2400" dirty="0" err="1"/>
              <a:t>technician</a:t>
            </a:r>
            <a:r>
              <a:rPr lang="es-ES" sz="2400" dirty="0"/>
              <a:t>) </a:t>
            </a:r>
            <a:r>
              <a:rPr lang="es-ES" sz="2400" dirty="0" err="1"/>
              <a:t>next</a:t>
            </a:r>
            <a:r>
              <a:rPr lang="es-ES" sz="2400" dirty="0"/>
              <a:t> </a:t>
            </a:r>
            <a:r>
              <a:rPr lang="es-ES" sz="2400" dirty="0" err="1"/>
              <a:t>week</a:t>
            </a:r>
            <a:r>
              <a:rPr lang="es-ES" sz="2400" dirty="0"/>
              <a:t>.</a:t>
            </a:r>
            <a:br>
              <a:rPr lang="es-ES" sz="2400" dirty="0"/>
            </a:br>
            <a:r>
              <a:rPr lang="es-ES" sz="2400" dirty="0"/>
              <a:t> </a:t>
            </a:r>
            <a:br>
              <a:rPr lang="es-ES" sz="2400" dirty="0"/>
            </a:br>
            <a:r>
              <a:rPr lang="es-ES" sz="2400" dirty="0"/>
              <a:t>* </a:t>
            </a:r>
            <a:r>
              <a:rPr lang="es-ES" sz="2400" dirty="0" err="1"/>
              <a:t>My</a:t>
            </a:r>
            <a:r>
              <a:rPr lang="es-ES" sz="2400" dirty="0"/>
              <a:t> </a:t>
            </a:r>
            <a:r>
              <a:rPr lang="es-ES" sz="2400" dirty="0" err="1"/>
              <a:t>hair</a:t>
            </a:r>
            <a:r>
              <a:rPr lang="es-ES" sz="2400" dirty="0"/>
              <a:t> </a:t>
            </a:r>
            <a:r>
              <a:rPr lang="es-ES" sz="2400" dirty="0" err="1"/>
              <a:t>is</a:t>
            </a:r>
            <a:r>
              <a:rPr lang="es-ES" sz="2400" dirty="0"/>
              <a:t> </a:t>
            </a:r>
            <a:r>
              <a:rPr lang="es-ES" sz="2400" dirty="0" err="1"/>
              <a:t>too</a:t>
            </a:r>
            <a:r>
              <a:rPr lang="es-ES" sz="2400" dirty="0"/>
              <a:t> </a:t>
            </a:r>
            <a:r>
              <a:rPr lang="es-ES" sz="2400" dirty="0" err="1"/>
              <a:t>long</a:t>
            </a:r>
            <a:r>
              <a:rPr lang="es-ES" sz="2400" dirty="0"/>
              <a:t>. </a:t>
            </a:r>
            <a:r>
              <a:rPr lang="es-ES" sz="2400" dirty="0">
                <a:highlight>
                  <a:srgbClr val="00FFFF"/>
                </a:highlight>
              </a:rPr>
              <a:t>I</a:t>
            </a:r>
            <a:r>
              <a:rPr lang="es-ES" sz="2400" dirty="0"/>
              <a:t> </a:t>
            </a:r>
            <a:r>
              <a:rPr lang="es-ES" sz="2400" dirty="0" err="1">
                <a:highlight>
                  <a:srgbClr val="00FF00"/>
                </a:highlight>
              </a:rPr>
              <a:t>will</a:t>
            </a:r>
            <a:r>
              <a:rPr lang="es-ES" sz="2400" dirty="0">
                <a:highlight>
                  <a:srgbClr val="00FF00"/>
                </a:highlight>
              </a:rPr>
              <a:t> </a:t>
            </a:r>
            <a:r>
              <a:rPr lang="es-ES" sz="2400" dirty="0" err="1">
                <a:highlight>
                  <a:srgbClr val="00FF00"/>
                </a:highlight>
              </a:rPr>
              <a:t>get</a:t>
            </a:r>
            <a:r>
              <a:rPr lang="es-ES" sz="2400" dirty="0">
                <a:highlight>
                  <a:srgbClr val="00FF00"/>
                </a:highlight>
              </a:rPr>
              <a:t> </a:t>
            </a:r>
            <a:r>
              <a:rPr lang="es-ES" sz="2400" dirty="0" err="1">
                <a:highlight>
                  <a:srgbClr val="FF00FF"/>
                </a:highlight>
              </a:rPr>
              <a:t>it</a:t>
            </a:r>
            <a:r>
              <a:rPr lang="es-ES" sz="2400" dirty="0"/>
              <a:t> </a:t>
            </a:r>
            <a:r>
              <a:rPr lang="es-ES" sz="2400" dirty="0" err="1">
                <a:highlight>
                  <a:srgbClr val="00FFFF"/>
                </a:highlight>
              </a:rPr>
              <a:t>cut</a:t>
            </a:r>
            <a:r>
              <a:rPr lang="es-ES" sz="2400" dirty="0"/>
              <a:t> </a:t>
            </a:r>
            <a:r>
              <a:rPr lang="es-ES" sz="2400" dirty="0" err="1"/>
              <a:t>tomorrow</a:t>
            </a:r>
            <a:r>
              <a:rPr lang="es-ES" sz="2400" dirty="0"/>
              <a:t>.</a:t>
            </a:r>
            <a:br>
              <a:rPr lang="es-ES" sz="2400" dirty="0"/>
            </a:br>
            <a:br>
              <a:rPr lang="es-ES" sz="2400" dirty="0"/>
            </a:br>
            <a:r>
              <a:rPr lang="es-ES" sz="2400" dirty="0"/>
              <a:t>Peter </a:t>
            </a:r>
            <a:r>
              <a:rPr lang="es-ES" sz="2400" dirty="0" err="1"/>
              <a:t>usually</a:t>
            </a:r>
            <a:r>
              <a:rPr lang="es-ES" sz="2400" dirty="0"/>
              <a:t> </a:t>
            </a:r>
            <a:r>
              <a:rPr lang="es-ES" sz="2400" dirty="0">
                <a:highlight>
                  <a:srgbClr val="00FF00"/>
                </a:highlight>
              </a:rPr>
              <a:t>has</a:t>
            </a:r>
            <a:r>
              <a:rPr lang="es-ES" sz="2400" dirty="0"/>
              <a:t> </a:t>
            </a:r>
            <a:r>
              <a:rPr lang="es-ES" sz="2400" dirty="0" err="1">
                <a:highlight>
                  <a:srgbClr val="FF00FF"/>
                </a:highlight>
              </a:rPr>
              <a:t>his</a:t>
            </a:r>
            <a:r>
              <a:rPr lang="es-ES" sz="2400" dirty="0">
                <a:highlight>
                  <a:srgbClr val="FF00FF"/>
                </a:highlight>
              </a:rPr>
              <a:t> </a:t>
            </a:r>
            <a:r>
              <a:rPr lang="es-ES" sz="2400" dirty="0" err="1">
                <a:highlight>
                  <a:srgbClr val="FF00FF"/>
                </a:highlight>
              </a:rPr>
              <a:t>hair</a:t>
            </a:r>
            <a:r>
              <a:rPr lang="es-ES" sz="2400" dirty="0"/>
              <a:t> </a:t>
            </a:r>
            <a:r>
              <a:rPr lang="es-ES" sz="2400" dirty="0" err="1">
                <a:highlight>
                  <a:srgbClr val="00FF00"/>
                </a:highlight>
              </a:rPr>
              <a:t>cut</a:t>
            </a:r>
            <a:r>
              <a:rPr lang="es-ES" sz="2400" dirty="0"/>
              <a:t> at </a:t>
            </a:r>
            <a:r>
              <a:rPr lang="es-ES" sz="2400" dirty="0" err="1">
                <a:highlight>
                  <a:srgbClr val="FFFF00"/>
                </a:highlight>
              </a:rPr>
              <a:t>Linda´s</a:t>
            </a:r>
            <a:r>
              <a:rPr lang="es-ES" sz="2400" dirty="0">
                <a:highlight>
                  <a:srgbClr val="FFFF00"/>
                </a:highlight>
              </a:rPr>
              <a:t> </a:t>
            </a:r>
            <a:r>
              <a:rPr lang="es-ES" sz="2400" dirty="0" err="1">
                <a:highlight>
                  <a:srgbClr val="FFFF00"/>
                </a:highlight>
              </a:rPr>
              <a:t>Beauty</a:t>
            </a:r>
            <a:r>
              <a:rPr lang="es-ES" sz="2400" dirty="0">
                <a:highlight>
                  <a:srgbClr val="FFFF00"/>
                </a:highlight>
              </a:rPr>
              <a:t> </a:t>
            </a:r>
            <a:r>
              <a:rPr lang="es-ES" sz="2400" dirty="0" err="1">
                <a:highlight>
                  <a:srgbClr val="FFFF00"/>
                </a:highlight>
              </a:rPr>
              <a:t>Salon</a:t>
            </a:r>
            <a:r>
              <a:rPr lang="es-ES" sz="2400" dirty="0"/>
              <a:t>.</a:t>
            </a:r>
            <a:br>
              <a:rPr lang="es-ES" sz="2400" dirty="0"/>
            </a:br>
            <a:br>
              <a:rPr lang="es-ES" sz="4000" dirty="0"/>
            </a:br>
            <a:r>
              <a:rPr lang="es-ES" sz="2400" dirty="0" err="1"/>
              <a:t>My</a:t>
            </a:r>
            <a:r>
              <a:rPr lang="es-ES" sz="2400" dirty="0"/>
              <a:t> </a:t>
            </a:r>
            <a:r>
              <a:rPr lang="es-ES" sz="2400" dirty="0" err="1"/>
              <a:t>washing</a:t>
            </a:r>
            <a:r>
              <a:rPr lang="es-ES" sz="2400" dirty="0"/>
              <a:t> machine </a:t>
            </a:r>
            <a:r>
              <a:rPr lang="es-ES" sz="2400" dirty="0" err="1"/>
              <a:t>is</a:t>
            </a:r>
            <a:r>
              <a:rPr lang="es-ES" sz="2400" dirty="0"/>
              <a:t> </a:t>
            </a:r>
            <a:r>
              <a:rPr lang="es-ES" sz="2400" dirty="0" err="1"/>
              <a:t>damaged</a:t>
            </a:r>
            <a:r>
              <a:rPr lang="es-ES" sz="2400" dirty="0"/>
              <a:t>. </a:t>
            </a:r>
            <a:r>
              <a:rPr lang="es-ES" sz="2400" dirty="0" err="1"/>
              <a:t>My</a:t>
            </a:r>
            <a:r>
              <a:rPr lang="es-ES" sz="2400" dirty="0"/>
              <a:t> </a:t>
            </a:r>
            <a:r>
              <a:rPr lang="es-ES" sz="2400" dirty="0" err="1"/>
              <a:t>mother</a:t>
            </a:r>
            <a:r>
              <a:rPr lang="es-ES" sz="2400" dirty="0"/>
              <a:t> </a:t>
            </a:r>
            <a:r>
              <a:rPr lang="es-ES" sz="2400" dirty="0" err="1">
                <a:highlight>
                  <a:srgbClr val="FF00FF"/>
                </a:highlight>
              </a:rPr>
              <a:t>is</a:t>
            </a:r>
            <a:r>
              <a:rPr lang="es-ES" sz="2400" dirty="0">
                <a:highlight>
                  <a:srgbClr val="FF00FF"/>
                </a:highlight>
              </a:rPr>
              <a:t> </a:t>
            </a:r>
            <a:r>
              <a:rPr lang="es-ES" sz="2400" dirty="0" err="1">
                <a:highlight>
                  <a:srgbClr val="FF00FF"/>
                </a:highlight>
              </a:rPr>
              <a:t>getting</a:t>
            </a:r>
            <a:r>
              <a:rPr lang="es-ES" sz="2400" dirty="0">
                <a:highlight>
                  <a:srgbClr val="FF00FF"/>
                </a:highlight>
              </a:rPr>
              <a:t> </a:t>
            </a:r>
            <a:r>
              <a:rPr lang="es-ES" sz="2400" dirty="0" err="1"/>
              <a:t>it</a:t>
            </a:r>
            <a:r>
              <a:rPr lang="es-ES" sz="2400" dirty="0"/>
              <a:t> </a:t>
            </a:r>
            <a:r>
              <a:rPr lang="es-ES" sz="2400" dirty="0" err="1"/>
              <a:t>repaired</a:t>
            </a:r>
            <a:r>
              <a:rPr lang="es-ES" sz="2400" dirty="0"/>
              <a:t> </a:t>
            </a:r>
            <a:r>
              <a:rPr lang="es-ES" sz="2400" dirty="0" err="1">
                <a:highlight>
                  <a:srgbClr val="FF00FF"/>
                </a:highlight>
              </a:rPr>
              <a:t>tomorrow</a:t>
            </a:r>
            <a:r>
              <a:rPr lang="es-ES" sz="2400" dirty="0">
                <a:highlight>
                  <a:srgbClr val="FF00FF"/>
                </a:highlight>
              </a:rPr>
              <a:t>.</a:t>
            </a:r>
            <a:br>
              <a:rPr lang="es-ES" sz="2400" dirty="0">
                <a:highlight>
                  <a:srgbClr val="FF00FF"/>
                </a:highlight>
              </a:rPr>
            </a:br>
            <a:br>
              <a:rPr lang="es-ES" sz="2400" dirty="0">
                <a:highlight>
                  <a:srgbClr val="FF00FF"/>
                </a:highlight>
              </a:rPr>
            </a:br>
            <a:r>
              <a:rPr lang="es-ES" sz="2400" dirty="0" err="1"/>
              <a:t>My</a:t>
            </a:r>
            <a:r>
              <a:rPr lang="es-ES" sz="2400" dirty="0"/>
              <a:t> car </a:t>
            </a:r>
            <a:r>
              <a:rPr lang="es-ES" sz="2400" dirty="0" err="1"/>
              <a:t>was</a:t>
            </a:r>
            <a:r>
              <a:rPr lang="es-ES" sz="2400" dirty="0"/>
              <a:t> </a:t>
            </a:r>
            <a:r>
              <a:rPr lang="es-ES" sz="2400" dirty="0" err="1"/>
              <a:t>dirty</a:t>
            </a:r>
            <a:r>
              <a:rPr lang="es-ES" sz="2400" dirty="0"/>
              <a:t>. </a:t>
            </a:r>
            <a:r>
              <a:rPr lang="es-ES" sz="2400" dirty="0" err="1"/>
              <a:t>My</a:t>
            </a:r>
            <a:r>
              <a:rPr lang="es-ES" sz="2400" dirty="0"/>
              <a:t> </a:t>
            </a:r>
            <a:r>
              <a:rPr lang="es-ES" sz="2400" dirty="0" err="1"/>
              <a:t>sister</a:t>
            </a:r>
            <a:r>
              <a:rPr lang="es-ES" sz="2400" dirty="0"/>
              <a:t> </a:t>
            </a:r>
            <a:r>
              <a:rPr lang="es-ES" sz="2400" dirty="0" err="1"/>
              <a:t>got</a:t>
            </a:r>
            <a:r>
              <a:rPr lang="es-ES" sz="2400" dirty="0"/>
              <a:t> </a:t>
            </a:r>
            <a:r>
              <a:rPr lang="es-ES" sz="2400" dirty="0" err="1"/>
              <a:t>it</a:t>
            </a:r>
            <a:r>
              <a:rPr lang="es-ES" sz="2400" dirty="0"/>
              <a:t> </a:t>
            </a:r>
            <a:r>
              <a:rPr lang="es-ES" sz="2400" dirty="0" err="1"/>
              <a:t>washed</a:t>
            </a:r>
            <a:r>
              <a:rPr lang="es-ES" sz="2400" dirty="0"/>
              <a:t> </a:t>
            </a:r>
            <a:r>
              <a:rPr lang="es-ES" sz="2400" dirty="0" err="1"/>
              <a:t>this</a:t>
            </a:r>
            <a:r>
              <a:rPr lang="es-ES" sz="2400" dirty="0"/>
              <a:t> </a:t>
            </a:r>
            <a:r>
              <a:rPr lang="es-ES" sz="2400" dirty="0" err="1"/>
              <a:t>afternoon</a:t>
            </a:r>
            <a:r>
              <a:rPr lang="es-ES" sz="2400" dirty="0"/>
              <a:t>. </a:t>
            </a:r>
            <a:endParaRPr lang="es-EC" sz="2400" dirty="0"/>
          </a:p>
        </p:txBody>
      </p:sp>
    </p:spTree>
    <p:extLst>
      <p:ext uri="{BB962C8B-B14F-4D97-AF65-F5344CB8AC3E}">
        <p14:creationId xmlns:p14="http://schemas.microsoft.com/office/powerpoint/2010/main" val="386219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3999" y="1122362"/>
            <a:ext cx="9480605" cy="5334097"/>
          </a:xfrm>
        </p:spPr>
        <p:txBody>
          <a:bodyPr>
            <a:normAutofit/>
          </a:bodyPr>
          <a:lstStyle/>
          <a:p>
            <a:r>
              <a:rPr lang="es-ES" sz="2400" dirty="0" err="1"/>
              <a:t>Structure</a:t>
            </a:r>
            <a:r>
              <a:rPr lang="es-ES" sz="2400" dirty="0"/>
              <a:t>: </a:t>
            </a:r>
            <a:r>
              <a:rPr lang="es-ES" sz="2400" dirty="0">
                <a:highlight>
                  <a:srgbClr val="FF00FF"/>
                </a:highlight>
              </a:rPr>
              <a:t>SUBJECT + HAVE/GET + OBJECT + PAST PARTICIPLE (VERB) </a:t>
            </a:r>
            <a:br>
              <a:rPr lang="es-ES" sz="2400" dirty="0">
                <a:highlight>
                  <a:srgbClr val="FF00FF"/>
                </a:highlight>
              </a:rPr>
            </a:br>
            <a:br>
              <a:rPr lang="es-ES" sz="2400" dirty="0">
                <a:highlight>
                  <a:srgbClr val="FF00FF"/>
                </a:highlight>
              </a:rPr>
            </a:br>
            <a:br>
              <a:rPr lang="es-ES" sz="2400" dirty="0">
                <a:highlight>
                  <a:srgbClr val="FF00FF"/>
                </a:highlight>
              </a:rPr>
            </a:br>
            <a:r>
              <a:rPr lang="es-ES" sz="2400" dirty="0">
                <a:highlight>
                  <a:srgbClr val="FF00FF"/>
                </a:highlight>
              </a:rPr>
              <a:t>MY FATHER</a:t>
            </a:r>
            <a:r>
              <a:rPr lang="es-ES" sz="2400" dirty="0"/>
              <a:t> </a:t>
            </a:r>
            <a:r>
              <a:rPr lang="es-ES" sz="2400" dirty="0">
                <a:highlight>
                  <a:srgbClr val="FF0000"/>
                </a:highlight>
              </a:rPr>
              <a:t>HAD</a:t>
            </a:r>
            <a:r>
              <a:rPr lang="es-ES" sz="2400" dirty="0"/>
              <a:t> </a:t>
            </a:r>
            <a:r>
              <a:rPr lang="es-ES" sz="2400" dirty="0">
                <a:highlight>
                  <a:srgbClr val="FFFF00"/>
                </a:highlight>
              </a:rPr>
              <a:t>THE DOOR LOCK </a:t>
            </a:r>
            <a:r>
              <a:rPr lang="es-ES" sz="2400" dirty="0">
                <a:highlight>
                  <a:srgbClr val="00FFFF"/>
                </a:highlight>
              </a:rPr>
              <a:t>CHANGED.</a:t>
            </a:r>
            <a:br>
              <a:rPr lang="es-ES" sz="2400" dirty="0"/>
            </a:br>
            <a:br>
              <a:rPr lang="es-ES" sz="2400" dirty="0">
                <a:highlight>
                  <a:srgbClr val="00FF00"/>
                </a:highlight>
              </a:rPr>
            </a:br>
            <a:r>
              <a:rPr lang="es-ES" sz="2400" dirty="0">
                <a:highlight>
                  <a:srgbClr val="00FFFF"/>
                </a:highlight>
              </a:rPr>
              <a:t>Rita </a:t>
            </a:r>
            <a:r>
              <a:rPr lang="es-ES" sz="2400" dirty="0" err="1">
                <a:highlight>
                  <a:srgbClr val="00FF00"/>
                </a:highlight>
              </a:rPr>
              <a:t>had</a:t>
            </a:r>
            <a:r>
              <a:rPr lang="es-ES" sz="2400" dirty="0">
                <a:highlight>
                  <a:srgbClr val="00FF00"/>
                </a:highlight>
              </a:rPr>
              <a:t> </a:t>
            </a:r>
            <a:r>
              <a:rPr lang="es-ES" sz="2400" dirty="0" err="1">
                <a:highlight>
                  <a:srgbClr val="FF00FF"/>
                </a:highlight>
              </a:rPr>
              <a:t>her</a:t>
            </a:r>
            <a:r>
              <a:rPr lang="es-ES" sz="2400" dirty="0">
                <a:highlight>
                  <a:srgbClr val="FF00FF"/>
                </a:highlight>
              </a:rPr>
              <a:t> </a:t>
            </a:r>
            <a:r>
              <a:rPr lang="es-ES" sz="2400" dirty="0" err="1">
                <a:highlight>
                  <a:srgbClr val="FF00FF"/>
                </a:highlight>
              </a:rPr>
              <a:t>cellphone</a:t>
            </a:r>
            <a:r>
              <a:rPr lang="es-ES" sz="2400" dirty="0">
                <a:highlight>
                  <a:srgbClr val="FF00FF"/>
                </a:highlight>
              </a:rPr>
              <a:t> </a:t>
            </a:r>
            <a:r>
              <a:rPr lang="es-ES" sz="2400" dirty="0" err="1">
                <a:highlight>
                  <a:srgbClr val="FF00FF"/>
                </a:highlight>
              </a:rPr>
              <a:t>battery</a:t>
            </a:r>
            <a:r>
              <a:rPr lang="es-ES" sz="2400" dirty="0">
                <a:highlight>
                  <a:srgbClr val="FF00FF"/>
                </a:highlight>
              </a:rPr>
              <a:t> </a:t>
            </a:r>
            <a:r>
              <a:rPr lang="es-ES" sz="2400" dirty="0" err="1">
                <a:highlight>
                  <a:srgbClr val="00FF00"/>
                </a:highlight>
              </a:rPr>
              <a:t>replaced</a:t>
            </a:r>
            <a:r>
              <a:rPr lang="es-ES" sz="2400" dirty="0">
                <a:highlight>
                  <a:srgbClr val="00FF00"/>
                </a:highlight>
              </a:rPr>
              <a:t> </a:t>
            </a:r>
            <a:r>
              <a:rPr lang="es-ES" sz="2400" dirty="0" err="1">
                <a:highlight>
                  <a:srgbClr val="FFFF00"/>
                </a:highlight>
              </a:rPr>
              <a:t>last</a:t>
            </a:r>
            <a:r>
              <a:rPr lang="es-ES" sz="2400" dirty="0">
                <a:highlight>
                  <a:srgbClr val="FFFF00"/>
                </a:highlight>
              </a:rPr>
              <a:t> </a:t>
            </a:r>
            <a:r>
              <a:rPr lang="es-ES" sz="2400" dirty="0" err="1">
                <a:highlight>
                  <a:srgbClr val="FFFF00"/>
                </a:highlight>
              </a:rPr>
              <a:t>week</a:t>
            </a:r>
            <a:r>
              <a:rPr lang="es-ES" sz="2400" dirty="0">
                <a:highlight>
                  <a:srgbClr val="00FF00"/>
                </a:highlight>
              </a:rPr>
              <a:t>. </a:t>
            </a:r>
            <a:br>
              <a:rPr lang="es-ES" sz="2400" dirty="0">
                <a:highlight>
                  <a:srgbClr val="00FF00"/>
                </a:highlight>
              </a:rPr>
            </a:br>
            <a:br>
              <a:rPr lang="es-ES" sz="2400" dirty="0">
                <a:highlight>
                  <a:srgbClr val="00FF00"/>
                </a:highlight>
              </a:rPr>
            </a:br>
            <a:r>
              <a:rPr lang="es-ES" sz="2400" dirty="0"/>
              <a:t>Mary </a:t>
            </a:r>
            <a:r>
              <a:rPr lang="es-ES" sz="2400" dirty="0" err="1">
                <a:highlight>
                  <a:srgbClr val="FF0000"/>
                </a:highlight>
              </a:rPr>
              <a:t>is</a:t>
            </a:r>
            <a:r>
              <a:rPr lang="es-ES" sz="2400" dirty="0">
                <a:highlight>
                  <a:srgbClr val="FF0000"/>
                </a:highlight>
              </a:rPr>
              <a:t> </a:t>
            </a:r>
            <a:r>
              <a:rPr lang="es-ES" sz="2400" dirty="0" err="1">
                <a:highlight>
                  <a:srgbClr val="FF0000"/>
                </a:highlight>
              </a:rPr>
              <a:t>getting</a:t>
            </a:r>
            <a:r>
              <a:rPr lang="es-ES" sz="2400" dirty="0">
                <a:highlight>
                  <a:srgbClr val="FF0000"/>
                </a:highlight>
              </a:rPr>
              <a:t> </a:t>
            </a:r>
            <a:r>
              <a:rPr lang="es-ES" sz="2400" dirty="0" err="1">
                <a:highlight>
                  <a:srgbClr val="00FF00"/>
                </a:highlight>
              </a:rPr>
              <a:t>her</a:t>
            </a:r>
            <a:r>
              <a:rPr lang="es-ES" sz="2400" dirty="0">
                <a:highlight>
                  <a:srgbClr val="00FF00"/>
                </a:highlight>
              </a:rPr>
              <a:t> </a:t>
            </a:r>
            <a:r>
              <a:rPr lang="es-ES" sz="2400" dirty="0" err="1">
                <a:highlight>
                  <a:srgbClr val="00FF00"/>
                </a:highlight>
              </a:rPr>
              <a:t>washing</a:t>
            </a:r>
            <a:r>
              <a:rPr lang="es-ES" sz="2400" dirty="0">
                <a:highlight>
                  <a:srgbClr val="00FF00"/>
                </a:highlight>
              </a:rPr>
              <a:t> machine </a:t>
            </a:r>
            <a:r>
              <a:rPr lang="es-ES" sz="2400" dirty="0" err="1">
                <a:highlight>
                  <a:srgbClr val="FF00FF"/>
                </a:highlight>
              </a:rPr>
              <a:t>fixed</a:t>
            </a:r>
            <a:r>
              <a:rPr lang="es-ES" sz="2400" dirty="0"/>
              <a:t> </a:t>
            </a:r>
            <a:r>
              <a:rPr lang="es-ES" sz="2400" dirty="0" err="1"/>
              <a:t>by</a:t>
            </a:r>
            <a:r>
              <a:rPr lang="es-ES" sz="2400" dirty="0"/>
              <a:t> a </a:t>
            </a:r>
            <a:r>
              <a:rPr lang="es-ES" sz="2400" dirty="0" err="1"/>
              <a:t>technician</a:t>
            </a:r>
            <a:r>
              <a:rPr lang="es-ES" sz="2400" dirty="0"/>
              <a:t> </a:t>
            </a:r>
            <a:r>
              <a:rPr lang="es-ES" sz="2400" dirty="0" err="1"/>
              <a:t>now</a:t>
            </a:r>
            <a:r>
              <a:rPr lang="es-ES" sz="2400" dirty="0"/>
              <a:t>.</a:t>
            </a:r>
            <a:br>
              <a:rPr lang="es-ES" sz="2400" dirty="0"/>
            </a:br>
            <a:br>
              <a:rPr lang="es-ES" sz="2400" dirty="0"/>
            </a:br>
            <a:r>
              <a:rPr lang="es-ES" sz="2400" dirty="0" err="1"/>
              <a:t>I</a:t>
            </a:r>
            <a:r>
              <a:rPr lang="es-ES" sz="2400" dirty="0" err="1">
                <a:highlight>
                  <a:srgbClr val="FF0000"/>
                </a:highlight>
              </a:rPr>
              <a:t>will</a:t>
            </a:r>
            <a:r>
              <a:rPr lang="es-ES" sz="2400" dirty="0"/>
              <a:t> </a:t>
            </a:r>
            <a:r>
              <a:rPr lang="es-ES" sz="2400" dirty="0" err="1">
                <a:highlight>
                  <a:srgbClr val="FF0000"/>
                </a:highlight>
              </a:rPr>
              <a:t>have</a:t>
            </a:r>
            <a:r>
              <a:rPr lang="es-ES" sz="2400" dirty="0"/>
              <a:t> </a:t>
            </a:r>
            <a:r>
              <a:rPr lang="es-ES" sz="2400" dirty="0" err="1">
                <a:highlight>
                  <a:srgbClr val="00FF00"/>
                </a:highlight>
              </a:rPr>
              <a:t>my</a:t>
            </a:r>
            <a:r>
              <a:rPr lang="es-ES" sz="2400" dirty="0">
                <a:highlight>
                  <a:srgbClr val="00FF00"/>
                </a:highlight>
              </a:rPr>
              <a:t> </a:t>
            </a:r>
            <a:r>
              <a:rPr lang="es-ES" sz="2400" dirty="0" err="1">
                <a:highlight>
                  <a:srgbClr val="00FF00"/>
                </a:highlight>
              </a:rPr>
              <a:t>jacket</a:t>
            </a:r>
            <a:r>
              <a:rPr lang="es-ES" sz="2400" dirty="0">
                <a:highlight>
                  <a:srgbClr val="00FF00"/>
                </a:highlight>
              </a:rPr>
              <a:t> </a:t>
            </a:r>
            <a:r>
              <a:rPr lang="es-ES" sz="2400" dirty="0" err="1">
                <a:highlight>
                  <a:srgbClr val="00FFFF"/>
                </a:highlight>
              </a:rPr>
              <a:t>dry-cleaned</a:t>
            </a:r>
            <a:r>
              <a:rPr lang="es-ES" sz="2400" dirty="0"/>
              <a:t> </a:t>
            </a:r>
            <a:r>
              <a:rPr lang="es-ES" sz="2400" dirty="0">
                <a:highlight>
                  <a:srgbClr val="FF0000"/>
                </a:highlight>
              </a:rPr>
              <a:t>at </a:t>
            </a:r>
            <a:r>
              <a:rPr lang="es-ES" sz="2400" dirty="0" err="1">
                <a:highlight>
                  <a:srgbClr val="FF0000"/>
                </a:highlight>
              </a:rPr>
              <a:t>Martinizing</a:t>
            </a:r>
            <a:r>
              <a:rPr lang="es-ES" sz="2400" dirty="0">
                <a:highlight>
                  <a:srgbClr val="FF0000"/>
                </a:highlight>
              </a:rPr>
              <a:t> </a:t>
            </a:r>
            <a:r>
              <a:rPr lang="es-ES" sz="2400" dirty="0" err="1"/>
              <a:t>this</a:t>
            </a:r>
            <a:r>
              <a:rPr lang="es-ES" sz="2400" dirty="0"/>
              <a:t> </a:t>
            </a:r>
            <a:r>
              <a:rPr lang="es-ES" sz="2400" dirty="0" err="1"/>
              <a:t>weekend</a:t>
            </a:r>
            <a:r>
              <a:rPr lang="es-ES" sz="2400" dirty="0"/>
              <a:t>.</a:t>
            </a:r>
            <a:br>
              <a:rPr lang="es-ES" sz="2400" dirty="0"/>
            </a:br>
            <a:br>
              <a:rPr lang="es-ES" sz="2400" dirty="0"/>
            </a:br>
            <a:br>
              <a:rPr lang="es-ES" sz="2400" dirty="0"/>
            </a:br>
            <a:endParaRPr lang="es-EC" sz="2400" dirty="0"/>
          </a:p>
        </p:txBody>
      </p:sp>
    </p:spTree>
    <p:extLst>
      <p:ext uri="{BB962C8B-B14F-4D97-AF65-F5344CB8AC3E}">
        <p14:creationId xmlns:p14="http://schemas.microsoft.com/office/powerpoint/2010/main" val="299041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3999" y="1122362"/>
            <a:ext cx="9480605" cy="5334097"/>
          </a:xfrm>
        </p:spPr>
        <p:txBody>
          <a:bodyPr>
            <a:normAutofit fontScale="90000"/>
          </a:bodyPr>
          <a:lstStyle/>
          <a:p>
            <a:r>
              <a:rPr lang="es-ES" sz="2400" dirty="0" err="1"/>
              <a:t>Structure</a:t>
            </a:r>
            <a:r>
              <a:rPr lang="es-ES" sz="2400" dirty="0"/>
              <a:t>: </a:t>
            </a:r>
            <a:r>
              <a:rPr lang="es-ES" sz="2400" dirty="0">
                <a:highlight>
                  <a:srgbClr val="FF00FF"/>
                </a:highlight>
              </a:rPr>
              <a:t>SUBJECT + HAVE/GET + OBJECT + PAST PARTICIPLE (VERB) </a:t>
            </a:r>
            <a:br>
              <a:rPr lang="es-ES" sz="2400" dirty="0">
                <a:highlight>
                  <a:srgbClr val="FF00FF"/>
                </a:highlight>
              </a:rPr>
            </a:br>
            <a:br>
              <a:rPr lang="es-ES" sz="2400" dirty="0">
                <a:highlight>
                  <a:srgbClr val="FF00FF"/>
                </a:highlight>
              </a:rPr>
            </a:br>
            <a:r>
              <a:rPr lang="es-ES" sz="2400" dirty="0">
                <a:highlight>
                  <a:srgbClr val="FF00FF"/>
                </a:highlight>
              </a:rPr>
              <a:t>1.</a:t>
            </a:r>
            <a:r>
              <a:rPr lang="es-ES" sz="2400" dirty="0"/>
              <a:t>Melissa </a:t>
            </a:r>
            <a:r>
              <a:rPr lang="es-ES" sz="2400" dirty="0" err="1"/>
              <a:t>is</a:t>
            </a:r>
            <a:r>
              <a:rPr lang="es-ES" sz="2400" dirty="0"/>
              <a:t> </a:t>
            </a:r>
            <a:r>
              <a:rPr lang="es-ES" sz="2400" dirty="0" err="1"/>
              <a:t>having</a:t>
            </a:r>
            <a:r>
              <a:rPr lang="es-ES" sz="2400" dirty="0"/>
              <a:t> </a:t>
            </a:r>
            <a:r>
              <a:rPr lang="es-ES" sz="2400" dirty="0" err="1">
                <a:highlight>
                  <a:srgbClr val="00FF00"/>
                </a:highlight>
              </a:rPr>
              <a:t>her</a:t>
            </a:r>
            <a:r>
              <a:rPr lang="es-ES" sz="2400" dirty="0">
                <a:highlight>
                  <a:srgbClr val="00FF00"/>
                </a:highlight>
              </a:rPr>
              <a:t> </a:t>
            </a:r>
            <a:r>
              <a:rPr lang="es-ES" sz="2400" dirty="0" err="1">
                <a:highlight>
                  <a:srgbClr val="00FF00"/>
                </a:highlight>
              </a:rPr>
              <a:t>shoes</a:t>
            </a:r>
            <a:r>
              <a:rPr lang="es-ES" sz="2400" dirty="0">
                <a:highlight>
                  <a:srgbClr val="00FF00"/>
                </a:highlight>
              </a:rPr>
              <a:t> </a:t>
            </a:r>
            <a:r>
              <a:rPr lang="es-ES" sz="2400" dirty="0" err="1"/>
              <a:t>shined</a:t>
            </a:r>
            <a:r>
              <a:rPr lang="es-ES" sz="2400" dirty="0"/>
              <a:t>.</a:t>
            </a:r>
            <a:br>
              <a:rPr lang="es-ES" sz="2400" dirty="0">
                <a:highlight>
                  <a:srgbClr val="00FF00"/>
                </a:highlight>
              </a:rPr>
            </a:br>
            <a:br>
              <a:rPr lang="es-ES" sz="2400" dirty="0">
                <a:highlight>
                  <a:srgbClr val="00FF00"/>
                </a:highlight>
              </a:rPr>
            </a:br>
            <a:r>
              <a:rPr lang="es-ES" sz="2400" dirty="0" err="1"/>
              <a:t>She</a:t>
            </a:r>
            <a:r>
              <a:rPr lang="es-ES" sz="2400" dirty="0"/>
              <a:t> </a:t>
            </a:r>
            <a:r>
              <a:rPr lang="es-ES" sz="2400" dirty="0" err="1"/>
              <a:t>is</a:t>
            </a:r>
            <a:r>
              <a:rPr lang="es-ES" sz="2400" dirty="0"/>
              <a:t> </a:t>
            </a:r>
            <a:r>
              <a:rPr lang="es-ES" sz="2400" dirty="0" err="1"/>
              <a:t>having</a:t>
            </a:r>
            <a:r>
              <a:rPr lang="es-ES" sz="2400" dirty="0"/>
              <a:t> </a:t>
            </a:r>
            <a:r>
              <a:rPr lang="es-ES" sz="2400" dirty="0" err="1">
                <a:highlight>
                  <a:srgbClr val="FF0000"/>
                </a:highlight>
              </a:rPr>
              <a:t>them</a:t>
            </a:r>
            <a:r>
              <a:rPr lang="es-ES" sz="2400" dirty="0"/>
              <a:t> </a:t>
            </a:r>
            <a:r>
              <a:rPr lang="es-ES" sz="2400" dirty="0" err="1"/>
              <a:t>shined</a:t>
            </a:r>
            <a:r>
              <a:rPr lang="es-ES" sz="2400" dirty="0"/>
              <a:t>.</a:t>
            </a:r>
            <a:br>
              <a:rPr lang="es-ES" sz="2400" dirty="0">
                <a:highlight>
                  <a:srgbClr val="00FF00"/>
                </a:highlight>
              </a:rPr>
            </a:br>
            <a:br>
              <a:rPr lang="es-ES" sz="2400" dirty="0">
                <a:highlight>
                  <a:srgbClr val="00FF00"/>
                </a:highlight>
              </a:rPr>
            </a:br>
            <a:br>
              <a:rPr lang="es-ES" sz="2400" dirty="0">
                <a:highlight>
                  <a:srgbClr val="00FF00"/>
                </a:highlight>
              </a:rPr>
            </a:br>
            <a:r>
              <a:rPr lang="es-ES" sz="2400" dirty="0"/>
              <a:t>2. </a:t>
            </a:r>
            <a:r>
              <a:rPr lang="es-ES" sz="2400" dirty="0" err="1"/>
              <a:t>My</a:t>
            </a:r>
            <a:r>
              <a:rPr lang="es-ES" sz="2400" dirty="0"/>
              <a:t> </a:t>
            </a:r>
            <a:r>
              <a:rPr lang="es-ES" sz="2400" dirty="0" err="1"/>
              <a:t>parents</a:t>
            </a:r>
            <a:r>
              <a:rPr lang="es-ES" sz="2400" dirty="0"/>
              <a:t> </a:t>
            </a:r>
            <a:r>
              <a:rPr lang="es-ES" sz="2400" dirty="0" err="1"/>
              <a:t>got</a:t>
            </a:r>
            <a:r>
              <a:rPr lang="es-ES" sz="2400" dirty="0"/>
              <a:t> </a:t>
            </a:r>
            <a:r>
              <a:rPr lang="es-ES" sz="2400" dirty="0" err="1">
                <a:highlight>
                  <a:srgbClr val="00FF00"/>
                </a:highlight>
              </a:rPr>
              <a:t>their</a:t>
            </a:r>
            <a:r>
              <a:rPr lang="es-ES" sz="2400" dirty="0">
                <a:highlight>
                  <a:srgbClr val="00FF00"/>
                </a:highlight>
              </a:rPr>
              <a:t> car </a:t>
            </a:r>
            <a:r>
              <a:rPr lang="es-ES" sz="2400" dirty="0" err="1"/>
              <a:t>serviced</a:t>
            </a:r>
            <a:r>
              <a:rPr lang="es-ES" sz="2400" dirty="0"/>
              <a:t>.</a:t>
            </a:r>
            <a:br>
              <a:rPr lang="es-ES" sz="2400" dirty="0"/>
            </a:br>
            <a:br>
              <a:rPr lang="es-ES" sz="2400" dirty="0"/>
            </a:br>
            <a:r>
              <a:rPr lang="es-ES" sz="2400" dirty="0" err="1"/>
              <a:t>They</a:t>
            </a:r>
            <a:r>
              <a:rPr lang="es-ES" sz="2400" dirty="0"/>
              <a:t> </a:t>
            </a:r>
            <a:r>
              <a:rPr lang="es-ES" sz="2400" dirty="0" err="1"/>
              <a:t>got</a:t>
            </a:r>
            <a:r>
              <a:rPr lang="es-ES" sz="2400" dirty="0"/>
              <a:t> </a:t>
            </a:r>
            <a:r>
              <a:rPr lang="es-ES" sz="2400" dirty="0" err="1">
                <a:highlight>
                  <a:srgbClr val="FF0000"/>
                </a:highlight>
              </a:rPr>
              <a:t>it</a:t>
            </a:r>
            <a:r>
              <a:rPr lang="es-ES" sz="2400" dirty="0"/>
              <a:t> </a:t>
            </a:r>
            <a:r>
              <a:rPr lang="es-ES" sz="2400" dirty="0" err="1"/>
              <a:t>serviced</a:t>
            </a:r>
            <a:r>
              <a:rPr lang="es-ES" sz="2400" dirty="0"/>
              <a:t>.</a:t>
            </a:r>
            <a:br>
              <a:rPr lang="es-ES" sz="2400" dirty="0">
                <a:highlight>
                  <a:srgbClr val="00FF00"/>
                </a:highlight>
              </a:rPr>
            </a:br>
            <a:br>
              <a:rPr lang="es-ES" sz="2400" dirty="0">
                <a:highlight>
                  <a:srgbClr val="00FF00"/>
                </a:highlight>
              </a:rPr>
            </a:br>
            <a:r>
              <a:rPr lang="es-ES" sz="2400" dirty="0"/>
              <a:t>3. Emilio </a:t>
            </a:r>
            <a:r>
              <a:rPr lang="es-ES" sz="2400" dirty="0" err="1"/>
              <a:t>had</a:t>
            </a:r>
            <a:r>
              <a:rPr lang="es-ES" sz="2400" dirty="0"/>
              <a:t> </a:t>
            </a:r>
            <a:r>
              <a:rPr lang="es-ES" sz="2400" dirty="0" err="1">
                <a:highlight>
                  <a:srgbClr val="FF0000"/>
                </a:highlight>
              </a:rPr>
              <a:t>his</a:t>
            </a:r>
            <a:r>
              <a:rPr lang="es-ES" sz="2400" dirty="0">
                <a:highlight>
                  <a:srgbClr val="FF0000"/>
                </a:highlight>
              </a:rPr>
              <a:t> TV </a:t>
            </a:r>
            <a:r>
              <a:rPr lang="es-ES" sz="2400" dirty="0" err="1"/>
              <a:t>repaired</a:t>
            </a:r>
            <a:r>
              <a:rPr lang="es-ES" sz="2400" dirty="0"/>
              <a:t>. </a:t>
            </a:r>
            <a:br>
              <a:rPr lang="es-ES" sz="2400" dirty="0">
                <a:highlight>
                  <a:srgbClr val="00FF00"/>
                </a:highlight>
              </a:rPr>
            </a:br>
            <a:br>
              <a:rPr lang="es-ES" sz="2400" dirty="0">
                <a:highlight>
                  <a:srgbClr val="00FF00"/>
                </a:highlight>
              </a:rPr>
            </a:br>
            <a:r>
              <a:rPr lang="es-ES" sz="2400" dirty="0"/>
              <a:t>He </a:t>
            </a:r>
            <a:r>
              <a:rPr lang="es-ES" sz="2400" dirty="0" err="1"/>
              <a:t>had</a:t>
            </a:r>
            <a:r>
              <a:rPr lang="es-ES" sz="2400" dirty="0"/>
              <a:t> </a:t>
            </a:r>
            <a:r>
              <a:rPr lang="es-ES" sz="2400" dirty="0" err="1">
                <a:highlight>
                  <a:srgbClr val="FF0000"/>
                </a:highlight>
              </a:rPr>
              <a:t>it</a:t>
            </a:r>
            <a:r>
              <a:rPr lang="es-ES" sz="2400" dirty="0">
                <a:highlight>
                  <a:srgbClr val="FF0000"/>
                </a:highlight>
              </a:rPr>
              <a:t> </a:t>
            </a:r>
            <a:r>
              <a:rPr lang="es-ES" sz="2400" dirty="0" err="1"/>
              <a:t>repaired</a:t>
            </a:r>
            <a:r>
              <a:rPr lang="es-ES" sz="2400" dirty="0"/>
              <a:t>.</a:t>
            </a:r>
            <a:br>
              <a:rPr lang="es-ES" sz="2400" dirty="0">
                <a:highlight>
                  <a:srgbClr val="00FF00"/>
                </a:highlight>
              </a:rPr>
            </a:br>
            <a:br>
              <a:rPr lang="es-ES" sz="2400" dirty="0">
                <a:highlight>
                  <a:srgbClr val="00FF00"/>
                </a:highlight>
              </a:rPr>
            </a:br>
            <a:br>
              <a:rPr lang="es-ES" sz="2400" dirty="0"/>
            </a:br>
            <a:r>
              <a:rPr lang="es-ES" sz="2400" dirty="0"/>
              <a:t>4</a:t>
            </a:r>
            <a:r>
              <a:rPr lang="es-ES" sz="2400" dirty="0">
                <a:highlight>
                  <a:srgbClr val="FFFF00"/>
                </a:highlight>
              </a:rPr>
              <a:t>. </a:t>
            </a:r>
            <a:r>
              <a:rPr lang="es-ES" sz="2400" dirty="0" err="1">
                <a:highlight>
                  <a:srgbClr val="FFFF00"/>
                </a:highlight>
              </a:rPr>
              <a:t>My</a:t>
            </a:r>
            <a:r>
              <a:rPr lang="es-ES" sz="2400" dirty="0">
                <a:highlight>
                  <a:srgbClr val="FFFF00"/>
                </a:highlight>
              </a:rPr>
              <a:t> </a:t>
            </a:r>
            <a:r>
              <a:rPr lang="es-ES" sz="2400" dirty="0" err="1">
                <a:highlight>
                  <a:srgbClr val="FFFF00"/>
                </a:highlight>
              </a:rPr>
              <a:t>phone</a:t>
            </a:r>
            <a:r>
              <a:rPr lang="es-ES" sz="2400" dirty="0">
                <a:highlight>
                  <a:srgbClr val="FFFF00"/>
                </a:highlight>
              </a:rPr>
              <a:t> </a:t>
            </a:r>
            <a:r>
              <a:rPr lang="es-ES" sz="2400" dirty="0" err="1"/>
              <a:t>is</a:t>
            </a:r>
            <a:r>
              <a:rPr lang="es-ES" sz="2400" dirty="0"/>
              <a:t> </a:t>
            </a:r>
            <a:r>
              <a:rPr lang="es-ES" sz="2400" dirty="0" err="1"/>
              <a:t>cracked</a:t>
            </a:r>
            <a:r>
              <a:rPr lang="es-ES" sz="2400" dirty="0"/>
              <a:t>. I </a:t>
            </a:r>
            <a:r>
              <a:rPr lang="es-ES" sz="2400" dirty="0" err="1"/>
              <a:t>need</a:t>
            </a:r>
            <a:r>
              <a:rPr lang="es-ES" sz="2400" dirty="0"/>
              <a:t> </a:t>
            </a:r>
            <a:r>
              <a:rPr lang="es-ES" sz="2400" dirty="0" err="1"/>
              <a:t>to</a:t>
            </a:r>
            <a:r>
              <a:rPr lang="es-ES" sz="2400" dirty="0"/>
              <a:t> </a:t>
            </a:r>
            <a:r>
              <a:rPr lang="es-ES" sz="2400" dirty="0" err="1"/>
              <a:t>have</a:t>
            </a:r>
            <a:r>
              <a:rPr lang="es-ES" sz="2400" dirty="0"/>
              <a:t> </a:t>
            </a:r>
            <a:r>
              <a:rPr lang="es-ES" sz="2400" dirty="0" err="1">
                <a:highlight>
                  <a:srgbClr val="FFFF00"/>
                </a:highlight>
              </a:rPr>
              <a:t>it</a:t>
            </a:r>
            <a:r>
              <a:rPr lang="es-ES" sz="2400" dirty="0"/>
              <a:t> </a:t>
            </a:r>
            <a:r>
              <a:rPr lang="es-ES" sz="2400" dirty="0" err="1"/>
              <a:t>fixed</a:t>
            </a:r>
            <a:r>
              <a:rPr lang="es-ES" sz="2400" dirty="0"/>
              <a:t>.</a:t>
            </a:r>
            <a:br>
              <a:rPr lang="es-ES" sz="2400" dirty="0"/>
            </a:br>
            <a:endParaRPr lang="es-EC" sz="2400" dirty="0"/>
          </a:p>
        </p:txBody>
      </p:sp>
    </p:spTree>
    <p:extLst>
      <p:ext uri="{BB962C8B-B14F-4D97-AF65-F5344CB8AC3E}">
        <p14:creationId xmlns:p14="http://schemas.microsoft.com/office/powerpoint/2010/main" val="411505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C5B5F-3AAA-4487-B021-0B31B4C542B1}"/>
              </a:ext>
            </a:extLst>
          </p:cNvPr>
          <p:cNvSpPr>
            <a:spLocks noGrp="1"/>
          </p:cNvSpPr>
          <p:nvPr>
            <p:ph type="ctrTitle"/>
          </p:nvPr>
        </p:nvSpPr>
        <p:spPr>
          <a:xfrm>
            <a:off x="1524000" y="373711"/>
            <a:ext cx="9144000" cy="1685677"/>
          </a:xfrm>
        </p:spPr>
        <p:txBody>
          <a:bodyPr>
            <a:normAutofit fontScale="90000"/>
          </a:bodyPr>
          <a:lstStyle/>
          <a:p>
            <a:r>
              <a:rPr lang="es-ES" sz="3200" dirty="0">
                <a:highlight>
                  <a:srgbClr val="00FFFF"/>
                </a:highlight>
              </a:rPr>
              <a:t>STRUCTURE</a:t>
            </a:r>
            <a:br>
              <a:rPr lang="es-ES" dirty="0">
                <a:highlight>
                  <a:srgbClr val="00FF00"/>
                </a:highlight>
              </a:rPr>
            </a:br>
            <a:r>
              <a:rPr lang="en-US" sz="3600" b="1" dirty="0"/>
              <a:t>Subject + have/get + object + past participle</a:t>
            </a:r>
            <a:br>
              <a:rPr lang="es-EC" dirty="0">
                <a:highlight>
                  <a:srgbClr val="FFFF00"/>
                </a:highlight>
              </a:rPr>
            </a:br>
            <a:endParaRPr lang="es-EC" dirty="0"/>
          </a:p>
        </p:txBody>
      </p:sp>
      <p:sp>
        <p:nvSpPr>
          <p:cNvPr id="5" name="Subtítulo 4">
            <a:extLst>
              <a:ext uri="{FF2B5EF4-FFF2-40B4-BE49-F238E27FC236}">
                <a16:creationId xmlns:a16="http://schemas.microsoft.com/office/drawing/2014/main" id="{4A6388B4-88D3-4137-8A89-A4257F55F733}"/>
              </a:ext>
            </a:extLst>
          </p:cNvPr>
          <p:cNvSpPr>
            <a:spLocks noGrp="1"/>
          </p:cNvSpPr>
          <p:nvPr>
            <p:ph type="subTitle" idx="1"/>
          </p:nvPr>
        </p:nvSpPr>
        <p:spPr>
          <a:xfrm>
            <a:off x="1706880" y="2250219"/>
            <a:ext cx="9144000" cy="4234070"/>
          </a:xfrm>
        </p:spPr>
        <p:txBody>
          <a:bodyPr/>
          <a:lstStyle/>
          <a:p>
            <a:endParaRPr lang="es-EC" dirty="0"/>
          </a:p>
        </p:txBody>
      </p:sp>
      <p:pic>
        <p:nvPicPr>
          <p:cNvPr id="7" name="Imagen 6">
            <a:extLst>
              <a:ext uri="{FF2B5EF4-FFF2-40B4-BE49-F238E27FC236}">
                <a16:creationId xmlns:a16="http://schemas.microsoft.com/office/drawing/2014/main" id="{B49208CA-71BE-48B9-B103-8EE4803D9962}"/>
              </a:ext>
            </a:extLst>
          </p:cNvPr>
          <p:cNvPicPr>
            <a:picLocks noChangeAspect="1"/>
          </p:cNvPicPr>
          <p:nvPr/>
        </p:nvPicPr>
        <p:blipFill rotWithShape="1">
          <a:blip r:embed="rId2"/>
          <a:srcRect b="23372"/>
          <a:stretch/>
        </p:blipFill>
        <p:spPr>
          <a:xfrm>
            <a:off x="1868557" y="2250219"/>
            <a:ext cx="8523798" cy="4224750"/>
          </a:xfrm>
          <a:prstGeom prst="rect">
            <a:avLst/>
          </a:prstGeom>
        </p:spPr>
      </p:pic>
    </p:spTree>
    <p:extLst>
      <p:ext uri="{BB962C8B-B14F-4D97-AF65-F5344CB8AC3E}">
        <p14:creationId xmlns:p14="http://schemas.microsoft.com/office/powerpoint/2010/main" val="87622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47B6-881F-448B-8009-9EB917DBCD54}"/>
              </a:ext>
            </a:extLst>
          </p:cNvPr>
          <p:cNvSpPr>
            <a:spLocks noGrp="1"/>
          </p:cNvSpPr>
          <p:nvPr>
            <p:ph type="ctrTitle"/>
          </p:nvPr>
        </p:nvSpPr>
        <p:spPr>
          <a:xfrm>
            <a:off x="1524000" y="373711"/>
            <a:ext cx="9144000" cy="3136252"/>
          </a:xfrm>
        </p:spPr>
        <p:txBody>
          <a:bodyPr>
            <a:normAutofit fontScale="90000"/>
          </a:bodyPr>
          <a:lstStyle/>
          <a:p>
            <a:r>
              <a:rPr lang="es-ES" dirty="0">
                <a:highlight>
                  <a:srgbClr val="00FFFF"/>
                </a:highlight>
              </a:rPr>
              <a:t>CAUSATIVE GET</a:t>
            </a:r>
            <a:r>
              <a:rPr lang="es-ES" dirty="0"/>
              <a:t>                             </a:t>
            </a:r>
            <a:r>
              <a:rPr lang="es-ES" dirty="0" err="1"/>
              <a:t>Is</a:t>
            </a:r>
            <a:r>
              <a:rPr lang="es-ES" dirty="0"/>
              <a:t> </a:t>
            </a:r>
            <a:r>
              <a:rPr lang="es-ES" dirty="0" err="1"/>
              <a:t>used</a:t>
            </a:r>
            <a:r>
              <a:rPr lang="es-ES" dirty="0"/>
              <a:t> </a:t>
            </a:r>
            <a:r>
              <a:rPr lang="es-ES" dirty="0" err="1"/>
              <a:t>to</a:t>
            </a:r>
            <a:r>
              <a:rPr lang="es-ES" dirty="0"/>
              <a:t> persuade, </a:t>
            </a:r>
            <a:r>
              <a:rPr lang="es-ES" dirty="0" err="1"/>
              <a:t>convince</a:t>
            </a:r>
            <a:r>
              <a:rPr lang="es-ES" dirty="0"/>
              <a:t>/</a:t>
            </a:r>
            <a:r>
              <a:rPr lang="es-ES" dirty="0" err="1"/>
              <a:t>encourage</a:t>
            </a:r>
            <a:r>
              <a:rPr lang="es-ES" dirty="0"/>
              <a:t> </a:t>
            </a:r>
            <a:r>
              <a:rPr lang="es-ES" dirty="0" err="1"/>
              <a:t>someone</a:t>
            </a:r>
            <a:r>
              <a:rPr lang="es-ES" dirty="0"/>
              <a:t> </a:t>
            </a:r>
            <a:r>
              <a:rPr lang="es-ES" dirty="0" err="1"/>
              <a:t>to</a:t>
            </a:r>
            <a:r>
              <a:rPr lang="es-ES" dirty="0"/>
              <a:t> do </a:t>
            </a:r>
            <a:r>
              <a:rPr lang="es-ES" dirty="0" err="1"/>
              <a:t>something</a:t>
            </a:r>
            <a:r>
              <a:rPr lang="es-ES" dirty="0"/>
              <a:t> </a:t>
            </a:r>
            <a:endParaRPr lang="es-EC" dirty="0"/>
          </a:p>
        </p:txBody>
      </p:sp>
      <p:sp>
        <p:nvSpPr>
          <p:cNvPr id="3" name="Subtítulo 2">
            <a:extLst>
              <a:ext uri="{FF2B5EF4-FFF2-40B4-BE49-F238E27FC236}">
                <a16:creationId xmlns:a16="http://schemas.microsoft.com/office/drawing/2014/main" id="{2901019D-D239-4AFB-82F5-6AFC0494B868}"/>
              </a:ext>
            </a:extLst>
          </p:cNvPr>
          <p:cNvSpPr>
            <a:spLocks noGrp="1"/>
          </p:cNvSpPr>
          <p:nvPr>
            <p:ph type="subTitle" idx="1"/>
          </p:nvPr>
        </p:nvSpPr>
        <p:spPr/>
        <p:txBody>
          <a:bodyPr/>
          <a:lstStyle/>
          <a:p>
            <a:r>
              <a:rPr lang="es-ES" dirty="0">
                <a:highlight>
                  <a:srgbClr val="FFFF00"/>
                </a:highlight>
              </a:rPr>
              <a:t>STRUCTURE</a:t>
            </a:r>
          </a:p>
          <a:p>
            <a:endParaRPr lang="es-ES" dirty="0"/>
          </a:p>
          <a:p>
            <a:r>
              <a:rPr lang="es-ES" dirty="0">
                <a:highlight>
                  <a:srgbClr val="00FF00"/>
                </a:highlight>
              </a:rPr>
              <a:t>GET  + OBJECT + INFINITIVE </a:t>
            </a:r>
            <a:endParaRPr lang="es-EC" dirty="0">
              <a:highlight>
                <a:srgbClr val="00FF00"/>
              </a:highlight>
            </a:endParaRPr>
          </a:p>
        </p:txBody>
      </p:sp>
    </p:spTree>
    <p:extLst>
      <p:ext uri="{BB962C8B-B14F-4D97-AF65-F5344CB8AC3E}">
        <p14:creationId xmlns:p14="http://schemas.microsoft.com/office/powerpoint/2010/main" val="277246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A7A6D88-4C44-42F7-9C7D-A7A53993DF27}"/>
              </a:ext>
            </a:extLst>
          </p:cNvPr>
          <p:cNvSpPr>
            <a:spLocks noGrp="1"/>
          </p:cNvSpPr>
          <p:nvPr>
            <p:ph type="subTitle" idx="1"/>
          </p:nvPr>
        </p:nvSpPr>
        <p:spPr>
          <a:xfrm>
            <a:off x="1524000" y="707666"/>
            <a:ext cx="9144000" cy="4550134"/>
          </a:xfrm>
        </p:spPr>
        <p:txBody>
          <a:bodyPr>
            <a:normAutofit fontScale="92500" lnSpcReduction="20000"/>
          </a:bodyPr>
          <a:lstStyle/>
          <a:p>
            <a:endParaRPr lang="es-ES" dirty="0"/>
          </a:p>
          <a:p>
            <a:pPr marL="457200" indent="-457200">
              <a:buAutoNum type="arabicPeriod"/>
            </a:pPr>
            <a:r>
              <a:rPr lang="es-ES" dirty="0"/>
              <a:t>I </a:t>
            </a:r>
            <a:r>
              <a:rPr lang="es-ES" dirty="0" err="1"/>
              <a:t>usually</a:t>
            </a:r>
            <a:r>
              <a:rPr lang="es-ES" dirty="0"/>
              <a:t> </a:t>
            </a:r>
            <a:r>
              <a:rPr lang="es-ES" dirty="0" err="1">
                <a:highlight>
                  <a:srgbClr val="00FF00"/>
                </a:highlight>
              </a:rPr>
              <a:t>get</a:t>
            </a:r>
            <a:r>
              <a:rPr lang="es-ES" dirty="0"/>
              <a:t> </a:t>
            </a:r>
            <a:r>
              <a:rPr lang="es-ES" dirty="0" err="1">
                <a:highlight>
                  <a:srgbClr val="00FFFF"/>
                </a:highlight>
              </a:rPr>
              <a:t>my</a:t>
            </a:r>
            <a:r>
              <a:rPr lang="es-ES" dirty="0">
                <a:highlight>
                  <a:srgbClr val="00FFFF"/>
                </a:highlight>
              </a:rPr>
              <a:t> </a:t>
            </a:r>
            <a:r>
              <a:rPr lang="es-ES" dirty="0" err="1">
                <a:highlight>
                  <a:srgbClr val="00FFFF"/>
                </a:highlight>
              </a:rPr>
              <a:t>sister</a:t>
            </a:r>
            <a:r>
              <a:rPr lang="es-ES" dirty="0">
                <a:highlight>
                  <a:srgbClr val="00FFFF"/>
                </a:highlight>
              </a:rPr>
              <a:t> </a:t>
            </a:r>
            <a:r>
              <a:rPr lang="es-ES" dirty="0" err="1">
                <a:highlight>
                  <a:srgbClr val="FF00FF"/>
                </a:highlight>
              </a:rPr>
              <a:t>to</a:t>
            </a:r>
            <a:r>
              <a:rPr lang="es-ES" dirty="0">
                <a:highlight>
                  <a:srgbClr val="FF00FF"/>
                </a:highlight>
              </a:rPr>
              <a:t> </a:t>
            </a:r>
            <a:r>
              <a:rPr lang="es-ES" dirty="0" err="1">
                <a:highlight>
                  <a:srgbClr val="FF00FF"/>
                </a:highlight>
              </a:rPr>
              <a:t>wash</a:t>
            </a:r>
            <a:r>
              <a:rPr lang="es-ES" dirty="0">
                <a:highlight>
                  <a:srgbClr val="FF00FF"/>
                </a:highlight>
              </a:rPr>
              <a:t> </a:t>
            </a:r>
            <a:r>
              <a:rPr lang="es-ES" dirty="0"/>
              <a:t>the </a:t>
            </a:r>
            <a:r>
              <a:rPr lang="es-ES" dirty="0" err="1"/>
              <a:t>dishes</a:t>
            </a:r>
            <a:r>
              <a:rPr lang="es-ES" dirty="0"/>
              <a:t>. </a:t>
            </a:r>
          </a:p>
          <a:p>
            <a:r>
              <a:rPr lang="es-ES" dirty="0"/>
              <a:t>GET + OBJECT + INFINITIVE</a:t>
            </a:r>
          </a:p>
          <a:p>
            <a:endParaRPr lang="es-ES" dirty="0"/>
          </a:p>
          <a:p>
            <a:r>
              <a:rPr lang="es-ES" dirty="0"/>
              <a:t>(I </a:t>
            </a:r>
            <a:r>
              <a:rPr lang="es-ES" dirty="0" err="1"/>
              <a:t>usually</a:t>
            </a:r>
            <a:r>
              <a:rPr lang="es-ES" dirty="0"/>
              <a:t> </a:t>
            </a:r>
            <a:r>
              <a:rPr lang="es-ES" dirty="0" err="1">
                <a:highlight>
                  <a:srgbClr val="FF0000"/>
                </a:highlight>
              </a:rPr>
              <a:t>convince</a:t>
            </a:r>
            <a:r>
              <a:rPr lang="es-ES" dirty="0"/>
              <a:t> </a:t>
            </a:r>
            <a:r>
              <a:rPr lang="es-ES" dirty="0" err="1"/>
              <a:t>her</a:t>
            </a:r>
            <a:r>
              <a:rPr lang="es-ES" dirty="0"/>
              <a:t> </a:t>
            </a:r>
            <a:r>
              <a:rPr lang="es-ES" dirty="0" err="1"/>
              <a:t>to</a:t>
            </a:r>
            <a:r>
              <a:rPr lang="es-ES" dirty="0"/>
              <a:t> do the </a:t>
            </a:r>
            <a:r>
              <a:rPr lang="es-ES" dirty="0" err="1"/>
              <a:t>dishes</a:t>
            </a:r>
            <a:r>
              <a:rPr lang="es-ES" dirty="0"/>
              <a:t>)</a:t>
            </a:r>
          </a:p>
          <a:p>
            <a:r>
              <a:rPr lang="es-ES" dirty="0"/>
              <a:t>I </a:t>
            </a:r>
            <a:r>
              <a:rPr lang="es-ES" dirty="0" err="1"/>
              <a:t>usually</a:t>
            </a:r>
            <a:r>
              <a:rPr lang="es-ES" dirty="0"/>
              <a:t> persuade </a:t>
            </a:r>
            <a:r>
              <a:rPr lang="es-ES" dirty="0" err="1"/>
              <a:t>my</a:t>
            </a:r>
            <a:r>
              <a:rPr lang="es-ES" dirty="0"/>
              <a:t> </a:t>
            </a:r>
            <a:r>
              <a:rPr lang="es-ES" dirty="0" err="1"/>
              <a:t>sister</a:t>
            </a:r>
            <a:r>
              <a:rPr lang="es-ES" dirty="0"/>
              <a:t> </a:t>
            </a:r>
            <a:r>
              <a:rPr lang="es-ES" dirty="0" err="1"/>
              <a:t>to</a:t>
            </a:r>
            <a:r>
              <a:rPr lang="es-ES" dirty="0"/>
              <a:t> do the </a:t>
            </a:r>
            <a:r>
              <a:rPr lang="es-ES" dirty="0" err="1"/>
              <a:t>disshes</a:t>
            </a:r>
            <a:r>
              <a:rPr lang="es-ES" dirty="0"/>
              <a:t>.</a:t>
            </a:r>
          </a:p>
          <a:p>
            <a:endParaRPr lang="es-ES" dirty="0"/>
          </a:p>
          <a:p>
            <a:r>
              <a:rPr lang="es-ES" dirty="0"/>
              <a:t>2. I </a:t>
            </a:r>
            <a:r>
              <a:rPr lang="es-ES" dirty="0" err="1"/>
              <a:t>usually</a:t>
            </a:r>
            <a:r>
              <a:rPr lang="es-ES" dirty="0"/>
              <a:t> </a:t>
            </a:r>
            <a:r>
              <a:rPr lang="es-ES" dirty="0" err="1">
                <a:highlight>
                  <a:srgbClr val="FF00FF"/>
                </a:highlight>
              </a:rPr>
              <a:t>get</a:t>
            </a:r>
            <a:r>
              <a:rPr lang="es-ES" dirty="0"/>
              <a:t> </a:t>
            </a:r>
            <a:r>
              <a:rPr lang="es-ES" dirty="0" err="1">
                <a:highlight>
                  <a:srgbClr val="00FF00"/>
                </a:highlight>
              </a:rPr>
              <a:t>my</a:t>
            </a:r>
            <a:r>
              <a:rPr lang="es-ES" dirty="0">
                <a:highlight>
                  <a:srgbClr val="00FF00"/>
                </a:highlight>
              </a:rPr>
              <a:t> </a:t>
            </a:r>
            <a:r>
              <a:rPr lang="es-ES" dirty="0" err="1">
                <a:highlight>
                  <a:srgbClr val="00FF00"/>
                </a:highlight>
              </a:rPr>
              <a:t>brother</a:t>
            </a:r>
            <a:r>
              <a:rPr lang="es-ES" dirty="0">
                <a:highlight>
                  <a:srgbClr val="00FF00"/>
                </a:highlight>
              </a:rPr>
              <a:t> </a:t>
            </a:r>
            <a:r>
              <a:rPr lang="es-ES" dirty="0" err="1">
                <a:highlight>
                  <a:srgbClr val="0000FF"/>
                </a:highlight>
              </a:rPr>
              <a:t>to</a:t>
            </a:r>
            <a:r>
              <a:rPr lang="es-ES" dirty="0">
                <a:highlight>
                  <a:srgbClr val="0000FF"/>
                </a:highlight>
              </a:rPr>
              <a:t> do </a:t>
            </a:r>
            <a:r>
              <a:rPr lang="es-ES" dirty="0" err="1"/>
              <a:t>my</a:t>
            </a:r>
            <a:r>
              <a:rPr lang="es-ES" dirty="0"/>
              <a:t> </a:t>
            </a:r>
            <a:r>
              <a:rPr lang="es-ES" dirty="0" err="1"/>
              <a:t>homework</a:t>
            </a:r>
            <a:r>
              <a:rPr lang="es-ES" dirty="0"/>
              <a:t>. </a:t>
            </a:r>
          </a:p>
          <a:p>
            <a:r>
              <a:rPr lang="es-ES" dirty="0"/>
              <a:t>I </a:t>
            </a:r>
            <a:r>
              <a:rPr lang="es-ES" dirty="0" err="1"/>
              <a:t>usually</a:t>
            </a:r>
            <a:r>
              <a:rPr lang="es-ES" dirty="0"/>
              <a:t> </a:t>
            </a:r>
            <a:r>
              <a:rPr lang="es-ES" dirty="0" err="1"/>
              <a:t>convince</a:t>
            </a:r>
            <a:r>
              <a:rPr lang="es-ES" dirty="0"/>
              <a:t> HIM </a:t>
            </a:r>
            <a:r>
              <a:rPr lang="es-ES" dirty="0" err="1"/>
              <a:t>to</a:t>
            </a:r>
            <a:r>
              <a:rPr lang="es-ES" dirty="0"/>
              <a:t> do </a:t>
            </a:r>
            <a:r>
              <a:rPr lang="es-ES" dirty="0" err="1"/>
              <a:t>my</a:t>
            </a:r>
            <a:r>
              <a:rPr lang="es-ES" dirty="0"/>
              <a:t> Homework.</a:t>
            </a:r>
          </a:p>
          <a:p>
            <a:endParaRPr lang="es-EC" dirty="0"/>
          </a:p>
          <a:p>
            <a:r>
              <a:rPr lang="es-EC" dirty="0"/>
              <a:t>3. I </a:t>
            </a:r>
            <a:r>
              <a:rPr lang="es-EC" dirty="0" err="1">
                <a:highlight>
                  <a:srgbClr val="FFFF00"/>
                </a:highlight>
              </a:rPr>
              <a:t>got</a:t>
            </a:r>
            <a:r>
              <a:rPr lang="es-EC" dirty="0"/>
              <a:t> </a:t>
            </a:r>
            <a:r>
              <a:rPr lang="es-EC" dirty="0" err="1">
                <a:highlight>
                  <a:srgbClr val="00FF00"/>
                </a:highlight>
              </a:rPr>
              <a:t>my</a:t>
            </a:r>
            <a:r>
              <a:rPr lang="es-EC" dirty="0">
                <a:highlight>
                  <a:srgbClr val="00FF00"/>
                </a:highlight>
              </a:rPr>
              <a:t> </a:t>
            </a:r>
            <a:r>
              <a:rPr lang="es-EC" dirty="0" err="1">
                <a:highlight>
                  <a:srgbClr val="00FF00"/>
                </a:highlight>
              </a:rPr>
              <a:t>siblings</a:t>
            </a:r>
            <a:r>
              <a:rPr lang="es-EC" dirty="0">
                <a:highlight>
                  <a:srgbClr val="00FF00"/>
                </a:highlight>
              </a:rPr>
              <a:t> </a:t>
            </a:r>
            <a:r>
              <a:rPr lang="es-EC" dirty="0" err="1">
                <a:highlight>
                  <a:srgbClr val="FFFF00"/>
                </a:highlight>
              </a:rPr>
              <a:t>to</a:t>
            </a:r>
            <a:r>
              <a:rPr lang="es-EC" dirty="0">
                <a:highlight>
                  <a:srgbClr val="FFFF00"/>
                </a:highlight>
              </a:rPr>
              <a:t> </a:t>
            </a:r>
            <a:r>
              <a:rPr lang="es-EC" dirty="0" err="1">
                <a:highlight>
                  <a:srgbClr val="FFFF00"/>
                </a:highlight>
              </a:rPr>
              <a:t>mop</a:t>
            </a:r>
            <a:r>
              <a:rPr lang="es-EC" dirty="0">
                <a:highlight>
                  <a:srgbClr val="FFFF00"/>
                </a:highlight>
              </a:rPr>
              <a:t> </a:t>
            </a:r>
            <a:r>
              <a:rPr lang="es-EC" dirty="0"/>
              <a:t>the </a:t>
            </a:r>
            <a:r>
              <a:rPr lang="es-EC" dirty="0" err="1"/>
              <a:t>floor</a:t>
            </a:r>
            <a:r>
              <a:rPr lang="es-EC" dirty="0"/>
              <a:t>. </a:t>
            </a:r>
          </a:p>
          <a:p>
            <a:r>
              <a:rPr lang="es-EC" dirty="0"/>
              <a:t>(I </a:t>
            </a:r>
            <a:r>
              <a:rPr lang="es-EC" dirty="0" err="1"/>
              <a:t>persusaded</a:t>
            </a:r>
            <a:r>
              <a:rPr lang="es-EC" dirty="0"/>
              <a:t>/</a:t>
            </a:r>
            <a:r>
              <a:rPr lang="es-EC" dirty="0" err="1"/>
              <a:t>convinced</a:t>
            </a:r>
            <a:r>
              <a:rPr lang="es-EC" dirty="0"/>
              <a:t> </a:t>
            </a:r>
            <a:r>
              <a:rPr lang="es-EC" dirty="0" err="1"/>
              <a:t>them</a:t>
            </a:r>
            <a:r>
              <a:rPr lang="es-EC" dirty="0"/>
              <a:t> </a:t>
            </a:r>
            <a:r>
              <a:rPr lang="es-EC" dirty="0" err="1"/>
              <a:t>to</a:t>
            </a:r>
            <a:r>
              <a:rPr lang="es-EC" dirty="0"/>
              <a:t> </a:t>
            </a:r>
            <a:r>
              <a:rPr lang="es-EC" dirty="0" err="1"/>
              <a:t>mop</a:t>
            </a:r>
            <a:r>
              <a:rPr lang="es-EC" dirty="0"/>
              <a:t> the </a:t>
            </a:r>
            <a:r>
              <a:rPr lang="es-EC" dirty="0" err="1"/>
              <a:t>floor</a:t>
            </a:r>
            <a:r>
              <a:rPr lang="es-EC" dirty="0"/>
              <a:t>) </a:t>
            </a:r>
          </a:p>
        </p:txBody>
      </p:sp>
    </p:spTree>
    <p:extLst>
      <p:ext uri="{BB962C8B-B14F-4D97-AF65-F5344CB8AC3E}">
        <p14:creationId xmlns:p14="http://schemas.microsoft.com/office/powerpoint/2010/main" val="403675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A7A6D88-4C44-42F7-9C7D-A7A53993DF27}"/>
              </a:ext>
            </a:extLst>
          </p:cNvPr>
          <p:cNvSpPr>
            <a:spLocks noGrp="1"/>
          </p:cNvSpPr>
          <p:nvPr>
            <p:ph type="subTitle" idx="1"/>
          </p:nvPr>
        </p:nvSpPr>
        <p:spPr>
          <a:xfrm>
            <a:off x="1524000" y="707666"/>
            <a:ext cx="9144000" cy="4550134"/>
          </a:xfrm>
        </p:spPr>
        <p:txBody>
          <a:bodyPr>
            <a:normAutofit lnSpcReduction="10000"/>
          </a:bodyPr>
          <a:lstStyle/>
          <a:p>
            <a:r>
              <a:rPr lang="es-ES" dirty="0"/>
              <a:t>FUTURE:  </a:t>
            </a:r>
          </a:p>
          <a:p>
            <a:r>
              <a:rPr lang="es-ES" dirty="0"/>
              <a:t>GET + OBJECT + INFINITIVE</a:t>
            </a:r>
          </a:p>
          <a:p>
            <a:r>
              <a:rPr lang="es-ES" dirty="0" err="1"/>
              <a:t>She</a:t>
            </a:r>
            <a:r>
              <a:rPr lang="es-ES" dirty="0"/>
              <a:t> </a:t>
            </a:r>
            <a:r>
              <a:rPr lang="es-ES" dirty="0" err="1">
                <a:highlight>
                  <a:srgbClr val="FF0000"/>
                </a:highlight>
              </a:rPr>
              <a:t>will</a:t>
            </a:r>
            <a:r>
              <a:rPr lang="es-ES" dirty="0">
                <a:highlight>
                  <a:srgbClr val="FF0000"/>
                </a:highlight>
              </a:rPr>
              <a:t> </a:t>
            </a:r>
            <a:r>
              <a:rPr lang="es-ES" dirty="0" err="1">
                <a:highlight>
                  <a:srgbClr val="FF0000"/>
                </a:highlight>
              </a:rPr>
              <a:t>get</a:t>
            </a:r>
            <a:r>
              <a:rPr lang="es-ES" dirty="0">
                <a:highlight>
                  <a:srgbClr val="FF0000"/>
                </a:highlight>
              </a:rPr>
              <a:t> </a:t>
            </a:r>
            <a:r>
              <a:rPr lang="es-ES" dirty="0" err="1">
                <a:highlight>
                  <a:srgbClr val="FFFF00"/>
                </a:highlight>
              </a:rPr>
              <a:t>her</a:t>
            </a:r>
            <a:r>
              <a:rPr lang="es-ES" dirty="0">
                <a:highlight>
                  <a:srgbClr val="FFFF00"/>
                </a:highlight>
              </a:rPr>
              <a:t> </a:t>
            </a:r>
            <a:r>
              <a:rPr lang="es-ES" dirty="0" err="1">
                <a:highlight>
                  <a:srgbClr val="FFFF00"/>
                </a:highlight>
              </a:rPr>
              <a:t>fri</a:t>
            </a:r>
            <a:r>
              <a:rPr lang="es-ES" dirty="0" err="1"/>
              <a:t>end</a:t>
            </a:r>
            <a:r>
              <a:rPr lang="es-ES" dirty="0"/>
              <a:t> </a:t>
            </a:r>
            <a:r>
              <a:rPr lang="es-ES" dirty="0" err="1">
                <a:highlight>
                  <a:srgbClr val="00FF00"/>
                </a:highlight>
              </a:rPr>
              <a:t>to</a:t>
            </a:r>
            <a:r>
              <a:rPr lang="es-ES" dirty="0">
                <a:highlight>
                  <a:srgbClr val="00FF00"/>
                </a:highlight>
              </a:rPr>
              <a:t> </a:t>
            </a:r>
            <a:r>
              <a:rPr lang="es-ES" dirty="0" err="1">
                <a:highlight>
                  <a:srgbClr val="00FF00"/>
                </a:highlight>
              </a:rPr>
              <a:t>study</a:t>
            </a:r>
            <a:r>
              <a:rPr lang="es-ES" dirty="0">
                <a:highlight>
                  <a:srgbClr val="00FF00"/>
                </a:highlight>
              </a:rPr>
              <a:t> </a:t>
            </a:r>
            <a:r>
              <a:rPr lang="es-ES" dirty="0"/>
              <a:t>for the </a:t>
            </a:r>
            <a:r>
              <a:rPr lang="es-ES" dirty="0" err="1"/>
              <a:t>exam</a:t>
            </a:r>
            <a:r>
              <a:rPr lang="es-ES" dirty="0"/>
              <a:t>. </a:t>
            </a:r>
          </a:p>
          <a:p>
            <a:endParaRPr lang="es-ES" dirty="0"/>
          </a:p>
          <a:p>
            <a:endParaRPr lang="es-ES" dirty="0"/>
          </a:p>
          <a:p>
            <a:r>
              <a:rPr lang="es-ES" dirty="0"/>
              <a:t>PAST (MY DAD – MY MOM)</a:t>
            </a:r>
          </a:p>
          <a:p>
            <a:r>
              <a:rPr lang="es-ES" dirty="0" err="1"/>
              <a:t>My</a:t>
            </a:r>
            <a:r>
              <a:rPr lang="es-ES" dirty="0"/>
              <a:t> dad </a:t>
            </a:r>
            <a:r>
              <a:rPr lang="es-ES" dirty="0" err="1">
                <a:highlight>
                  <a:srgbClr val="00FF00"/>
                </a:highlight>
              </a:rPr>
              <a:t>got</a:t>
            </a:r>
            <a:r>
              <a:rPr lang="es-ES" dirty="0"/>
              <a:t> </a:t>
            </a:r>
            <a:r>
              <a:rPr lang="es-ES" dirty="0" err="1"/>
              <a:t>my</a:t>
            </a:r>
            <a:r>
              <a:rPr lang="es-ES" dirty="0"/>
              <a:t> </a:t>
            </a:r>
            <a:r>
              <a:rPr lang="es-ES" dirty="0" err="1"/>
              <a:t>mom</a:t>
            </a:r>
            <a:r>
              <a:rPr lang="es-ES" dirty="0"/>
              <a:t> </a:t>
            </a:r>
            <a:r>
              <a:rPr lang="es-ES" dirty="0" err="1">
                <a:highlight>
                  <a:srgbClr val="00FFFF"/>
                </a:highlight>
              </a:rPr>
              <a:t>to</a:t>
            </a:r>
            <a:r>
              <a:rPr lang="es-ES" dirty="0">
                <a:highlight>
                  <a:srgbClr val="00FFFF"/>
                </a:highlight>
              </a:rPr>
              <a:t> prepare </a:t>
            </a:r>
            <a:r>
              <a:rPr lang="es-ES" dirty="0"/>
              <a:t>pasta for </a:t>
            </a:r>
            <a:r>
              <a:rPr lang="es-ES" dirty="0" err="1"/>
              <a:t>dinner</a:t>
            </a:r>
            <a:r>
              <a:rPr lang="es-ES" dirty="0"/>
              <a:t> </a:t>
            </a:r>
            <a:r>
              <a:rPr lang="es-ES" dirty="0" err="1"/>
              <a:t>last</a:t>
            </a:r>
            <a:r>
              <a:rPr lang="es-ES" dirty="0"/>
              <a:t> </a:t>
            </a:r>
            <a:r>
              <a:rPr lang="es-ES" dirty="0" err="1"/>
              <a:t>weekend</a:t>
            </a:r>
            <a:r>
              <a:rPr lang="es-ES" dirty="0"/>
              <a:t>.</a:t>
            </a:r>
          </a:p>
          <a:p>
            <a:endParaRPr lang="es-EC" dirty="0"/>
          </a:p>
          <a:p>
            <a:r>
              <a:rPr lang="es-EC" dirty="0"/>
              <a:t>PRESENT  (I – BEST FRIEND)</a:t>
            </a:r>
          </a:p>
          <a:p>
            <a:r>
              <a:rPr lang="es-EC" dirty="0"/>
              <a:t>I </a:t>
            </a:r>
            <a:r>
              <a:rPr lang="es-EC" dirty="0" err="1"/>
              <a:t>get</a:t>
            </a:r>
            <a:r>
              <a:rPr lang="es-EC" dirty="0"/>
              <a:t> </a:t>
            </a:r>
            <a:r>
              <a:rPr lang="es-EC" dirty="0" err="1">
                <a:highlight>
                  <a:srgbClr val="00FFFF"/>
                </a:highlight>
              </a:rPr>
              <a:t>my</a:t>
            </a:r>
            <a:r>
              <a:rPr lang="es-EC" dirty="0">
                <a:highlight>
                  <a:srgbClr val="00FFFF"/>
                </a:highlight>
              </a:rPr>
              <a:t> </a:t>
            </a:r>
            <a:r>
              <a:rPr lang="es-EC" dirty="0" err="1">
                <a:highlight>
                  <a:srgbClr val="00FFFF"/>
                </a:highlight>
              </a:rPr>
              <a:t>best</a:t>
            </a:r>
            <a:r>
              <a:rPr lang="es-EC" dirty="0">
                <a:highlight>
                  <a:srgbClr val="00FFFF"/>
                </a:highlight>
              </a:rPr>
              <a:t> </a:t>
            </a:r>
            <a:r>
              <a:rPr lang="es-EC" dirty="0" err="1">
                <a:highlight>
                  <a:srgbClr val="00FFFF"/>
                </a:highlight>
              </a:rPr>
              <a:t>frie</a:t>
            </a:r>
            <a:r>
              <a:rPr lang="es-EC" dirty="0" err="1"/>
              <a:t>nd</a:t>
            </a:r>
            <a:r>
              <a:rPr lang="es-EC" dirty="0"/>
              <a:t> </a:t>
            </a:r>
            <a:r>
              <a:rPr lang="es-EC" dirty="0" err="1">
                <a:highlight>
                  <a:srgbClr val="00FF00"/>
                </a:highlight>
              </a:rPr>
              <a:t>to</a:t>
            </a:r>
            <a:r>
              <a:rPr lang="es-EC" dirty="0">
                <a:highlight>
                  <a:srgbClr val="00FF00"/>
                </a:highlight>
              </a:rPr>
              <a:t> </a:t>
            </a:r>
            <a:r>
              <a:rPr lang="es-EC" dirty="0" err="1">
                <a:highlight>
                  <a:srgbClr val="00FF00"/>
                </a:highlight>
              </a:rPr>
              <a:t>help</a:t>
            </a:r>
            <a:r>
              <a:rPr lang="es-EC" dirty="0">
                <a:highlight>
                  <a:srgbClr val="00FF00"/>
                </a:highlight>
              </a:rPr>
              <a:t> </a:t>
            </a:r>
            <a:r>
              <a:rPr lang="es-EC" dirty="0">
                <a:highlight>
                  <a:srgbClr val="00FFFF"/>
                </a:highlight>
              </a:rPr>
              <a:t>me</a:t>
            </a:r>
            <a:r>
              <a:rPr lang="es-EC" dirty="0"/>
              <a:t> </a:t>
            </a:r>
            <a:r>
              <a:rPr lang="es-EC" dirty="0" err="1"/>
              <a:t>with</a:t>
            </a:r>
            <a:r>
              <a:rPr lang="es-EC" dirty="0"/>
              <a:t> </a:t>
            </a:r>
            <a:r>
              <a:rPr lang="es-EC" dirty="0" err="1"/>
              <a:t>my</a:t>
            </a:r>
            <a:r>
              <a:rPr lang="es-EC" dirty="0"/>
              <a:t>  </a:t>
            </a:r>
            <a:r>
              <a:rPr lang="es-EC" dirty="0" err="1"/>
              <a:t>mathematics</a:t>
            </a:r>
            <a:r>
              <a:rPr lang="es-EC" dirty="0"/>
              <a:t> </a:t>
            </a:r>
            <a:r>
              <a:rPr lang="es-EC" dirty="0" err="1"/>
              <a:t>homework</a:t>
            </a:r>
            <a:r>
              <a:rPr lang="es-EC" dirty="0"/>
              <a:t> </a:t>
            </a:r>
            <a:r>
              <a:rPr lang="es-EC" dirty="0" err="1"/>
              <a:t>every</a:t>
            </a:r>
            <a:r>
              <a:rPr lang="es-EC" dirty="0"/>
              <a:t> </a:t>
            </a:r>
            <a:r>
              <a:rPr lang="es-EC" dirty="0" err="1"/>
              <a:t>week</a:t>
            </a:r>
            <a:r>
              <a:rPr lang="es-EC" dirty="0"/>
              <a:t>.</a:t>
            </a:r>
          </a:p>
          <a:p>
            <a:endParaRPr lang="es-EC" dirty="0"/>
          </a:p>
        </p:txBody>
      </p:sp>
    </p:spTree>
    <p:extLst>
      <p:ext uri="{BB962C8B-B14F-4D97-AF65-F5344CB8AC3E}">
        <p14:creationId xmlns:p14="http://schemas.microsoft.com/office/powerpoint/2010/main" val="363711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C5B5F-3AAA-4487-B021-0B31B4C542B1}"/>
              </a:ext>
            </a:extLst>
          </p:cNvPr>
          <p:cNvSpPr>
            <a:spLocks noGrp="1"/>
          </p:cNvSpPr>
          <p:nvPr>
            <p:ph type="ctrTitle"/>
          </p:nvPr>
        </p:nvSpPr>
        <p:spPr/>
        <p:txBody>
          <a:bodyPr>
            <a:normAutofit fontScale="90000"/>
          </a:bodyPr>
          <a:lstStyle/>
          <a:p>
            <a:r>
              <a:rPr lang="es-ES" dirty="0">
                <a:highlight>
                  <a:srgbClr val="00FFFF"/>
                </a:highlight>
              </a:rPr>
              <a:t>CAUSATIVE  HAVE</a:t>
            </a:r>
            <a:r>
              <a:rPr lang="es-ES" dirty="0"/>
              <a:t>                         </a:t>
            </a:r>
            <a:r>
              <a:rPr lang="es-ES" dirty="0" err="1"/>
              <a:t>To</a:t>
            </a:r>
            <a:r>
              <a:rPr lang="es-ES" dirty="0"/>
              <a:t> </a:t>
            </a:r>
            <a:r>
              <a:rPr lang="es-ES" dirty="0" err="1"/>
              <a:t>give</a:t>
            </a:r>
            <a:r>
              <a:rPr lang="es-ES" dirty="0"/>
              <a:t> </a:t>
            </a:r>
            <a:r>
              <a:rPr lang="es-ES" dirty="0" err="1"/>
              <a:t>responsibility</a:t>
            </a:r>
            <a:r>
              <a:rPr lang="es-ES" dirty="0"/>
              <a:t> </a:t>
            </a:r>
            <a:r>
              <a:rPr lang="es-ES" dirty="0" err="1"/>
              <a:t>to</a:t>
            </a:r>
            <a:r>
              <a:rPr lang="es-ES" dirty="0"/>
              <a:t> </a:t>
            </a:r>
            <a:r>
              <a:rPr lang="es-ES" dirty="0" err="1"/>
              <a:t>someone</a:t>
            </a:r>
            <a:r>
              <a:rPr lang="es-ES" dirty="0"/>
              <a:t> </a:t>
            </a:r>
            <a:r>
              <a:rPr lang="es-ES" dirty="0" err="1"/>
              <a:t>else</a:t>
            </a:r>
            <a:r>
              <a:rPr lang="es-ES" dirty="0"/>
              <a:t> </a:t>
            </a:r>
            <a:endParaRPr lang="es-EC" dirty="0"/>
          </a:p>
        </p:txBody>
      </p:sp>
      <p:sp>
        <p:nvSpPr>
          <p:cNvPr id="3" name="Subtítulo 2">
            <a:extLst>
              <a:ext uri="{FF2B5EF4-FFF2-40B4-BE49-F238E27FC236}">
                <a16:creationId xmlns:a16="http://schemas.microsoft.com/office/drawing/2014/main" id="{3866B829-C99C-4E5B-B03D-3EF4E7867EF1}"/>
              </a:ext>
            </a:extLst>
          </p:cNvPr>
          <p:cNvSpPr>
            <a:spLocks noGrp="1"/>
          </p:cNvSpPr>
          <p:nvPr>
            <p:ph type="subTitle" idx="1"/>
          </p:nvPr>
        </p:nvSpPr>
        <p:spPr/>
        <p:txBody>
          <a:bodyPr/>
          <a:lstStyle/>
          <a:p>
            <a:r>
              <a:rPr lang="es-ES" dirty="0">
                <a:highlight>
                  <a:srgbClr val="00FF00"/>
                </a:highlight>
              </a:rPr>
              <a:t>STRUCTURE</a:t>
            </a:r>
          </a:p>
          <a:p>
            <a:r>
              <a:rPr lang="es-ES" dirty="0">
                <a:highlight>
                  <a:srgbClr val="FFFF00"/>
                </a:highlight>
              </a:rPr>
              <a:t>HAVE + OBJECT + BASE FORM (VERB)</a:t>
            </a:r>
            <a:endParaRPr lang="es-EC" dirty="0">
              <a:highlight>
                <a:srgbClr val="FFFF00"/>
              </a:highlight>
            </a:endParaRPr>
          </a:p>
        </p:txBody>
      </p:sp>
    </p:spTree>
    <p:extLst>
      <p:ext uri="{BB962C8B-B14F-4D97-AF65-F5344CB8AC3E}">
        <p14:creationId xmlns:p14="http://schemas.microsoft.com/office/powerpoint/2010/main" val="182142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a:bodyPr>
          <a:lstStyle/>
          <a:p>
            <a:r>
              <a:rPr lang="es-ES" sz="4000" dirty="0"/>
              <a:t>I </a:t>
            </a:r>
            <a:r>
              <a:rPr lang="es-ES" sz="4000" dirty="0" err="1">
                <a:highlight>
                  <a:srgbClr val="FFFF00"/>
                </a:highlight>
              </a:rPr>
              <a:t>had</a:t>
            </a:r>
            <a:r>
              <a:rPr lang="es-ES" sz="4000" dirty="0"/>
              <a:t> </a:t>
            </a:r>
            <a:r>
              <a:rPr lang="es-ES" sz="4000" dirty="0" err="1">
                <a:highlight>
                  <a:srgbClr val="00FFFF"/>
                </a:highlight>
              </a:rPr>
              <a:t>my</a:t>
            </a:r>
            <a:r>
              <a:rPr lang="es-ES" sz="4000" dirty="0">
                <a:highlight>
                  <a:srgbClr val="00FFFF"/>
                </a:highlight>
              </a:rPr>
              <a:t> son </a:t>
            </a:r>
            <a:r>
              <a:rPr lang="es-ES" sz="4000" dirty="0" err="1">
                <a:highlight>
                  <a:srgbClr val="FF00FF"/>
                </a:highlight>
              </a:rPr>
              <a:t>clean</a:t>
            </a:r>
            <a:r>
              <a:rPr lang="es-ES" sz="4000" dirty="0"/>
              <a:t> </a:t>
            </a:r>
            <a:r>
              <a:rPr lang="es-ES" sz="4000" dirty="0" err="1"/>
              <a:t>his</a:t>
            </a:r>
            <a:r>
              <a:rPr lang="es-ES" sz="4000" dirty="0"/>
              <a:t> </a:t>
            </a:r>
            <a:r>
              <a:rPr lang="es-ES" sz="4000" dirty="0" err="1"/>
              <a:t>room</a:t>
            </a:r>
            <a:r>
              <a:rPr lang="es-ES" sz="4000" dirty="0"/>
              <a:t>.</a:t>
            </a:r>
            <a:br>
              <a:rPr lang="es-ES" sz="4000" dirty="0"/>
            </a:br>
            <a:br>
              <a:rPr lang="es-ES" sz="4000" dirty="0"/>
            </a:br>
            <a:r>
              <a:rPr lang="es-ES" sz="4000" dirty="0"/>
              <a:t>(I </a:t>
            </a:r>
            <a:r>
              <a:rPr lang="es-ES" sz="4000" dirty="0" err="1"/>
              <a:t>gave</a:t>
            </a:r>
            <a:r>
              <a:rPr lang="es-ES" sz="4000" dirty="0"/>
              <a:t> </a:t>
            </a:r>
            <a:r>
              <a:rPr lang="es-ES" sz="4000" dirty="0" err="1"/>
              <a:t>him</a:t>
            </a:r>
            <a:r>
              <a:rPr lang="es-ES" sz="4000" dirty="0"/>
              <a:t> the </a:t>
            </a:r>
            <a:r>
              <a:rPr lang="es-ES" sz="4000" dirty="0" err="1"/>
              <a:t>responsibility</a:t>
            </a:r>
            <a:r>
              <a:rPr lang="es-ES" sz="4000" dirty="0"/>
              <a:t> </a:t>
            </a:r>
            <a:r>
              <a:rPr lang="es-ES" sz="4000" dirty="0" err="1"/>
              <a:t>to</a:t>
            </a:r>
            <a:r>
              <a:rPr lang="es-ES" sz="4000" dirty="0"/>
              <a:t> </a:t>
            </a:r>
            <a:r>
              <a:rPr lang="es-ES" sz="4000" dirty="0" err="1"/>
              <a:t>clean</a:t>
            </a:r>
            <a:r>
              <a:rPr lang="es-ES" sz="4000" dirty="0"/>
              <a:t> </a:t>
            </a:r>
            <a:r>
              <a:rPr lang="es-ES" sz="4000" dirty="0" err="1"/>
              <a:t>his</a:t>
            </a:r>
            <a:r>
              <a:rPr lang="es-ES" sz="4000" dirty="0"/>
              <a:t> </a:t>
            </a:r>
            <a:r>
              <a:rPr lang="es-ES" sz="4000" dirty="0" err="1"/>
              <a:t>room</a:t>
            </a:r>
            <a:r>
              <a:rPr lang="es-ES" sz="4000" dirty="0"/>
              <a:t>)</a:t>
            </a:r>
            <a:br>
              <a:rPr lang="es-ES" sz="4000" dirty="0"/>
            </a:br>
            <a:br>
              <a:rPr lang="es-ES" sz="4000" dirty="0"/>
            </a:br>
            <a:r>
              <a:rPr lang="es-ES" sz="4000" dirty="0" err="1"/>
              <a:t>They</a:t>
            </a:r>
            <a:r>
              <a:rPr lang="es-ES" sz="4000" dirty="0"/>
              <a:t> </a:t>
            </a:r>
            <a:r>
              <a:rPr lang="es-ES" sz="4000" dirty="0" err="1">
                <a:highlight>
                  <a:srgbClr val="FF00FF"/>
                </a:highlight>
              </a:rPr>
              <a:t>had</a:t>
            </a:r>
            <a:r>
              <a:rPr lang="es-ES" sz="4000" dirty="0"/>
              <a:t> </a:t>
            </a:r>
            <a:r>
              <a:rPr lang="es-ES" sz="4000" dirty="0">
                <a:highlight>
                  <a:srgbClr val="00FF00"/>
                </a:highlight>
              </a:rPr>
              <a:t>the coach</a:t>
            </a:r>
            <a:r>
              <a:rPr lang="es-ES" sz="4000" dirty="0"/>
              <a:t> </a:t>
            </a:r>
            <a:r>
              <a:rPr lang="es-ES" sz="4000" dirty="0" err="1">
                <a:highlight>
                  <a:srgbClr val="00FFFF"/>
                </a:highlight>
              </a:rPr>
              <a:t>explain</a:t>
            </a:r>
            <a:r>
              <a:rPr lang="es-ES" sz="4000" dirty="0"/>
              <a:t> the rules for the </a:t>
            </a:r>
            <a:r>
              <a:rPr lang="es-ES" sz="4000" dirty="0" err="1"/>
              <a:t>game</a:t>
            </a:r>
            <a:r>
              <a:rPr lang="es-ES" sz="4000" dirty="0"/>
              <a:t>. </a:t>
            </a:r>
            <a:br>
              <a:rPr lang="es-ES" sz="4000" dirty="0"/>
            </a:br>
            <a:br>
              <a:rPr lang="es-ES" sz="4000" dirty="0"/>
            </a:br>
            <a:r>
              <a:rPr lang="es-ES" sz="4000" dirty="0" err="1"/>
              <a:t>My</a:t>
            </a:r>
            <a:r>
              <a:rPr lang="es-ES" sz="4000" dirty="0"/>
              <a:t> </a:t>
            </a:r>
            <a:r>
              <a:rPr lang="es-ES" sz="4000" dirty="0" err="1"/>
              <a:t>boss</a:t>
            </a:r>
            <a:r>
              <a:rPr lang="es-ES" sz="4000" dirty="0"/>
              <a:t> </a:t>
            </a:r>
            <a:r>
              <a:rPr lang="es-ES" sz="4000" dirty="0" err="1"/>
              <a:t>always</a:t>
            </a:r>
            <a:r>
              <a:rPr lang="es-ES" sz="4000" dirty="0"/>
              <a:t>  </a:t>
            </a:r>
            <a:r>
              <a:rPr lang="es-ES" sz="4000" dirty="0">
                <a:highlight>
                  <a:srgbClr val="00FF00"/>
                </a:highlight>
              </a:rPr>
              <a:t>has</a:t>
            </a:r>
            <a:r>
              <a:rPr lang="es-ES" sz="4000" dirty="0"/>
              <a:t> me </a:t>
            </a:r>
            <a:r>
              <a:rPr lang="es-ES" sz="4000" dirty="0" err="1"/>
              <a:t>finish</a:t>
            </a:r>
            <a:r>
              <a:rPr lang="es-ES" sz="4000" dirty="0"/>
              <a:t> the </a:t>
            </a:r>
            <a:r>
              <a:rPr lang="es-ES" sz="4000" dirty="0" err="1"/>
              <a:t>reports</a:t>
            </a:r>
            <a:r>
              <a:rPr lang="es-ES" sz="4000" dirty="0"/>
              <a:t>. </a:t>
            </a:r>
            <a:endParaRPr lang="es-EC" sz="4000" dirty="0"/>
          </a:p>
        </p:txBody>
      </p:sp>
    </p:spTree>
    <p:extLst>
      <p:ext uri="{BB962C8B-B14F-4D97-AF65-F5344CB8AC3E}">
        <p14:creationId xmlns:p14="http://schemas.microsoft.com/office/powerpoint/2010/main" val="50758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a:bodyPr>
          <a:lstStyle/>
          <a:p>
            <a:r>
              <a:rPr lang="es-ES" sz="4000" dirty="0" err="1">
                <a:highlight>
                  <a:srgbClr val="FFFF00"/>
                </a:highlight>
              </a:rPr>
              <a:t>My</a:t>
            </a:r>
            <a:r>
              <a:rPr lang="es-ES" sz="4000" dirty="0">
                <a:highlight>
                  <a:srgbClr val="FFFF00"/>
                </a:highlight>
              </a:rPr>
              <a:t> </a:t>
            </a:r>
            <a:r>
              <a:rPr lang="es-ES" sz="4000" dirty="0" err="1">
                <a:highlight>
                  <a:srgbClr val="FFFF00"/>
                </a:highlight>
              </a:rPr>
              <a:t>mom</a:t>
            </a:r>
            <a:r>
              <a:rPr lang="es-ES" sz="4000" dirty="0">
                <a:highlight>
                  <a:srgbClr val="FFFF00"/>
                </a:highlight>
              </a:rPr>
              <a:t> </a:t>
            </a:r>
            <a:r>
              <a:rPr lang="es-ES" sz="4000" dirty="0"/>
              <a:t>has </a:t>
            </a:r>
            <a:r>
              <a:rPr lang="es-ES" sz="4000" dirty="0" err="1">
                <a:highlight>
                  <a:srgbClr val="00FF00"/>
                </a:highlight>
              </a:rPr>
              <a:t>my</a:t>
            </a:r>
            <a:r>
              <a:rPr lang="es-ES" sz="4000" dirty="0">
                <a:highlight>
                  <a:srgbClr val="00FF00"/>
                </a:highlight>
              </a:rPr>
              <a:t> </a:t>
            </a:r>
            <a:r>
              <a:rPr lang="es-ES" sz="4000" dirty="0" err="1">
                <a:highlight>
                  <a:srgbClr val="00FF00"/>
                </a:highlight>
              </a:rPr>
              <a:t>sister</a:t>
            </a:r>
            <a:r>
              <a:rPr lang="es-ES" sz="4000" dirty="0">
                <a:highlight>
                  <a:srgbClr val="00FF00"/>
                </a:highlight>
              </a:rPr>
              <a:t> </a:t>
            </a:r>
            <a:r>
              <a:rPr lang="es-ES" sz="4000" dirty="0">
                <a:highlight>
                  <a:srgbClr val="FF00FF"/>
                </a:highlight>
              </a:rPr>
              <a:t>prepare</a:t>
            </a:r>
            <a:r>
              <a:rPr lang="es-ES" sz="4000" dirty="0"/>
              <a:t> </a:t>
            </a:r>
            <a:r>
              <a:rPr lang="es-ES" sz="4000" dirty="0" err="1"/>
              <a:t>dinner</a:t>
            </a:r>
            <a:r>
              <a:rPr lang="es-ES" sz="4000" dirty="0"/>
              <a:t> </a:t>
            </a:r>
            <a:r>
              <a:rPr lang="es-ES" sz="4000" dirty="0" err="1"/>
              <a:t>every</a:t>
            </a:r>
            <a:r>
              <a:rPr lang="es-ES" sz="4000" dirty="0"/>
              <a:t> </a:t>
            </a:r>
            <a:r>
              <a:rPr lang="es-ES" sz="4000" dirty="0" err="1"/>
              <a:t>night</a:t>
            </a:r>
            <a:r>
              <a:rPr lang="es-ES" sz="4000" dirty="0"/>
              <a:t>.</a:t>
            </a:r>
            <a:br>
              <a:rPr lang="es-ES" sz="4000" dirty="0"/>
            </a:br>
            <a:br>
              <a:rPr lang="es-ES" sz="4000" dirty="0"/>
            </a:br>
            <a:br>
              <a:rPr lang="es-ES" sz="4000" dirty="0"/>
            </a:br>
            <a:r>
              <a:rPr lang="es-ES" sz="4000" dirty="0" err="1">
                <a:highlight>
                  <a:srgbClr val="00FF00"/>
                </a:highlight>
              </a:rPr>
              <a:t>My</a:t>
            </a:r>
            <a:r>
              <a:rPr lang="es-ES" sz="4000" dirty="0">
                <a:highlight>
                  <a:srgbClr val="00FF00"/>
                </a:highlight>
              </a:rPr>
              <a:t> dad </a:t>
            </a:r>
            <a:r>
              <a:rPr lang="es-ES" sz="4000" dirty="0"/>
              <a:t>has </a:t>
            </a:r>
            <a:r>
              <a:rPr lang="es-ES" sz="4000" dirty="0">
                <a:highlight>
                  <a:srgbClr val="FF0000"/>
                </a:highlight>
              </a:rPr>
              <a:t>me</a:t>
            </a:r>
            <a:r>
              <a:rPr lang="es-ES" sz="4000" dirty="0"/>
              <a:t> </a:t>
            </a:r>
            <a:r>
              <a:rPr lang="es-ES" sz="4000" dirty="0" err="1">
                <a:highlight>
                  <a:srgbClr val="00FFFF"/>
                </a:highlight>
              </a:rPr>
              <a:t>wash</a:t>
            </a:r>
            <a:r>
              <a:rPr lang="es-ES" sz="4000" dirty="0"/>
              <a:t> </a:t>
            </a:r>
            <a:r>
              <a:rPr lang="es-ES" sz="4000" dirty="0" err="1"/>
              <a:t>his</a:t>
            </a:r>
            <a:r>
              <a:rPr lang="es-ES" sz="4000" dirty="0"/>
              <a:t> car </a:t>
            </a:r>
            <a:r>
              <a:rPr lang="es-ES" sz="4000" dirty="0" err="1"/>
              <a:t>on</a:t>
            </a:r>
            <a:r>
              <a:rPr lang="es-ES" sz="4000" dirty="0"/>
              <a:t> </a:t>
            </a:r>
            <a:r>
              <a:rPr lang="es-ES" sz="4000" dirty="0" err="1"/>
              <a:t>Saturdays</a:t>
            </a:r>
            <a:r>
              <a:rPr lang="es-ES" sz="4000" dirty="0"/>
              <a:t>.</a:t>
            </a:r>
            <a:br>
              <a:rPr lang="es-ES" sz="4000" dirty="0"/>
            </a:br>
            <a:br>
              <a:rPr lang="es-ES" sz="4000" dirty="0"/>
            </a:br>
            <a:r>
              <a:rPr lang="es-ES" sz="4000" dirty="0"/>
              <a:t>Wilson </a:t>
            </a:r>
            <a:r>
              <a:rPr lang="es-ES" sz="4000" dirty="0" err="1"/>
              <a:t>had</a:t>
            </a:r>
            <a:r>
              <a:rPr lang="es-ES" sz="4000" dirty="0"/>
              <a:t> </a:t>
            </a:r>
            <a:r>
              <a:rPr lang="es-ES" sz="4000" dirty="0" err="1"/>
              <a:t>his</a:t>
            </a:r>
            <a:r>
              <a:rPr lang="es-ES" sz="4000" dirty="0"/>
              <a:t> </a:t>
            </a:r>
            <a:r>
              <a:rPr lang="es-ES" sz="4000" dirty="0" err="1"/>
              <a:t>daughter</a:t>
            </a:r>
            <a:r>
              <a:rPr lang="es-ES" sz="4000" dirty="0"/>
              <a:t> do the </a:t>
            </a:r>
            <a:r>
              <a:rPr lang="es-ES" sz="4000" dirty="0" err="1"/>
              <a:t>laundry</a:t>
            </a:r>
            <a:r>
              <a:rPr lang="es-ES" sz="4000" dirty="0"/>
              <a:t> </a:t>
            </a:r>
            <a:r>
              <a:rPr lang="es-ES" sz="4000" dirty="0" err="1"/>
              <a:t>last</a:t>
            </a:r>
            <a:r>
              <a:rPr lang="es-ES" sz="4000" dirty="0"/>
              <a:t> </a:t>
            </a:r>
            <a:r>
              <a:rPr lang="es-ES" sz="4000" dirty="0" err="1"/>
              <a:t>weekend</a:t>
            </a:r>
            <a:r>
              <a:rPr lang="es-ES" sz="4000" dirty="0"/>
              <a:t>. </a:t>
            </a:r>
            <a:endParaRPr lang="es-EC" sz="4000" dirty="0"/>
          </a:p>
        </p:txBody>
      </p:sp>
    </p:spTree>
    <p:extLst>
      <p:ext uri="{BB962C8B-B14F-4D97-AF65-F5344CB8AC3E}">
        <p14:creationId xmlns:p14="http://schemas.microsoft.com/office/powerpoint/2010/main" val="170085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C5B5F-3AAA-4487-B021-0B31B4C542B1}"/>
              </a:ext>
            </a:extLst>
          </p:cNvPr>
          <p:cNvSpPr>
            <a:spLocks noGrp="1"/>
          </p:cNvSpPr>
          <p:nvPr>
            <p:ph type="ctrTitle"/>
          </p:nvPr>
        </p:nvSpPr>
        <p:spPr>
          <a:xfrm>
            <a:off x="1524000" y="373711"/>
            <a:ext cx="9144000" cy="3136252"/>
          </a:xfrm>
        </p:spPr>
        <p:txBody>
          <a:bodyPr>
            <a:normAutofit fontScale="90000"/>
          </a:bodyPr>
          <a:lstStyle/>
          <a:p>
            <a:r>
              <a:rPr lang="es-ES" dirty="0">
                <a:highlight>
                  <a:srgbClr val="00FFFF"/>
                </a:highlight>
              </a:rPr>
              <a:t>CAUSATIVE  MAKE</a:t>
            </a:r>
            <a:r>
              <a:rPr lang="es-ES" dirty="0"/>
              <a:t>                        </a:t>
            </a:r>
            <a:br>
              <a:rPr lang="es-ES" dirty="0"/>
            </a:br>
            <a:r>
              <a:rPr lang="es-ES" dirty="0" err="1"/>
              <a:t>Is</a:t>
            </a:r>
            <a:r>
              <a:rPr lang="es-ES" dirty="0"/>
              <a:t> </a:t>
            </a:r>
            <a:r>
              <a:rPr lang="es-ES" dirty="0" err="1"/>
              <a:t>used</a:t>
            </a:r>
            <a:r>
              <a:rPr lang="es-ES" dirty="0"/>
              <a:t> </a:t>
            </a:r>
            <a:r>
              <a:rPr lang="es-ES" dirty="0" err="1"/>
              <a:t>to</a:t>
            </a:r>
            <a:r>
              <a:rPr lang="es-ES" dirty="0"/>
              <a:t> </a:t>
            </a:r>
            <a:r>
              <a:rPr lang="es-ES" dirty="0" err="1"/>
              <a:t>express</a:t>
            </a:r>
            <a:r>
              <a:rPr lang="es-ES" dirty="0"/>
              <a:t> the idea </a:t>
            </a:r>
            <a:r>
              <a:rPr lang="es-ES" dirty="0" err="1"/>
              <a:t>that</a:t>
            </a:r>
            <a:r>
              <a:rPr lang="es-ES" dirty="0"/>
              <a:t>  </a:t>
            </a:r>
            <a:r>
              <a:rPr lang="es-ES" dirty="0" err="1"/>
              <a:t>one</a:t>
            </a:r>
            <a:r>
              <a:rPr lang="es-ES" dirty="0"/>
              <a:t> </a:t>
            </a:r>
            <a:r>
              <a:rPr lang="es-ES" dirty="0" err="1"/>
              <a:t>person</a:t>
            </a:r>
            <a:r>
              <a:rPr lang="es-ES" dirty="0"/>
              <a:t> </a:t>
            </a:r>
            <a:r>
              <a:rPr lang="es-ES" dirty="0" err="1">
                <a:highlight>
                  <a:srgbClr val="FF00FF"/>
                </a:highlight>
              </a:rPr>
              <a:t>forces</a:t>
            </a:r>
            <a:r>
              <a:rPr lang="es-ES" dirty="0"/>
              <a:t> </a:t>
            </a:r>
            <a:r>
              <a:rPr lang="es-ES" dirty="0" err="1"/>
              <a:t>another</a:t>
            </a:r>
            <a:r>
              <a:rPr lang="es-ES" dirty="0"/>
              <a:t> </a:t>
            </a:r>
            <a:r>
              <a:rPr lang="es-ES" dirty="0" err="1"/>
              <a:t>to</a:t>
            </a:r>
            <a:r>
              <a:rPr lang="es-ES" dirty="0"/>
              <a:t> do </a:t>
            </a:r>
            <a:r>
              <a:rPr lang="es-ES" dirty="0" err="1"/>
              <a:t>something</a:t>
            </a:r>
            <a:r>
              <a:rPr lang="es-ES" dirty="0"/>
              <a:t>.</a:t>
            </a:r>
            <a:endParaRPr lang="es-EC" dirty="0"/>
          </a:p>
        </p:txBody>
      </p:sp>
      <p:sp>
        <p:nvSpPr>
          <p:cNvPr id="3" name="Subtítulo 2">
            <a:extLst>
              <a:ext uri="{FF2B5EF4-FFF2-40B4-BE49-F238E27FC236}">
                <a16:creationId xmlns:a16="http://schemas.microsoft.com/office/drawing/2014/main" id="{3866B829-C99C-4E5B-B03D-3EF4E7867EF1}"/>
              </a:ext>
            </a:extLst>
          </p:cNvPr>
          <p:cNvSpPr>
            <a:spLocks noGrp="1"/>
          </p:cNvSpPr>
          <p:nvPr>
            <p:ph type="subTitle" idx="1"/>
          </p:nvPr>
        </p:nvSpPr>
        <p:spPr/>
        <p:txBody>
          <a:bodyPr/>
          <a:lstStyle/>
          <a:p>
            <a:r>
              <a:rPr lang="es-ES" dirty="0">
                <a:highlight>
                  <a:srgbClr val="00FF00"/>
                </a:highlight>
              </a:rPr>
              <a:t>STRUCTURE</a:t>
            </a:r>
          </a:p>
          <a:p>
            <a:r>
              <a:rPr lang="es-ES" dirty="0">
                <a:highlight>
                  <a:srgbClr val="FFFF00"/>
                </a:highlight>
              </a:rPr>
              <a:t>MAKE + OBJECT + BASE FORM (VERB)</a:t>
            </a:r>
            <a:endParaRPr lang="es-EC" dirty="0">
              <a:highlight>
                <a:srgbClr val="FFFF00"/>
              </a:highlight>
            </a:endParaRPr>
          </a:p>
        </p:txBody>
      </p:sp>
    </p:spTree>
    <p:extLst>
      <p:ext uri="{BB962C8B-B14F-4D97-AF65-F5344CB8AC3E}">
        <p14:creationId xmlns:p14="http://schemas.microsoft.com/office/powerpoint/2010/main" val="31603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7E5-45C5-4CB4-A193-46C5BC20FB69}"/>
              </a:ext>
            </a:extLst>
          </p:cNvPr>
          <p:cNvSpPr>
            <a:spLocks noGrp="1"/>
          </p:cNvSpPr>
          <p:nvPr>
            <p:ph type="ctrTitle"/>
          </p:nvPr>
        </p:nvSpPr>
        <p:spPr>
          <a:xfrm>
            <a:off x="1524000" y="1122362"/>
            <a:ext cx="9144000" cy="5071703"/>
          </a:xfrm>
        </p:spPr>
        <p:txBody>
          <a:bodyPr>
            <a:normAutofit/>
          </a:bodyPr>
          <a:lstStyle/>
          <a:p>
            <a:r>
              <a:rPr lang="es-ES" sz="4000" dirty="0" err="1"/>
              <a:t>My</a:t>
            </a:r>
            <a:r>
              <a:rPr lang="es-ES" sz="4000" dirty="0"/>
              <a:t> dad </a:t>
            </a:r>
            <a:r>
              <a:rPr lang="es-ES" sz="4000" dirty="0" err="1">
                <a:highlight>
                  <a:srgbClr val="FF00FF"/>
                </a:highlight>
              </a:rPr>
              <a:t>made</a:t>
            </a:r>
            <a:r>
              <a:rPr lang="es-ES" sz="4000" dirty="0"/>
              <a:t> me </a:t>
            </a:r>
            <a:r>
              <a:rPr lang="es-ES" sz="4000" dirty="0" err="1"/>
              <a:t>apologize</a:t>
            </a:r>
            <a:r>
              <a:rPr lang="es-ES" sz="4000" dirty="0"/>
              <a:t> </a:t>
            </a:r>
            <a:r>
              <a:rPr lang="es-ES" sz="4000" dirty="0" err="1"/>
              <a:t>to</a:t>
            </a:r>
            <a:r>
              <a:rPr lang="es-ES" sz="4000" dirty="0"/>
              <a:t> </a:t>
            </a:r>
            <a:r>
              <a:rPr lang="es-ES" sz="4000" dirty="0" err="1"/>
              <a:t>my</a:t>
            </a:r>
            <a:r>
              <a:rPr lang="es-ES" sz="4000" dirty="0"/>
              <a:t> </a:t>
            </a:r>
            <a:r>
              <a:rPr lang="es-ES" sz="4000" dirty="0" err="1"/>
              <a:t>sister</a:t>
            </a:r>
            <a:r>
              <a:rPr lang="es-ES" sz="4000" dirty="0"/>
              <a:t>.</a:t>
            </a:r>
            <a:br>
              <a:rPr lang="es-ES" sz="4000" dirty="0"/>
            </a:br>
            <a:r>
              <a:rPr lang="es-ES" sz="4000" dirty="0"/>
              <a:t>(He </a:t>
            </a:r>
            <a:r>
              <a:rPr lang="es-ES" sz="4000" dirty="0" err="1"/>
              <a:t>forced</a:t>
            </a:r>
            <a:r>
              <a:rPr lang="es-ES" sz="4000" dirty="0"/>
              <a:t> me </a:t>
            </a:r>
            <a:r>
              <a:rPr lang="es-ES" sz="4000" dirty="0" err="1"/>
              <a:t>to</a:t>
            </a:r>
            <a:r>
              <a:rPr lang="es-ES" sz="4000" dirty="0"/>
              <a:t> </a:t>
            </a:r>
            <a:r>
              <a:rPr lang="es-ES" sz="4000" dirty="0" err="1"/>
              <a:t>apoligize</a:t>
            </a:r>
            <a:r>
              <a:rPr lang="es-ES" sz="4000" dirty="0"/>
              <a:t> </a:t>
            </a:r>
            <a:r>
              <a:rPr lang="es-ES" sz="4000" dirty="0" err="1"/>
              <a:t>to</a:t>
            </a:r>
            <a:r>
              <a:rPr lang="es-ES" sz="4000" dirty="0"/>
              <a:t> </a:t>
            </a:r>
            <a:r>
              <a:rPr lang="es-ES" sz="4000" dirty="0" err="1"/>
              <a:t>her</a:t>
            </a:r>
            <a:r>
              <a:rPr lang="es-ES" sz="4000" dirty="0"/>
              <a:t>)</a:t>
            </a:r>
            <a:br>
              <a:rPr lang="es-ES" sz="4000" dirty="0"/>
            </a:br>
            <a:br>
              <a:rPr lang="es-ES" sz="4000" dirty="0"/>
            </a:br>
            <a:r>
              <a:rPr lang="es-ES" sz="4000" dirty="0" err="1"/>
              <a:t>My</a:t>
            </a:r>
            <a:r>
              <a:rPr lang="es-ES" sz="4000" dirty="0"/>
              <a:t> </a:t>
            </a:r>
            <a:r>
              <a:rPr lang="es-ES" sz="4000" dirty="0" err="1"/>
              <a:t>brother</a:t>
            </a:r>
            <a:r>
              <a:rPr lang="es-ES" sz="4000" dirty="0"/>
              <a:t> </a:t>
            </a:r>
            <a:r>
              <a:rPr lang="es-ES" sz="4000" dirty="0" err="1"/>
              <a:t>made</a:t>
            </a:r>
            <a:r>
              <a:rPr lang="es-ES" sz="4000" dirty="0"/>
              <a:t> me </a:t>
            </a:r>
            <a:r>
              <a:rPr lang="es-ES" sz="4000" dirty="0" err="1"/>
              <a:t>organize</a:t>
            </a:r>
            <a:r>
              <a:rPr lang="es-ES" sz="4000" dirty="0"/>
              <a:t> </a:t>
            </a:r>
            <a:r>
              <a:rPr lang="es-ES" sz="4000" dirty="0" err="1"/>
              <a:t>my</a:t>
            </a:r>
            <a:r>
              <a:rPr lang="es-ES" sz="4000" dirty="0"/>
              <a:t> </a:t>
            </a:r>
            <a:r>
              <a:rPr lang="es-ES" sz="4000" dirty="0" err="1"/>
              <a:t>room</a:t>
            </a:r>
            <a:r>
              <a:rPr lang="es-ES" sz="4000" dirty="0"/>
              <a:t>.</a:t>
            </a:r>
            <a:br>
              <a:rPr lang="es-ES" sz="4000" dirty="0"/>
            </a:br>
            <a:br>
              <a:rPr lang="es-ES" sz="4000" dirty="0"/>
            </a:br>
            <a:br>
              <a:rPr lang="es-ES" sz="4000" dirty="0"/>
            </a:br>
            <a:br>
              <a:rPr lang="es-ES" sz="4000" dirty="0"/>
            </a:br>
            <a:endParaRPr lang="es-EC" sz="4000" dirty="0"/>
          </a:p>
        </p:txBody>
      </p:sp>
    </p:spTree>
    <p:extLst>
      <p:ext uri="{BB962C8B-B14F-4D97-AF65-F5344CB8AC3E}">
        <p14:creationId xmlns:p14="http://schemas.microsoft.com/office/powerpoint/2010/main" val="36424244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958</Words>
  <Application>Microsoft Office PowerPoint</Application>
  <PresentationFormat>Panorámica</PresentationFormat>
  <Paragraphs>62</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CAUSATIVE VERBS (ACTIVE)</vt:lpstr>
      <vt:lpstr>CAUSATIVE GET                             Is used to persuade, convince/encourage someone to do something </vt:lpstr>
      <vt:lpstr>Presentación de PowerPoint</vt:lpstr>
      <vt:lpstr>Presentación de PowerPoint</vt:lpstr>
      <vt:lpstr>CAUSATIVE  HAVE                         To give responsibility to someone else </vt:lpstr>
      <vt:lpstr>I had my son clean his room.  (I gave him the responsibility to clean his room)  They had the coach explain the rules for the game.   My boss always  has me finish the reports. </vt:lpstr>
      <vt:lpstr>My mom has my sister prepare dinner every night.   My dad has me wash his car on Saturdays.  Wilson had his daughter do the laundry last weekend. </vt:lpstr>
      <vt:lpstr>CAUSATIVE  MAKE                         Is used to express the idea that  one person forces another to do something.</vt:lpstr>
      <vt:lpstr>My dad made me apologize to my sister. (He forced me to apoligize to her)  My brother made me organize my room.    </vt:lpstr>
      <vt:lpstr>CAUSATIVE  LET                         Is used to indicate permission.</vt:lpstr>
      <vt:lpstr>My parents let me go to the party.     They let us join their soccer game.  </vt:lpstr>
      <vt:lpstr>PASSIVE CAUSATIVE "It describes situations where someone arranges for a task to be completed by another person as a service."</vt:lpstr>
      <vt:lpstr>PASSIVE CAUSATIVE  FOR SERVICES  An activity that someone else does for you and you pay for it.</vt:lpstr>
      <vt:lpstr>Structure: SUBJECT + HAVE/GET + OBJECT + PAST PARTICIPLE (VERB)     YOU NEED TO HAVE…….  1. I can’t see very well.    You need to have your eyes checked.    2. My living room is old and outdated.  You need to get your living room redecorated.  3. My gums are irritated. I need to get them examined ASAP.   I will get my car washed tomorrow.  My phone was damaged. I HAD TO TAKE IT TO GET IT REPAIRED  My phone is cracked. I will get it fixed tomorrow.</vt:lpstr>
      <vt:lpstr>Structure: SUBJECT + HAVE/GET + OBJECT + PAST PARTICIPLE (VERB)     My computer is not working properly. I am going to have it fixed (by a technician) next week.   * My hair is too long. I will get it cut tomorrow.  Peter usually has his hair cut at Linda´s Beauty Salon.  My washing machine is damaged. My mother is getting it repaired tomorrow.  My car was dirty. My sister got it washed this afternoon. </vt:lpstr>
      <vt:lpstr>Structure: SUBJECT + HAVE/GET + OBJECT + PAST PARTICIPLE (VERB)    MY FATHER HAD THE DOOR LOCK CHANGED.  Rita had her cellphone battery replaced last week.   Mary is getting her washing machine fixed by a technician now.  Iwill have my jacket dry-cleaned at Martinizing this weekend.   </vt:lpstr>
      <vt:lpstr>Structure: SUBJECT + HAVE/GET + OBJECT + PAST PARTICIPLE (VERB)   1.Melissa is having her shoes shined.  She is having them shined.   2. My parents got their car serviced.  They got it serviced.  3. Emilio had his TV repaired.   He had it repaired.   4. My phone is cracked. I need to have it fixed. </vt:lpstr>
      <vt:lpstr>STRUCTURE Subject + have/get + object + past participle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CAUSATIVE VERBS</dc:title>
  <dc:creator>lourdes quinata</dc:creator>
  <cp:lastModifiedBy>lourdes quinata</cp:lastModifiedBy>
  <cp:revision>38</cp:revision>
  <dcterms:created xsi:type="dcterms:W3CDTF">2024-12-04T00:10:27Z</dcterms:created>
  <dcterms:modified xsi:type="dcterms:W3CDTF">2025-06-11T23:57:30Z</dcterms:modified>
</cp:coreProperties>
</file>