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08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036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230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822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324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156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856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038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410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67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19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ADC39C-15D8-46F0-B858-1349DE83596D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53CA77-EDEA-478A-AD31-47D198542C6B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199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ORÍA Y DISEÑO CURRICULAR I | dehaquizgutierrez">
            <a:extLst>
              <a:ext uri="{FF2B5EF4-FFF2-40B4-BE49-F238E27FC236}">
                <a16:creationId xmlns:a16="http://schemas.microsoft.com/office/drawing/2014/main" id="{0705F0FB-4EF3-1374-D2FF-930D11EC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9" y="0"/>
            <a:ext cx="8339958" cy="6750153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8BFCD1-868F-6FD6-016D-E3646B2DD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ENFOQUE CURRICULAR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AD2288-2884-9107-EEA4-728A3ED4B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138" y="4632326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s-EC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PERSPECTIVAS: ACADEMICISTA, HUMANISTA, SOCIOLÓGICA, TECNICISTA, SISTEMÁTICA Y SOCIO RECONSTRUCTIVISTA</a:t>
            </a:r>
          </a:p>
        </p:txBody>
      </p:sp>
    </p:spTree>
    <p:extLst>
      <p:ext uri="{BB962C8B-B14F-4D97-AF65-F5344CB8AC3E}">
        <p14:creationId xmlns:p14="http://schemas.microsoft.com/office/powerpoint/2010/main" val="70135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BE488C-E083-EF70-3F76-3785AF23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9"/>
          <a:stretch/>
        </p:blipFill>
        <p:spPr>
          <a:xfrm>
            <a:off x="71675" y="764628"/>
            <a:ext cx="12048649" cy="5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0A03CF-E1D1-B5FE-FF1A-98324A8A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9" r="2690"/>
          <a:stretch/>
        </p:blipFill>
        <p:spPr>
          <a:xfrm>
            <a:off x="2548758" y="1"/>
            <a:ext cx="6270047" cy="45562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19EA27-0C1B-38CF-1D37-3DDC3C74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036" y="4556235"/>
            <a:ext cx="627004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5A2DE81-5DCE-5AD3-B109-DA0FA12C83EE}"/>
              </a:ext>
            </a:extLst>
          </p:cNvPr>
          <p:cNvSpPr txBox="1"/>
          <p:nvPr/>
        </p:nvSpPr>
        <p:spPr>
          <a:xfrm>
            <a:off x="1564725" y="735955"/>
            <a:ext cx="997563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dirty="0"/>
              <a:t>Un </a:t>
            </a:r>
            <a:r>
              <a:rPr lang="es-MX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enfoque curricular</a:t>
            </a:r>
            <a:r>
              <a:rPr lang="es-MX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400" dirty="0"/>
              <a:t>es la </a:t>
            </a:r>
            <a:r>
              <a:rPr lang="es-MX" sz="2400" b="1" dirty="0"/>
              <a:t>forma de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concebir, organizar y desarrollar el currículo</a:t>
            </a:r>
            <a:r>
              <a:rPr lang="es-MX" sz="2800" dirty="0"/>
              <a:t> </a:t>
            </a:r>
            <a:r>
              <a:rPr lang="es-MX" sz="2400" dirty="0"/>
              <a:t>en función de ciertos principios teóricos, pedagógicos y sociales. En otras palabras, es la </a:t>
            </a:r>
            <a:r>
              <a:rPr lang="es-MX" sz="2800" b="1" dirty="0">
                <a:solidFill>
                  <a:srgbClr val="FFC000"/>
                </a:solidFill>
              </a:rPr>
              <a:t>visión o perspectiva</a:t>
            </a:r>
            <a:r>
              <a:rPr lang="es-MX" sz="2800" dirty="0">
                <a:solidFill>
                  <a:srgbClr val="FFC000"/>
                </a:solidFill>
              </a:rPr>
              <a:t> </a:t>
            </a:r>
            <a:r>
              <a:rPr lang="es-MX" sz="2400" dirty="0"/>
              <a:t>desde la cual se diseña y estructura el proceso educativo: </a:t>
            </a:r>
            <a:r>
              <a:rPr lang="es-MX" sz="2800" b="1" dirty="0">
                <a:solidFill>
                  <a:srgbClr val="92D050"/>
                </a:solidFill>
              </a:rPr>
              <a:t>qué se enseña, cómo se enseña, para qué y con qué fines se evalúa.</a:t>
            </a:r>
            <a:endParaRPr lang="es-MX" sz="2400" b="1" dirty="0">
              <a:solidFill>
                <a:srgbClr val="92D050"/>
              </a:solidFill>
            </a:endParaRPr>
          </a:p>
          <a:p>
            <a:pPr>
              <a:buNone/>
            </a:pPr>
            <a:endParaRPr lang="es-MX" sz="2400" dirty="0"/>
          </a:p>
          <a:p>
            <a:pPr>
              <a:buNone/>
            </a:pPr>
            <a:r>
              <a:rPr lang="es-MX" sz="3200" b="1" dirty="0">
                <a:solidFill>
                  <a:schemeClr val="accent1"/>
                </a:solidFill>
              </a:rPr>
              <a:t>Características clave de un enfoque curricular:</a:t>
            </a:r>
          </a:p>
          <a:p>
            <a:pPr>
              <a:buNone/>
            </a:pPr>
            <a:endParaRPr lang="es-MX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Define el papel del docente y del estudiante.</a:t>
            </a:r>
            <a:endParaRPr lang="es-MX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Determina la selección de contenidos y métodos de enseñanza.</a:t>
            </a:r>
            <a:endParaRPr lang="es-MX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Establece el tipo de aprendizaje que se desea lograr.</a:t>
            </a:r>
            <a:endParaRPr lang="es-MX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Responde a una filosofía educativa específica.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1961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93E9F6-740A-AEAC-EE47-26AE765463FD}"/>
              </a:ext>
            </a:extLst>
          </p:cNvPr>
          <p:cNvSpPr txBox="1"/>
          <p:nvPr/>
        </p:nvSpPr>
        <p:spPr>
          <a:xfrm>
            <a:off x="934106" y="828288"/>
            <a:ext cx="816259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Enfoque Academicista</a:t>
            </a:r>
          </a:p>
          <a:p>
            <a:pPr>
              <a:buNone/>
            </a:pPr>
            <a:br>
              <a:rPr lang="es-MX" sz="2000" dirty="0"/>
            </a:br>
            <a:r>
              <a:rPr lang="es-MX" sz="2000" dirty="0"/>
              <a:t>Este enfoque considera que el currículo debe </a:t>
            </a:r>
            <a:r>
              <a:rPr lang="es-MX" sz="2000" b="1" u="sng" dirty="0">
                <a:solidFill>
                  <a:srgbClr val="FFC000"/>
                </a:solidFill>
              </a:rPr>
              <a:t>centrarse en la enseñanza de los saberes clásicos, científicos y disciplinarios</a:t>
            </a:r>
            <a:r>
              <a:rPr lang="es-MX" sz="2000" dirty="0"/>
              <a:t>. </a:t>
            </a:r>
          </a:p>
          <a:p>
            <a:pPr>
              <a:buNone/>
            </a:pPr>
            <a:r>
              <a:rPr lang="es-MX" sz="2000" dirty="0"/>
              <a:t>El conocimiento se transmite de forma estructurada, con prioridad en los contenidos teóricos, y el </a:t>
            </a:r>
            <a:r>
              <a:rPr lang="es-MX" sz="2000" b="1" dirty="0">
                <a:solidFill>
                  <a:srgbClr val="00B0F0"/>
                </a:solidFill>
              </a:rPr>
              <a:t>docente tiene un papel protagónico </a:t>
            </a:r>
            <a:r>
              <a:rPr lang="es-MX" sz="2000" dirty="0"/>
              <a:t>como emisor del saber. El</a:t>
            </a:r>
            <a:r>
              <a:rPr lang="es-MX" sz="2000" b="1" dirty="0"/>
              <a:t> </a:t>
            </a:r>
            <a:r>
              <a:rPr lang="es-MX" sz="2000" b="1" dirty="0">
                <a:solidFill>
                  <a:srgbClr val="00B0F0"/>
                </a:solidFill>
              </a:rPr>
              <a:t>estudiante asume un rol más pasivo</a:t>
            </a:r>
            <a:r>
              <a:rPr lang="es-MX" sz="2000" dirty="0"/>
              <a:t>, receptivo.</a:t>
            </a:r>
          </a:p>
          <a:p>
            <a:endParaRPr lang="es-MX" sz="2000" b="1" dirty="0"/>
          </a:p>
          <a:p>
            <a:r>
              <a:rPr lang="es-MX" sz="2000" b="1" dirty="0"/>
              <a:t>Aplicación:</a:t>
            </a:r>
            <a:br>
              <a:rPr lang="es-MX" sz="2000" dirty="0"/>
            </a:br>
            <a:r>
              <a:rPr lang="es-MX" sz="2000" dirty="0"/>
              <a:t>En una asignatura sobre teorías del aprendizaje, se organiza el curso en función de los grandes autores (Piaget, Ausubel, Vygotsky, Skinner), analizando sus planteamientos de forma sistemática. Se valora la memorización y comprensión conceptual profunda antes de pasar a la aplicación.</a:t>
            </a:r>
            <a:br>
              <a:rPr lang="es-MX" sz="2000" dirty="0"/>
            </a:br>
            <a:r>
              <a:rPr lang="es-MX" sz="2000" dirty="0"/>
              <a:t>Se evalúa al estudiante con exámenes teóricos, ensayos analíticos o exposiciones orales sobre las corrientes psicológicas del aprendizaje.</a:t>
            </a:r>
          </a:p>
        </p:txBody>
      </p:sp>
      <p:pic>
        <p:nvPicPr>
          <p:cNvPr id="2050" name="Picture 2" descr="Enfoques curriculares">
            <a:extLst>
              <a:ext uri="{FF2B5EF4-FFF2-40B4-BE49-F238E27FC236}">
                <a16:creationId xmlns:a16="http://schemas.microsoft.com/office/drawing/2014/main" id="{FBAED40E-EF25-F03E-48F7-31C5985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45" y="2083512"/>
            <a:ext cx="2562911" cy="26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9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6D459F-6CD1-ECF9-3041-11A04966CEF7}"/>
              </a:ext>
            </a:extLst>
          </p:cNvPr>
          <p:cNvSpPr txBox="1"/>
          <p:nvPr/>
        </p:nvSpPr>
        <p:spPr>
          <a:xfrm>
            <a:off x="918341" y="752529"/>
            <a:ext cx="664910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Humanista</a:t>
            </a:r>
          </a:p>
          <a:p>
            <a:pPr>
              <a:buNone/>
            </a:pPr>
            <a:br>
              <a:rPr lang="es-MX" sz="2000" dirty="0"/>
            </a:br>
            <a:r>
              <a:rPr lang="es-MX" sz="2000" dirty="0"/>
              <a:t>Este enfoque considera al estudiante como una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persona integral</a:t>
            </a:r>
            <a:r>
              <a:rPr lang="es-MX" sz="2000" dirty="0"/>
              <a:t>, con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emociones, valores, intereses y potencialidades</a:t>
            </a:r>
            <a:r>
              <a:rPr lang="es-MX" sz="2000" dirty="0"/>
              <a:t>. Se promueve una formación centrada en el desarrollo personal, ético y emocional. </a:t>
            </a:r>
            <a:r>
              <a:rPr lang="es-MX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 currículo busca fomentar la autorrealización, la empatía y la comprensión del otro.</a:t>
            </a:r>
          </a:p>
          <a:p>
            <a:r>
              <a:rPr lang="es-MX" sz="2000" b="1" dirty="0">
                <a:solidFill>
                  <a:srgbClr val="7030A0"/>
                </a:solidFill>
              </a:rPr>
              <a:t>Aplicación:</a:t>
            </a:r>
            <a:br>
              <a:rPr lang="es-MX" sz="2000" dirty="0"/>
            </a:br>
            <a:r>
              <a:rPr lang="es-MX" sz="2000" dirty="0"/>
              <a:t>Se priorizan actividades reflexivas y vivenciales que fortalezcan la sensibilidad hacia las necesidades de los demás. Se incluyen temas sobre la ética profesional, la escucha activa, el acompañamiento emocional y el respeto por la diversidad.</a:t>
            </a:r>
            <a:br>
              <a:rPr lang="es-MX" sz="2000" dirty="0"/>
            </a:br>
            <a:r>
              <a:rPr lang="es-MX" sz="2000" b="1" dirty="0">
                <a:solidFill>
                  <a:srgbClr val="7030A0"/>
                </a:solidFill>
              </a:rPr>
              <a:t>Ejemplo: </a:t>
            </a:r>
            <a:r>
              <a:rPr lang="es-MX" sz="2000" dirty="0"/>
              <a:t>El docente propone un ejercicio en el que los estudiantes relaten una experiencia personal que haya influido en su vocación por la psicopedagogía, promoviendo el autoconocimiento y la conciencia social.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1D168B-3571-F91B-8B99-4562534F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23" y="1947878"/>
            <a:ext cx="4282679" cy="29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E175-2A21-A8CD-DBF6-2141F4F9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1BFD36-E2D6-2F5E-EFC6-2427F90F57CD}"/>
              </a:ext>
            </a:extLst>
          </p:cNvPr>
          <p:cNvSpPr txBox="1"/>
          <p:nvPr/>
        </p:nvSpPr>
        <p:spPr>
          <a:xfrm>
            <a:off x="932793" y="590353"/>
            <a:ext cx="866840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Sociológico</a:t>
            </a:r>
          </a:p>
          <a:p>
            <a:pPr>
              <a:buNone/>
            </a:pPr>
            <a:r>
              <a:rPr lang="es-MX" sz="2400" dirty="0"/>
              <a:t>Desde esta perspectiva, el currículo se entiende como un </a:t>
            </a:r>
            <a:r>
              <a:rPr lang="es-MX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instrumento para transformar la realidad social</a:t>
            </a:r>
            <a:r>
              <a:rPr lang="es-MX" sz="2400" dirty="0"/>
              <a:t>. Se enfoca en los problemas del entorno y busca que la formación responda a las </a:t>
            </a:r>
            <a:r>
              <a:rPr lang="es-MX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necesidades de la comunidad</a:t>
            </a:r>
            <a:r>
              <a:rPr lang="es-MX" sz="2400" dirty="0"/>
              <a:t>. Se promueve el pensamiento </a:t>
            </a:r>
            <a:r>
              <a:rPr lang="es-MX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crítico y el compromiso social</a:t>
            </a:r>
            <a:r>
              <a:rPr lang="es-MX" sz="2400" dirty="0"/>
              <a:t>.</a:t>
            </a:r>
          </a:p>
          <a:p>
            <a:r>
              <a:rPr lang="es-MX" sz="2400" b="1" dirty="0"/>
              <a:t>Aplicación:</a:t>
            </a:r>
            <a:br>
              <a:rPr lang="es-MX" sz="2400" dirty="0"/>
            </a:br>
            <a:r>
              <a:rPr lang="es-MX" sz="2400" dirty="0"/>
              <a:t>El estudiante analiza factores sociales que influyen en los procesos de aprendizaje, como la pobreza, la migración, la violencia o la discriminación. Se trabaja con casos reales o simulados en los que debe diseñar estrategias inclusivas y pertinentes.</a:t>
            </a:r>
            <a:br>
              <a:rPr lang="es-MX" sz="2400" dirty="0"/>
            </a:br>
            <a:r>
              <a:rPr lang="es-MX" sz="2400" b="1" dirty="0"/>
              <a:t>Ejemplo:</a:t>
            </a:r>
            <a:r>
              <a:rPr lang="es-MX" sz="2400" dirty="0"/>
              <a:t> Se realiza una investigación sobre el rendimiento escolar en comunidades rurales, considerando las barreras sociales y culturales que enfrentan los niños. Luego, se plantean acciones de intervención comunitaria.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811587-26DB-519F-15B5-A0AB34D82E2D}"/>
              </a:ext>
            </a:extLst>
          </p:cNvPr>
          <p:cNvSpPr txBox="1"/>
          <p:nvPr/>
        </p:nvSpPr>
        <p:spPr>
          <a:xfrm>
            <a:off x="9388365" y="3382645"/>
            <a:ext cx="26827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Imagina que vives en una sociedad distinta y bajo otras instituciones sociales y políticas. Describe como serían tu mundo y tus experiencias vitales.</a:t>
            </a:r>
            <a:endParaRPr lang="es-EC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1A52E5-769D-57EF-F835-44013CDA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365" y="1687523"/>
            <a:ext cx="2469933" cy="1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A69B-B4F0-C57E-9F7C-9EF7E614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B25BD1-4578-9ABA-B228-CF6D2050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8" y="0"/>
            <a:ext cx="11067393" cy="69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A8D4-D410-F175-E699-FD2A2B81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091393-A68D-C03A-6E75-EF3947A1A8F1}"/>
              </a:ext>
            </a:extLst>
          </p:cNvPr>
          <p:cNvSpPr txBox="1"/>
          <p:nvPr/>
        </p:nvSpPr>
        <p:spPr>
          <a:xfrm>
            <a:off x="1154822" y="149224"/>
            <a:ext cx="817836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Tecnicista Sistémico</a:t>
            </a:r>
          </a:p>
          <a:p>
            <a:pPr>
              <a:buNone/>
            </a:pPr>
            <a:br>
              <a:rPr lang="es-MX" sz="2400" dirty="0"/>
            </a:br>
            <a:r>
              <a:rPr lang="es-MX" sz="2400" dirty="0"/>
              <a:t>Este enfoque ve el currículo como un </a:t>
            </a:r>
            <a:r>
              <a:rPr lang="es-MX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estructurado de planificación, ejecución y evaluación.</a:t>
            </a:r>
            <a:r>
              <a:rPr lang="es-MX" sz="2400" dirty="0"/>
              <a:t> Se basa en la </a:t>
            </a:r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definición clara de objetivos</a:t>
            </a:r>
            <a:r>
              <a:rPr lang="es-MX" sz="2400" dirty="0"/>
              <a:t>, en la </a:t>
            </a:r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selección precisa de contenidos</a:t>
            </a:r>
            <a:r>
              <a:rPr lang="es-MX" sz="2400" dirty="0"/>
              <a:t> y en la </a:t>
            </a:r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aplicación de métodos y técnicas eficaces.</a:t>
            </a:r>
            <a:r>
              <a:rPr lang="es-MX" sz="2400" dirty="0"/>
              <a:t> El aprendizaje se mide mediante indicadores cuantificables.</a:t>
            </a:r>
          </a:p>
          <a:p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Aplicación:</a:t>
            </a:r>
            <a:br>
              <a:rPr lang="es-MX" sz="2400" dirty="0"/>
            </a:br>
            <a:r>
              <a:rPr lang="es-MX" sz="2400" dirty="0"/>
              <a:t>En una clase sobre diagnóstico psicopedagógico, se enseñan pasos metodológicos estrictos para la evaluación de un caso. Los estudiantes siguen protocolos específicos para aplicar pruebas, interpretar resultados y emitir informes.</a:t>
            </a:r>
            <a:br>
              <a:rPr lang="es-MX" sz="2400" dirty="0"/>
            </a:b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</a:t>
            </a:r>
            <a:r>
              <a:rPr lang="es-MX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/>
              <a:t>Se entrena al estudiante en la aplicación técnica de pruebas psicométricas, como la Escala de Inteligencia de Wechsler, con rúbricas estandarizadas para calificar su desempeño en cada fase del proceso.</a:t>
            </a:r>
          </a:p>
        </p:txBody>
      </p:sp>
    </p:spTree>
    <p:extLst>
      <p:ext uri="{BB962C8B-B14F-4D97-AF65-F5344CB8AC3E}">
        <p14:creationId xmlns:p14="http://schemas.microsoft.com/office/powerpoint/2010/main" val="102371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2F83B-59DD-7A58-9966-57B336A4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9D8BC4-786D-D306-98CB-CA829335C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50" y="155880"/>
            <a:ext cx="8719209" cy="65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B81616-F523-FD46-61C5-D729F20BBD38}"/>
              </a:ext>
            </a:extLst>
          </p:cNvPr>
          <p:cNvSpPr txBox="1"/>
          <p:nvPr/>
        </p:nvSpPr>
        <p:spPr>
          <a:xfrm>
            <a:off x="997167" y="181957"/>
            <a:ext cx="824142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Enfoque Socio-Constructivista</a:t>
            </a:r>
          </a:p>
          <a:p>
            <a:pPr>
              <a:buNone/>
            </a:pPr>
            <a:br>
              <a:rPr lang="es-MX" sz="2400" dirty="0"/>
            </a:br>
            <a:r>
              <a:rPr lang="es-MX" sz="2400" dirty="0"/>
              <a:t>Este enfoque parte de la idea de que el </a:t>
            </a:r>
            <a:r>
              <a:rPr lang="es-MX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conocimiento no se recibe pasivamente,</a:t>
            </a:r>
            <a:r>
              <a:rPr lang="es-MX" sz="2400" dirty="0"/>
              <a:t> sino que se construye activamente en interacción con </a:t>
            </a:r>
            <a:r>
              <a:rPr lang="es-MX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el entorno, con otros y con los saberes previos del estudiante.</a:t>
            </a:r>
            <a:r>
              <a:rPr lang="es-MX" sz="2400" dirty="0"/>
              <a:t> El rol del docente es guiar y facilitar procesos de aprendizaje significativo, colaborativo y contextualizado.</a:t>
            </a:r>
          </a:p>
          <a:p>
            <a:r>
              <a:rPr lang="es-MX" sz="2400" b="1" dirty="0"/>
              <a:t>Aplicación:</a:t>
            </a:r>
            <a:br>
              <a:rPr lang="es-MX" sz="2400" dirty="0"/>
            </a:br>
            <a:r>
              <a:rPr lang="es-MX" sz="2400" dirty="0"/>
              <a:t>Se trabajan situaciones problemáticas donde los estudiantes deben aplicar lo aprendido de forma práctica, integrando teoría y experiencia. Se fomenta el trabajo en equipo, el debate y la reflexión constante.</a:t>
            </a:r>
            <a:br>
              <a:rPr lang="es-MX" sz="2400" dirty="0"/>
            </a:br>
            <a:r>
              <a:rPr lang="es-MX" sz="2400" b="1" dirty="0"/>
              <a:t>Ejemplo:</a:t>
            </a:r>
            <a:r>
              <a:rPr lang="es-MX" sz="2400" dirty="0"/>
              <a:t> Se plantea un caso real de un niño con dificultades de atención. En grupos, los estudiantes analizan el caso, contrastan teorías, diseñan una intervención y simulan su aplicación en clase, con retroalimentación colaborativa.</a:t>
            </a:r>
          </a:p>
        </p:txBody>
      </p:sp>
    </p:spTree>
    <p:extLst>
      <p:ext uri="{BB962C8B-B14F-4D97-AF65-F5344CB8AC3E}">
        <p14:creationId xmlns:p14="http://schemas.microsoft.com/office/powerpoint/2010/main" val="3295049925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111</TotalTime>
  <Words>802</Words>
  <Application>Microsoft Office PowerPoint</Application>
  <PresentationFormat>Panorámica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Distintivo</vt:lpstr>
      <vt:lpstr>TIPOS DE ENFOQUE CURRICULAR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Vinicio Moreno Rueda</dc:creator>
  <cp:lastModifiedBy>Marco Vinicio Moreno Rueda</cp:lastModifiedBy>
  <cp:revision>1</cp:revision>
  <dcterms:created xsi:type="dcterms:W3CDTF">2025-05-05T22:01:08Z</dcterms:created>
  <dcterms:modified xsi:type="dcterms:W3CDTF">2025-05-05T23:52:32Z</dcterms:modified>
</cp:coreProperties>
</file>