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86" autoAdjust="0"/>
    <p:restoredTop sz="94660"/>
  </p:normalViewPr>
  <p:slideViewPr>
    <p:cSldViewPr snapToGrid="0" snapToObjects="1">
      <p:cViewPr>
        <p:scale>
          <a:sx n="63" d="100"/>
          <a:sy n="63" d="100"/>
        </p:scale>
        <p:origin x="141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Percepción Háptica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Explorando el sentido del tacto en la cognición y la tecnología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772160" y="619760"/>
            <a:ext cx="7792720" cy="5881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Pinto con mis dedos y creo colores</a:t>
            </a:r>
            <a:endParaRPr lang="es-EC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s-EC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 divierto pintando con mis manos y siento la pintura mientras hago mis dibujos</a:t>
            </a:r>
            <a:r>
              <a:rPr lang="es-EC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endParaRPr lang="es-EC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Ensarto cuentas y practico mi destreza</a:t>
            </a:r>
            <a:endParaRPr lang="es-EC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s-EC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 concentro y logro pasar las cuentas en el cordón, ¡soy muy hábil con mis dedos</a:t>
            </a:r>
            <a:r>
              <a:rPr lang="es-EC" sz="28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914400" lvl="1" indent="-457200">
              <a:lnSpc>
                <a:spcPct val="107000"/>
              </a:lnSpc>
              <a:spcAft>
                <a:spcPts val="800"/>
              </a:spcAft>
              <a:buSzPts val="1000"/>
              <a:buFont typeface="Wingdings" panose="05000000000000000000" pitchFamily="2" charset="2"/>
              <a:buChar char="Ø"/>
              <a:tabLst>
                <a:tab pos="914400" algn="l"/>
              </a:tabLst>
            </a:pPr>
            <a:endParaRPr lang="es-EC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28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Descubro objetos con caricias suaves</a:t>
            </a:r>
            <a:endParaRPr lang="es-EC" sz="2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s-EC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Puedo sentir con cuidado plumas, esponjas y otros objetos, y decir cuál es cuál.</a:t>
            </a:r>
            <a:endParaRPr lang="es-EC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7274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924560" y="583771"/>
            <a:ext cx="7366000" cy="5245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Modelar plastilina me ayuda a crear</a:t>
            </a:r>
            <a:endParaRPr lang="es-EC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s-EC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Amaso y hago figuras con la plastilina, mis manos se vuelven fuertes y precisas</a:t>
            </a:r>
            <a:r>
              <a:rPr lang="es-EC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endParaRPr lang="es-EC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0" indent="-4572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  <a:tabLst>
                <a:tab pos="457200" algn="l"/>
              </a:tabLst>
            </a:pPr>
            <a:r>
              <a:rPr lang="es-EC" sz="32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Camino sobre diferentes texturas y me gusta sentir</a:t>
            </a:r>
            <a:endParaRPr lang="es-EC" sz="3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>
              <a:lnSpc>
                <a:spcPct val="107000"/>
              </a:lnSpc>
              <a:spcAft>
                <a:spcPts val="800"/>
              </a:spcAft>
              <a:buSzPts val="1000"/>
              <a:tabLst>
                <a:tab pos="914400" algn="l"/>
              </a:tabLst>
            </a:pPr>
            <a:r>
              <a:rPr lang="es-EC" sz="32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Disfruto </a:t>
            </a:r>
            <a:r>
              <a:rPr lang="es-EC" sz="32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caminar descalzo sobre materiales distintos y sentir las diferentes sensaciones en mis pies.</a:t>
            </a:r>
            <a:endParaRPr lang="es-EC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8958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1526744" y="1876048"/>
            <a:ext cx="633709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6000" b="1" dirty="0"/>
              <a:t>"Manos que crean, mentes que sueñan"</a:t>
            </a:r>
            <a:endParaRPr lang="es-ES" sz="6000" dirty="0"/>
          </a:p>
        </p:txBody>
      </p:sp>
    </p:spTree>
    <p:extLst>
      <p:ext uri="{BB962C8B-B14F-4D97-AF65-F5344CB8AC3E}">
        <p14:creationId xmlns:p14="http://schemas.microsoft.com/office/powerpoint/2010/main" val="20242403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/>
              <a:t>¿Qué </a:t>
            </a:r>
            <a:r>
              <a:rPr b="1" dirty="0" err="1"/>
              <a:t>es</a:t>
            </a:r>
            <a:r>
              <a:rPr b="1" dirty="0"/>
              <a:t> la </a:t>
            </a:r>
            <a:r>
              <a:rPr b="1" dirty="0" err="1"/>
              <a:t>percepción</a:t>
            </a:r>
            <a:r>
              <a:rPr b="1" dirty="0"/>
              <a:t> </a:t>
            </a:r>
            <a:r>
              <a:rPr b="1" dirty="0" err="1"/>
              <a:t>háptica</a:t>
            </a:r>
            <a:r>
              <a:rPr b="1" dirty="0"/>
              <a:t>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dirty="0" smtClean="0"/>
              <a:t> </a:t>
            </a:r>
            <a:r>
              <a:rPr sz="4000" dirty="0" err="1"/>
              <a:t>Proviene</a:t>
            </a:r>
            <a:r>
              <a:rPr sz="4000" dirty="0"/>
              <a:t> del </a:t>
            </a:r>
            <a:r>
              <a:rPr sz="4000" dirty="0" err="1"/>
              <a:t>griego</a:t>
            </a:r>
            <a:r>
              <a:rPr sz="4000" dirty="0"/>
              <a:t> *</a:t>
            </a:r>
            <a:r>
              <a:rPr sz="4000" dirty="0" err="1"/>
              <a:t>haptesthai</a:t>
            </a:r>
            <a:r>
              <a:rPr sz="4000" dirty="0"/>
              <a:t>* (</a:t>
            </a:r>
            <a:r>
              <a:rPr sz="4000" dirty="0" err="1" smtClean="0"/>
              <a:t>tocar</a:t>
            </a:r>
            <a:r>
              <a:rPr lang="es-EC" sz="4000" dirty="0" smtClean="0"/>
              <a:t> </a:t>
            </a:r>
            <a:r>
              <a:rPr lang="es-ES" sz="4000" dirty="0"/>
              <a:t>tocar y sentir a través del tacto.</a:t>
            </a:r>
            <a:r>
              <a:rPr sz="4000" dirty="0" smtClean="0"/>
              <a:t>)</a:t>
            </a:r>
            <a:endParaRPr lang="es-EC" sz="4000" dirty="0" smtClean="0"/>
          </a:p>
          <a:p>
            <a:pPr>
              <a:buFont typeface="Wingdings" panose="05000000000000000000" pitchFamily="2" charset="2"/>
              <a:buChar char="ü"/>
            </a:pPr>
            <a:endParaRPr sz="4000" dirty="0"/>
          </a:p>
          <a:p>
            <a:pPr>
              <a:buFont typeface="Wingdings" panose="05000000000000000000" pitchFamily="2" charset="2"/>
              <a:buChar char="ü"/>
            </a:pPr>
            <a:r>
              <a:rPr sz="4000" dirty="0" smtClean="0"/>
              <a:t> </a:t>
            </a:r>
            <a:r>
              <a:rPr sz="4000" dirty="0"/>
              <a:t>Capacidad de </a:t>
            </a:r>
            <a:r>
              <a:rPr sz="4000" dirty="0" err="1"/>
              <a:t>identificar</a:t>
            </a:r>
            <a:r>
              <a:rPr sz="4000" dirty="0"/>
              <a:t> </a:t>
            </a:r>
            <a:r>
              <a:rPr sz="4000" dirty="0" err="1"/>
              <a:t>objetos</a:t>
            </a:r>
            <a:r>
              <a:rPr sz="4000" dirty="0"/>
              <a:t> </a:t>
            </a:r>
            <a:r>
              <a:rPr sz="4000" dirty="0" err="1"/>
              <a:t>mediante</a:t>
            </a:r>
            <a:r>
              <a:rPr sz="4000" dirty="0"/>
              <a:t> el </a:t>
            </a:r>
            <a:r>
              <a:rPr sz="4000" dirty="0" err="1" smtClean="0"/>
              <a:t>tacto</a:t>
            </a:r>
            <a:endParaRPr lang="es-EC" sz="4000" dirty="0" smtClean="0"/>
          </a:p>
          <a:p>
            <a:pPr marL="0" indent="0">
              <a:buNone/>
            </a:pPr>
            <a:endParaRPr sz="4000" dirty="0"/>
          </a:p>
          <a:p>
            <a:pPr>
              <a:buFont typeface="Wingdings" panose="05000000000000000000" pitchFamily="2" charset="2"/>
              <a:buChar char="ü"/>
            </a:pPr>
            <a:r>
              <a:rPr sz="4000" dirty="0" smtClean="0"/>
              <a:t> </a:t>
            </a:r>
            <a:r>
              <a:rPr sz="4000" dirty="0" err="1"/>
              <a:t>Combina</a:t>
            </a:r>
            <a:r>
              <a:rPr sz="4000" dirty="0"/>
              <a:t> </a:t>
            </a:r>
            <a:r>
              <a:rPr sz="4000" dirty="0" err="1"/>
              <a:t>información</a:t>
            </a:r>
            <a:r>
              <a:rPr sz="4000" dirty="0"/>
              <a:t> </a:t>
            </a:r>
            <a:r>
              <a:rPr sz="4000" dirty="0" err="1"/>
              <a:t>táctil</a:t>
            </a:r>
            <a:r>
              <a:rPr sz="4000" dirty="0"/>
              <a:t> y </a:t>
            </a:r>
            <a:r>
              <a:rPr sz="4000" dirty="0" err="1" smtClean="0"/>
              <a:t>propioceptiva</a:t>
            </a:r>
            <a:r>
              <a:rPr lang="es-EC" sz="4000" dirty="0" smtClean="0"/>
              <a:t> (</a:t>
            </a:r>
            <a:r>
              <a:rPr lang="es-EC" sz="3900" dirty="0"/>
              <a:t>tocar nuestra nariz con los ojos cerrados o caminar sin mirar los </a:t>
            </a:r>
            <a:r>
              <a:rPr lang="es-EC" sz="3900" dirty="0" smtClean="0"/>
              <a:t>pies</a:t>
            </a:r>
            <a:r>
              <a:rPr lang="es-EC" dirty="0" smtClean="0"/>
              <a:t>)</a:t>
            </a:r>
            <a:endParaRPr lang="es-EC" dirty="0"/>
          </a:p>
          <a:p>
            <a:pPr>
              <a:buFont typeface="Wingdings" panose="05000000000000000000" pitchFamily="2" charset="2"/>
              <a:buChar char="ü"/>
            </a:pPr>
            <a:endParaRPr sz="4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Tipos</a:t>
            </a:r>
            <a:r>
              <a:rPr b="1" dirty="0"/>
              <a:t> de </a:t>
            </a:r>
            <a:r>
              <a:rPr b="1" dirty="0" err="1"/>
              <a:t>percepción</a:t>
            </a:r>
            <a:r>
              <a:rPr b="1" dirty="0"/>
              <a:t> </a:t>
            </a:r>
            <a:r>
              <a:rPr b="1" dirty="0" err="1"/>
              <a:t>háptica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Táctil</a:t>
            </a:r>
            <a:r>
              <a:rPr sz="4400" dirty="0"/>
              <a:t>: </a:t>
            </a:r>
            <a:r>
              <a:rPr sz="4400" dirty="0" err="1"/>
              <a:t>presión</a:t>
            </a:r>
            <a:r>
              <a:rPr sz="4400" dirty="0"/>
              <a:t>, </a:t>
            </a:r>
            <a:r>
              <a:rPr sz="4400" dirty="0" err="1"/>
              <a:t>vibración</a:t>
            </a:r>
            <a:r>
              <a:rPr sz="4400" dirty="0"/>
              <a:t>, </a:t>
            </a:r>
            <a:r>
              <a:rPr sz="4400" dirty="0" err="1" smtClean="0"/>
              <a:t>textura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smtClean="0"/>
              <a:t> </a:t>
            </a:r>
            <a:r>
              <a:rPr sz="4400" dirty="0" err="1"/>
              <a:t>Cinestésica</a:t>
            </a:r>
            <a:r>
              <a:rPr sz="4400" dirty="0"/>
              <a:t>: </a:t>
            </a:r>
            <a:r>
              <a:rPr sz="4400" dirty="0" err="1"/>
              <a:t>posición</a:t>
            </a:r>
            <a:r>
              <a:rPr sz="4400" dirty="0"/>
              <a:t> y </a:t>
            </a:r>
            <a:r>
              <a:rPr sz="4400" dirty="0" err="1" smtClean="0"/>
              <a:t>movimiento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smtClean="0"/>
              <a:t> </a:t>
            </a:r>
            <a:r>
              <a:rPr sz="4400" dirty="0" err="1"/>
              <a:t>Activa</a:t>
            </a:r>
            <a:r>
              <a:rPr sz="4400" dirty="0"/>
              <a:t>: </a:t>
            </a:r>
            <a:r>
              <a:rPr sz="4400" dirty="0" err="1"/>
              <a:t>exploración</a:t>
            </a:r>
            <a:r>
              <a:rPr sz="4400" dirty="0"/>
              <a:t> </a:t>
            </a:r>
            <a:r>
              <a:rPr sz="4400" dirty="0" err="1" smtClean="0"/>
              <a:t>voluntaria</a:t>
            </a:r>
            <a:endParaRPr lang="es-EC" sz="4400" dirty="0" smtClean="0"/>
          </a:p>
          <a:p>
            <a:pPr marL="0" indent="0">
              <a:buNone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Pasiva</a:t>
            </a:r>
            <a:r>
              <a:rPr sz="4400" dirty="0"/>
              <a:t>: el </a:t>
            </a:r>
            <a:r>
              <a:rPr sz="4400" dirty="0" err="1"/>
              <a:t>objeto</a:t>
            </a:r>
            <a:r>
              <a:rPr sz="4400" dirty="0"/>
              <a:t> </a:t>
            </a:r>
            <a:r>
              <a:rPr sz="4400" dirty="0" err="1"/>
              <a:t>toca</a:t>
            </a:r>
            <a:r>
              <a:rPr sz="4400" dirty="0"/>
              <a:t> el </a:t>
            </a:r>
            <a:r>
              <a:rPr sz="4400" dirty="0" err="1"/>
              <a:t>cuerpo</a:t>
            </a:r>
            <a:endParaRPr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Aplicaciones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sz="4000" dirty="0" smtClean="0"/>
              <a:t> </a:t>
            </a:r>
            <a:r>
              <a:rPr sz="4000" dirty="0" err="1"/>
              <a:t>Robótica</a:t>
            </a:r>
            <a:r>
              <a:rPr sz="4000" dirty="0"/>
              <a:t> y </a:t>
            </a:r>
            <a:r>
              <a:rPr sz="4000" dirty="0" err="1" smtClean="0"/>
              <a:t>prótesis</a:t>
            </a:r>
            <a:endParaRPr lang="es-EC" sz="4000" dirty="0" smtClean="0"/>
          </a:p>
          <a:p>
            <a:pPr>
              <a:buFont typeface="Wingdings" panose="05000000000000000000" pitchFamily="2" charset="2"/>
              <a:buChar char="ü"/>
            </a:pPr>
            <a:endParaRPr sz="4000" dirty="0"/>
          </a:p>
          <a:p>
            <a:pPr>
              <a:buFont typeface="Wingdings" panose="05000000000000000000" pitchFamily="2" charset="2"/>
              <a:buChar char="ü"/>
            </a:pPr>
            <a:r>
              <a:rPr sz="4000" dirty="0" smtClean="0"/>
              <a:t> </a:t>
            </a:r>
            <a:r>
              <a:rPr sz="4000" dirty="0" err="1"/>
              <a:t>Realidad</a:t>
            </a:r>
            <a:r>
              <a:rPr sz="4000" dirty="0"/>
              <a:t> </a:t>
            </a:r>
            <a:r>
              <a:rPr sz="4000" dirty="0" smtClean="0"/>
              <a:t>virtual</a:t>
            </a:r>
            <a:endParaRPr lang="es-EC" sz="4000" dirty="0" smtClean="0"/>
          </a:p>
          <a:p>
            <a:pPr>
              <a:buFont typeface="Wingdings" panose="05000000000000000000" pitchFamily="2" charset="2"/>
              <a:buChar char="ü"/>
            </a:pPr>
            <a:endParaRPr sz="4000" dirty="0"/>
          </a:p>
          <a:p>
            <a:pPr>
              <a:buFont typeface="Wingdings" panose="05000000000000000000" pitchFamily="2" charset="2"/>
              <a:buChar char="ü"/>
            </a:pPr>
            <a:r>
              <a:rPr sz="4000" dirty="0" err="1" smtClean="0"/>
              <a:t>Educación</a:t>
            </a:r>
            <a:r>
              <a:rPr sz="4000" dirty="0" smtClean="0"/>
              <a:t> </a:t>
            </a:r>
            <a:r>
              <a:rPr sz="4000" dirty="0"/>
              <a:t>para personas </a:t>
            </a:r>
            <a:r>
              <a:rPr sz="4000" dirty="0" smtClean="0"/>
              <a:t>con </a:t>
            </a:r>
            <a:r>
              <a:rPr sz="4000" dirty="0" err="1"/>
              <a:t>discapacidad</a:t>
            </a:r>
            <a:r>
              <a:rPr sz="4000" dirty="0"/>
              <a:t> </a:t>
            </a:r>
            <a:r>
              <a:rPr sz="4000" dirty="0" smtClean="0"/>
              <a:t>visual</a:t>
            </a:r>
            <a:endParaRPr lang="es-EC" sz="4000" dirty="0" smtClean="0"/>
          </a:p>
          <a:p>
            <a:pPr>
              <a:buFont typeface="Wingdings" panose="05000000000000000000" pitchFamily="2" charset="2"/>
              <a:buChar char="ü"/>
            </a:pPr>
            <a:endParaRPr sz="4000" dirty="0"/>
          </a:p>
          <a:p>
            <a:pPr>
              <a:buFont typeface="Wingdings" panose="05000000000000000000" pitchFamily="2" charset="2"/>
              <a:buChar char="ü"/>
            </a:pPr>
            <a:r>
              <a:rPr sz="4000" dirty="0" smtClean="0"/>
              <a:t> </a:t>
            </a:r>
            <a:r>
              <a:rPr sz="4000" dirty="0" err="1"/>
              <a:t>Simuladores</a:t>
            </a:r>
            <a:r>
              <a:rPr sz="4000" dirty="0"/>
              <a:t> </a:t>
            </a:r>
            <a:r>
              <a:rPr sz="4000" dirty="0" err="1"/>
              <a:t>médicos</a:t>
            </a:r>
            <a:endParaRPr sz="4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Percepción</a:t>
            </a:r>
            <a:r>
              <a:rPr b="1" dirty="0"/>
              <a:t> </a:t>
            </a:r>
            <a:r>
              <a:rPr b="1" dirty="0" err="1"/>
              <a:t>háptica</a:t>
            </a:r>
            <a:r>
              <a:rPr b="1" dirty="0"/>
              <a:t> en la </a:t>
            </a:r>
            <a:r>
              <a:rPr b="1" dirty="0" err="1"/>
              <a:t>cognición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sz="4400" dirty="0" smtClean="0"/>
              <a:t>Forma </a:t>
            </a:r>
            <a:r>
              <a:rPr sz="4400" dirty="0"/>
              <a:t>parte de la </a:t>
            </a:r>
            <a:r>
              <a:rPr sz="4400" dirty="0" err="1"/>
              <a:t>formación</a:t>
            </a:r>
            <a:r>
              <a:rPr sz="4400" dirty="0"/>
              <a:t> de </a:t>
            </a:r>
            <a:r>
              <a:rPr sz="4400" dirty="0" err="1" smtClean="0"/>
              <a:t>conceptos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smtClean="0"/>
              <a:t> </a:t>
            </a:r>
            <a:r>
              <a:rPr sz="4400" dirty="0" err="1"/>
              <a:t>Facilita</a:t>
            </a:r>
            <a:r>
              <a:rPr sz="4400" dirty="0"/>
              <a:t> el </a:t>
            </a:r>
            <a:r>
              <a:rPr sz="4400" dirty="0" err="1"/>
              <a:t>aprendizaje</a:t>
            </a:r>
            <a:r>
              <a:rPr sz="4400" dirty="0"/>
              <a:t> </a:t>
            </a:r>
            <a:r>
              <a:rPr sz="4400" dirty="0" err="1" smtClean="0"/>
              <a:t>multisensorial</a:t>
            </a:r>
            <a:endParaRPr lang="es-EC" sz="4400" dirty="0" smtClean="0"/>
          </a:p>
          <a:p>
            <a:pPr marL="0" indent="0">
              <a:buNone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Sustituto</a:t>
            </a:r>
            <a:r>
              <a:rPr sz="4400" dirty="0" smtClean="0"/>
              <a:t> </a:t>
            </a:r>
            <a:r>
              <a:rPr sz="4400" dirty="0" err="1"/>
              <a:t>parcial</a:t>
            </a:r>
            <a:r>
              <a:rPr sz="4400" dirty="0"/>
              <a:t> de la </a:t>
            </a:r>
            <a:r>
              <a:rPr sz="4400" dirty="0" err="1"/>
              <a:t>visión</a:t>
            </a:r>
            <a:endParaRPr sz="4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Experimentos</a:t>
            </a:r>
            <a:r>
              <a:rPr b="1" dirty="0"/>
              <a:t> y </a:t>
            </a:r>
            <a:r>
              <a:rPr b="1" dirty="0" err="1"/>
              <a:t>estudios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Pruebas</a:t>
            </a:r>
            <a:r>
              <a:rPr sz="4400" dirty="0" smtClean="0"/>
              <a:t> </a:t>
            </a:r>
            <a:r>
              <a:rPr sz="4400" dirty="0"/>
              <a:t>con </a:t>
            </a:r>
            <a:r>
              <a:rPr sz="4400" dirty="0" err="1"/>
              <a:t>formas</a:t>
            </a:r>
            <a:r>
              <a:rPr sz="4400" dirty="0"/>
              <a:t> </a:t>
            </a:r>
            <a:r>
              <a:rPr sz="4400" dirty="0" smtClean="0"/>
              <a:t>3D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Comparaciones</a:t>
            </a:r>
            <a:r>
              <a:rPr sz="4400" dirty="0" smtClean="0"/>
              <a:t> </a:t>
            </a:r>
            <a:r>
              <a:rPr sz="4400" dirty="0"/>
              <a:t>entre </a:t>
            </a:r>
            <a:r>
              <a:rPr sz="4400" dirty="0" err="1"/>
              <a:t>ciegos</a:t>
            </a:r>
            <a:r>
              <a:rPr sz="4400" dirty="0"/>
              <a:t> y </a:t>
            </a:r>
            <a:r>
              <a:rPr sz="4400" dirty="0" err="1" smtClean="0"/>
              <a:t>videntes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smtClean="0"/>
              <a:t> </a:t>
            </a:r>
            <a:r>
              <a:rPr sz="4400" dirty="0" err="1"/>
              <a:t>Evaluación</a:t>
            </a:r>
            <a:r>
              <a:rPr sz="4400" dirty="0"/>
              <a:t> de </a:t>
            </a:r>
            <a:r>
              <a:rPr sz="4400" dirty="0" err="1"/>
              <a:t>precisión</a:t>
            </a:r>
            <a:r>
              <a:rPr sz="4400" dirty="0"/>
              <a:t> </a:t>
            </a:r>
            <a:r>
              <a:rPr sz="4400" dirty="0" err="1"/>
              <a:t>háptica</a:t>
            </a:r>
            <a:endParaRPr sz="4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Tecnología</a:t>
            </a:r>
            <a:r>
              <a:rPr b="1" dirty="0"/>
              <a:t> </a:t>
            </a:r>
            <a:r>
              <a:rPr b="1" dirty="0" err="1"/>
              <a:t>háptica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Guantes</a:t>
            </a:r>
            <a:r>
              <a:rPr sz="4400" dirty="0"/>
              <a:t>: </a:t>
            </a:r>
            <a:r>
              <a:rPr sz="4400" dirty="0" err="1"/>
              <a:t>GloveOne</a:t>
            </a:r>
            <a:r>
              <a:rPr sz="4400" dirty="0"/>
              <a:t>, </a:t>
            </a:r>
            <a:r>
              <a:rPr sz="4400" dirty="0" err="1" smtClean="0"/>
              <a:t>HaptX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Pantallas</a:t>
            </a:r>
            <a:r>
              <a:rPr sz="4400" dirty="0" smtClean="0"/>
              <a:t> </a:t>
            </a:r>
            <a:r>
              <a:rPr sz="4400" dirty="0"/>
              <a:t>con </a:t>
            </a:r>
            <a:r>
              <a:rPr sz="4400" dirty="0" err="1"/>
              <a:t>respuesta</a:t>
            </a:r>
            <a:r>
              <a:rPr sz="4400" dirty="0"/>
              <a:t> </a:t>
            </a:r>
            <a:r>
              <a:rPr sz="4400" dirty="0" err="1" smtClean="0"/>
              <a:t>táctil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smtClean="0"/>
              <a:t>Interfaces </a:t>
            </a:r>
            <a:r>
              <a:rPr sz="4400" dirty="0" err="1"/>
              <a:t>cerebro-máquina</a:t>
            </a:r>
            <a:endParaRPr sz="4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Retos</a:t>
            </a:r>
            <a:r>
              <a:rPr b="1" dirty="0"/>
              <a:t> y </a:t>
            </a:r>
            <a:r>
              <a:rPr b="1" dirty="0" err="1"/>
              <a:t>futuro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smtClean="0"/>
              <a:t> </a:t>
            </a:r>
            <a:r>
              <a:rPr sz="4400" dirty="0" err="1"/>
              <a:t>Integración</a:t>
            </a:r>
            <a:r>
              <a:rPr sz="4400" dirty="0"/>
              <a:t> con IA </a:t>
            </a:r>
            <a:endParaRPr lang="es-EC" sz="4400" dirty="0" smtClean="0"/>
          </a:p>
          <a:p>
            <a:pPr>
              <a:buFont typeface="Wingdings" panose="05000000000000000000" pitchFamily="2" charset="2"/>
              <a:buChar char="ü"/>
            </a:pPr>
            <a:endParaRPr sz="4400" dirty="0"/>
          </a:p>
          <a:p>
            <a:pPr>
              <a:buFont typeface="Wingdings" panose="05000000000000000000" pitchFamily="2" charset="2"/>
              <a:buChar char="ü"/>
            </a:pPr>
            <a:r>
              <a:rPr sz="4400" dirty="0" err="1" smtClean="0"/>
              <a:t>Educación</a:t>
            </a:r>
            <a:r>
              <a:rPr sz="4400" dirty="0" smtClean="0"/>
              <a:t> </a:t>
            </a:r>
            <a:r>
              <a:rPr sz="4400" dirty="0"/>
              <a:t>y </a:t>
            </a:r>
            <a:r>
              <a:rPr sz="4400" dirty="0" err="1"/>
              <a:t>medicina</a:t>
            </a:r>
            <a:endParaRPr sz="4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C" b="1" dirty="0"/>
              <a:t>Actividades para desarrollar la percepción </a:t>
            </a:r>
            <a:r>
              <a:rPr lang="es-EC" b="1" dirty="0" err="1"/>
              <a:t>háptica</a:t>
            </a:r>
            <a:endParaRPr lang="es-EC" dirty="0"/>
          </a:p>
        </p:txBody>
      </p:sp>
      <p:sp>
        <p:nvSpPr>
          <p:cNvPr id="5" name="Marcador de conteni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 dirty="0" smtClean="0"/>
          </a:p>
          <a:p>
            <a:pPr lvl="0">
              <a:buFont typeface="Wingdings" panose="05000000000000000000" pitchFamily="2" charset="2"/>
              <a:buChar char="Ø"/>
            </a:pPr>
            <a:r>
              <a:rPr lang="es-EC" b="1" dirty="0"/>
              <a:t>Exploro y descubro con mis manos</a:t>
            </a:r>
            <a:endParaRPr lang="es-EC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s-EC" dirty="0"/>
              <a:t>¡Me encanta meter la mano en la caja misteriosa y descubrir qué objetos puedo sentir sin mirar</a:t>
            </a:r>
            <a:r>
              <a:rPr lang="es-EC" dirty="0" smtClean="0"/>
              <a:t>!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s-EC" sz="2400" dirty="0"/>
          </a:p>
          <a:p>
            <a:pPr lvl="0">
              <a:buFont typeface="Wingdings" panose="05000000000000000000" pitchFamily="2" charset="2"/>
              <a:buChar char="Ø"/>
            </a:pPr>
            <a:r>
              <a:rPr lang="es-EC" b="1" dirty="0"/>
              <a:t>Siento y describo texturas</a:t>
            </a:r>
            <a:endParaRPr lang="es-EC" sz="28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s-EC" dirty="0"/>
              <a:t>Puedo tocar diferentes materiales con mis dedos y decir lo suave, áspero o frío que se siente.</a:t>
            </a:r>
            <a:endParaRPr lang="es-EC" sz="2400" dirty="0"/>
          </a:p>
          <a:p>
            <a:pPr>
              <a:buFont typeface="Wingdings" panose="05000000000000000000" pitchFamily="2" charset="2"/>
              <a:buChar char="Ø"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654243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352</Words>
  <Application>Microsoft Office PowerPoint</Application>
  <PresentationFormat>Presentación en pantalla (4:3)</PresentationFormat>
  <Paragraphs>68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Percepción Háptica</vt:lpstr>
      <vt:lpstr>¿Qué es la percepción háptica?</vt:lpstr>
      <vt:lpstr>Tipos de percepción háptica</vt:lpstr>
      <vt:lpstr>Aplicaciones</vt:lpstr>
      <vt:lpstr>Percepción háptica en la cognición</vt:lpstr>
      <vt:lpstr>Experimentos y estudios</vt:lpstr>
      <vt:lpstr>Tecnología háptica</vt:lpstr>
      <vt:lpstr>Retos y futuro</vt:lpstr>
      <vt:lpstr>Actividades para desarrollar la percepción háptica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Percepción Háptica</dc:title>
  <dc:subject/>
  <dc:creator/>
  <cp:keywords/>
  <dc:description>generated using python-pptx</dc:description>
  <cp:lastModifiedBy>Usuario</cp:lastModifiedBy>
  <cp:revision>11</cp:revision>
  <dcterms:created xsi:type="dcterms:W3CDTF">2013-01-27T09:14:16Z</dcterms:created>
  <dcterms:modified xsi:type="dcterms:W3CDTF">2025-06-10T15:50:41Z</dcterms:modified>
  <cp:category/>
</cp:coreProperties>
</file>